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9" d="100"/>
          <a:sy n="59" d="100"/>
        </p:scale>
        <p:origin x="30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6/4/2020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343B39-165A-4B68-AA5C-581F5336313C}"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42C8C57-33F9-4259-AC4F-0E3F5BEC9B94}"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48772B-8FA2-401F-A0A1-A59855EDBC3E}"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3DD5BDE-5A90-4611-82E9-0FC5746D30C5}"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6/4/2020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9472EB-AC54-4713-BFC2-BEB621108C63}" type="datetimeFigureOut">
              <a:rPr lang="en-US" dirty="0"/>
              <a:t>6/4/2020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ED06B6-C816-4861-964D-15A98395707D}"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B1A8AB-EA7C-4B1B-9D73-E2551851FABE}"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6/4/2020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93441-1683-4156-B2D2-30C174D74828}"/>
              </a:ext>
            </a:extLst>
          </p:cNvPr>
          <p:cNvSpPr>
            <a:spLocks noGrp="1"/>
          </p:cNvSpPr>
          <p:nvPr>
            <p:ph type="ctrTitle"/>
          </p:nvPr>
        </p:nvSpPr>
        <p:spPr>
          <a:xfrm>
            <a:off x="1154955" y="747330"/>
            <a:ext cx="8825658" cy="2677648"/>
          </a:xfrm>
        </p:spPr>
        <p:txBody>
          <a:bodyPr/>
          <a:lstStyle/>
          <a:p>
            <a:r>
              <a:rPr lang="es-MX" sz="4800" dirty="0"/>
              <a:t>Proyecto Integrador de Aprendizaje</a:t>
            </a:r>
          </a:p>
        </p:txBody>
      </p:sp>
      <p:sp>
        <p:nvSpPr>
          <p:cNvPr id="3" name="Subtítulo 2">
            <a:extLst>
              <a:ext uri="{FF2B5EF4-FFF2-40B4-BE49-F238E27FC236}">
                <a16:creationId xmlns:a16="http://schemas.microsoft.com/office/drawing/2014/main" id="{95E18533-0F74-4512-8E6F-B6DD454E0FF4}"/>
              </a:ext>
            </a:extLst>
          </p:cNvPr>
          <p:cNvSpPr>
            <a:spLocks noGrp="1"/>
          </p:cNvSpPr>
          <p:nvPr>
            <p:ph type="subTitle" idx="1"/>
          </p:nvPr>
        </p:nvSpPr>
        <p:spPr>
          <a:xfrm>
            <a:off x="1154955" y="3926634"/>
            <a:ext cx="8825658" cy="2180014"/>
          </a:xfrm>
        </p:spPr>
        <p:txBody>
          <a:bodyPr>
            <a:normAutofit/>
          </a:bodyPr>
          <a:lstStyle/>
          <a:p>
            <a:r>
              <a:rPr lang="es-MX" dirty="0"/>
              <a:t>Equipo 2</a:t>
            </a:r>
          </a:p>
          <a:p>
            <a:endParaRPr lang="es-MX" dirty="0"/>
          </a:p>
          <a:p>
            <a:r>
              <a:rPr lang="es-MX" dirty="0"/>
              <a:t>Jorge Alejandro GONZALEZ GUERRA	1889169</a:t>
            </a:r>
          </a:p>
          <a:p>
            <a:r>
              <a:rPr lang="es-MX" dirty="0"/>
              <a:t>JUAN FRANCISCO ZERMEÑO PUENTE		1679055</a:t>
            </a:r>
          </a:p>
          <a:p>
            <a:r>
              <a:rPr lang="es-MX" dirty="0"/>
              <a:t>BRYAN ALEXIS CARRANZA RETA			1668023</a:t>
            </a:r>
          </a:p>
          <a:p>
            <a:endParaRPr lang="es-MX" dirty="0"/>
          </a:p>
          <a:p>
            <a:endParaRPr lang="es-MX" dirty="0"/>
          </a:p>
        </p:txBody>
      </p:sp>
    </p:spTree>
    <p:extLst>
      <p:ext uri="{BB962C8B-B14F-4D97-AF65-F5344CB8AC3E}">
        <p14:creationId xmlns:p14="http://schemas.microsoft.com/office/powerpoint/2010/main" val="355100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E225A-B524-45BE-9770-A40FE7246A39}"/>
              </a:ext>
            </a:extLst>
          </p:cNvPr>
          <p:cNvSpPr>
            <a:spLocks noGrp="1"/>
          </p:cNvSpPr>
          <p:nvPr>
            <p:ph type="title"/>
          </p:nvPr>
        </p:nvSpPr>
        <p:spPr/>
        <p:txBody>
          <a:bodyPr/>
          <a:lstStyle/>
          <a:p>
            <a:r>
              <a:rPr lang="es-MX" b="1" dirty="0" err="1"/>
              <a:t>Proposed</a:t>
            </a:r>
            <a:r>
              <a:rPr lang="es-MX" b="1" dirty="0"/>
              <a:t> </a:t>
            </a:r>
            <a:r>
              <a:rPr lang="es-MX" b="1" dirty="0" err="1"/>
              <a:t>solution</a:t>
            </a:r>
            <a:r>
              <a:rPr lang="es-MX" b="1" dirty="0"/>
              <a:t> </a:t>
            </a:r>
            <a:r>
              <a:rPr lang="es-MX" b="1" dirty="0" err="1"/>
              <a:t>method</a:t>
            </a:r>
            <a:r>
              <a:rPr lang="es-MX" b="1" dirty="0"/>
              <a:t> </a:t>
            </a:r>
            <a:endParaRPr lang="es-MX" dirty="0"/>
          </a:p>
        </p:txBody>
      </p:sp>
      <p:sp>
        <p:nvSpPr>
          <p:cNvPr id="3" name="Marcador de contenido 2">
            <a:extLst>
              <a:ext uri="{FF2B5EF4-FFF2-40B4-BE49-F238E27FC236}">
                <a16:creationId xmlns:a16="http://schemas.microsoft.com/office/drawing/2014/main" id="{273B4677-ED5B-4990-9EFE-4709D9A8424A}"/>
              </a:ext>
            </a:extLst>
          </p:cNvPr>
          <p:cNvSpPr>
            <a:spLocks noGrp="1"/>
          </p:cNvSpPr>
          <p:nvPr>
            <p:ph idx="1"/>
          </p:nvPr>
        </p:nvSpPr>
        <p:spPr>
          <a:xfrm>
            <a:off x="1154954" y="2338457"/>
            <a:ext cx="8825659" cy="4009334"/>
          </a:xfrm>
        </p:spPr>
        <p:txBody>
          <a:bodyPr/>
          <a:lstStyle/>
          <a:p>
            <a:pPr algn="just"/>
            <a:r>
              <a:rPr lang="en-US" b="1" dirty="0"/>
              <a:t>Our heuristic was defined as follows, and explained in the following steps: </a:t>
            </a:r>
          </a:p>
          <a:p>
            <a:pPr algn="just"/>
            <a:r>
              <a:rPr lang="en-US" b="1" dirty="0"/>
              <a:t>1.- </a:t>
            </a:r>
            <a:r>
              <a:rPr lang="en-US" dirty="0"/>
              <a:t>The Euclidean distances are calculated from the deposit to each of the clients and between each of the clients.</a:t>
            </a:r>
          </a:p>
          <a:p>
            <a:pPr algn="just"/>
            <a:r>
              <a:rPr lang="en-US" b="1" dirty="0"/>
              <a:t>2.- </a:t>
            </a:r>
            <a:r>
              <a:rPr lang="en-US" dirty="0"/>
              <a:t>The </a:t>
            </a:r>
            <a:r>
              <a:rPr lang="en-US" i="1" dirty="0"/>
              <a:t>"</a:t>
            </a:r>
            <a:r>
              <a:rPr lang="en-US" i="1" dirty="0" err="1"/>
              <a:t>deposito-cliente</a:t>
            </a:r>
            <a:r>
              <a:rPr lang="en-US" i="1" dirty="0"/>
              <a:t>“ </a:t>
            </a:r>
            <a:r>
              <a:rPr lang="en-US" dirty="0"/>
              <a:t>array is created that contains the distances from the deposit to each of the clients, and the variable </a:t>
            </a:r>
            <a:r>
              <a:rPr lang="en-US" i="1" dirty="0"/>
              <a:t>"</a:t>
            </a:r>
            <a:r>
              <a:rPr lang="en-US" i="1" dirty="0" err="1"/>
              <a:t>Conteo_Rutas</a:t>
            </a:r>
            <a:r>
              <a:rPr lang="en-US" i="1" dirty="0"/>
              <a:t>" </a:t>
            </a:r>
            <a:r>
              <a:rPr lang="en-US" dirty="0"/>
              <a:t>is created with an initial value equal to </a:t>
            </a:r>
            <a:r>
              <a:rPr lang="en-US" i="1" dirty="0"/>
              <a:t>1</a:t>
            </a:r>
            <a:r>
              <a:rPr lang="en-US" dirty="0"/>
              <a:t>.</a:t>
            </a:r>
          </a:p>
          <a:p>
            <a:pPr algn="just"/>
            <a:r>
              <a:rPr lang="en-US" b="1" dirty="0"/>
              <a:t>3.- </a:t>
            </a:r>
            <a:r>
              <a:rPr lang="en-US" dirty="0"/>
              <a:t>The </a:t>
            </a:r>
            <a:r>
              <a:rPr lang="en-US" i="1" dirty="0"/>
              <a:t>"deposit-customer" </a:t>
            </a:r>
            <a:r>
              <a:rPr lang="en-US" dirty="0"/>
              <a:t>array is ordered from lowest to highest.</a:t>
            </a:r>
          </a:p>
          <a:p>
            <a:pPr algn="just"/>
            <a:r>
              <a:rPr lang="en-US" b="1" dirty="0"/>
              <a:t>4.- </a:t>
            </a:r>
            <a:r>
              <a:rPr lang="en-US" dirty="0"/>
              <a:t>Adds to the </a:t>
            </a:r>
            <a:r>
              <a:rPr lang="en-US" i="1" dirty="0"/>
              <a:t>"</a:t>
            </a:r>
            <a:r>
              <a:rPr lang="en-US" i="1" dirty="0" err="1"/>
              <a:t>rutas</a:t>
            </a:r>
            <a:r>
              <a:rPr lang="en-US" i="1" dirty="0"/>
              <a:t>" </a:t>
            </a:r>
            <a:r>
              <a:rPr lang="en-US" dirty="0"/>
              <a:t>array the client with the shortest distance from the deposit and removes it from the </a:t>
            </a:r>
            <a:r>
              <a:rPr lang="en-US" i="1" dirty="0"/>
              <a:t>"</a:t>
            </a:r>
            <a:r>
              <a:rPr lang="en-US" i="1" dirty="0" err="1"/>
              <a:t>deposito-cliente</a:t>
            </a:r>
            <a:r>
              <a:rPr lang="en-US" i="1" dirty="0"/>
              <a:t>" </a:t>
            </a:r>
            <a:r>
              <a:rPr lang="en-US" dirty="0"/>
              <a:t>array, also adds its value of </a:t>
            </a:r>
            <a:r>
              <a:rPr lang="en-US" i="1" dirty="0"/>
              <a:t>"</a:t>
            </a:r>
            <a:r>
              <a:rPr lang="en-US" i="1" dirty="0" err="1"/>
              <a:t>tiempo</a:t>
            </a:r>
            <a:r>
              <a:rPr lang="en-US" i="1" dirty="0"/>
              <a:t>" </a:t>
            </a:r>
            <a:r>
              <a:rPr lang="en-US" dirty="0"/>
              <a:t>(distance) to the variable </a:t>
            </a:r>
            <a:r>
              <a:rPr lang="en-US" i="1" dirty="0"/>
              <a:t>"</a:t>
            </a:r>
            <a:r>
              <a:rPr lang="en-US" i="1" dirty="0" err="1"/>
              <a:t>Tiempo_total</a:t>
            </a:r>
            <a:r>
              <a:rPr lang="en-US" i="1" dirty="0"/>
              <a:t>".</a:t>
            </a:r>
          </a:p>
          <a:p>
            <a:endParaRPr lang="es-MX" dirty="0"/>
          </a:p>
        </p:txBody>
      </p:sp>
    </p:spTree>
    <p:extLst>
      <p:ext uri="{BB962C8B-B14F-4D97-AF65-F5344CB8AC3E}">
        <p14:creationId xmlns:p14="http://schemas.microsoft.com/office/powerpoint/2010/main" val="410745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C629E88-79BB-457E-9002-B272F093A0F7}"/>
              </a:ext>
            </a:extLst>
          </p:cNvPr>
          <p:cNvSpPr txBox="1">
            <a:spLocks/>
          </p:cNvSpPr>
          <p:nvPr/>
        </p:nvSpPr>
        <p:spPr>
          <a:xfrm>
            <a:off x="1194711" y="536161"/>
            <a:ext cx="8825659" cy="585138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b="1" dirty="0"/>
              <a:t>5.- </a:t>
            </a:r>
            <a:r>
              <a:rPr lang="en-US" dirty="0"/>
              <a:t>Added client demand added to the </a:t>
            </a:r>
            <a:r>
              <a:rPr lang="en-US" i="1" dirty="0"/>
              <a:t>"</a:t>
            </a:r>
            <a:r>
              <a:rPr lang="en-US" i="1" dirty="0" err="1"/>
              <a:t>rutas</a:t>
            </a:r>
            <a:r>
              <a:rPr lang="en-US" i="1" dirty="0"/>
              <a:t>“ </a:t>
            </a:r>
            <a:r>
              <a:rPr lang="en-US" dirty="0"/>
              <a:t>array to the </a:t>
            </a:r>
            <a:r>
              <a:rPr lang="en-US" i="1" dirty="0"/>
              <a:t>"</a:t>
            </a:r>
            <a:r>
              <a:rPr lang="en-US" i="1" dirty="0" err="1"/>
              <a:t>demanda_Total</a:t>
            </a:r>
            <a:r>
              <a:rPr lang="en-US" i="1" dirty="0"/>
              <a:t>" </a:t>
            </a:r>
            <a:r>
              <a:rPr lang="en-US" dirty="0"/>
              <a:t>variable.</a:t>
            </a:r>
          </a:p>
          <a:p>
            <a:pPr algn="just"/>
            <a:r>
              <a:rPr lang="en-US" b="1" dirty="0"/>
              <a:t>6.- </a:t>
            </a:r>
            <a:r>
              <a:rPr lang="en-US" dirty="0"/>
              <a:t>The next client to be added to the </a:t>
            </a:r>
            <a:r>
              <a:rPr lang="en-US" i="1" dirty="0"/>
              <a:t>“</a:t>
            </a:r>
            <a:r>
              <a:rPr lang="en-US" i="1" dirty="0" err="1"/>
              <a:t>rutas</a:t>
            </a:r>
            <a:r>
              <a:rPr lang="en-US" i="1" dirty="0"/>
              <a:t>" </a:t>
            </a:r>
            <a:r>
              <a:rPr lang="en-US" dirty="0"/>
              <a:t>array will be the client with the shortest distance from the client previously added to the </a:t>
            </a:r>
            <a:r>
              <a:rPr lang="en-US" i="1" dirty="0"/>
              <a:t>“</a:t>
            </a:r>
            <a:r>
              <a:rPr lang="en-US" i="1" dirty="0" err="1"/>
              <a:t>rutas</a:t>
            </a:r>
            <a:r>
              <a:rPr lang="en-US" i="1" dirty="0"/>
              <a:t>" </a:t>
            </a:r>
            <a:r>
              <a:rPr lang="en-US" dirty="0"/>
              <a:t>array.</a:t>
            </a:r>
          </a:p>
          <a:p>
            <a:pPr algn="just"/>
            <a:r>
              <a:rPr lang="en-US" b="1" dirty="0"/>
              <a:t>7.- </a:t>
            </a:r>
            <a:r>
              <a:rPr lang="en-US" dirty="0"/>
              <a:t>Client demand added to the "routes" array is ​​added to the "</a:t>
            </a:r>
            <a:r>
              <a:rPr lang="en-US" dirty="0" err="1"/>
              <a:t>demand_Total</a:t>
            </a:r>
            <a:r>
              <a:rPr lang="en-US" dirty="0"/>
              <a:t>" variable and its value of "time" (distance) plus the previous times are added to the "</a:t>
            </a:r>
            <a:r>
              <a:rPr lang="en-US" dirty="0" err="1"/>
              <a:t>Total_Time</a:t>
            </a:r>
            <a:r>
              <a:rPr lang="en-US" dirty="0"/>
              <a:t>" variable.</a:t>
            </a:r>
          </a:p>
          <a:p>
            <a:pPr algn="just"/>
            <a:r>
              <a:rPr lang="en-US" b="1" dirty="0"/>
              <a:t>8.- </a:t>
            </a:r>
            <a:r>
              <a:rPr lang="en-US" dirty="0"/>
              <a:t>It is validated that the variable "</a:t>
            </a:r>
            <a:r>
              <a:rPr lang="en-US" i="1" dirty="0" err="1"/>
              <a:t>demanda_Total</a:t>
            </a:r>
            <a:r>
              <a:rPr lang="en-US" dirty="0"/>
              <a:t>" is less than or equal to the maximum capacity of the vehicle.</a:t>
            </a:r>
          </a:p>
          <a:p>
            <a:pPr algn="just"/>
            <a:r>
              <a:rPr lang="en-US" b="1" dirty="0"/>
              <a:t>9.- </a:t>
            </a:r>
            <a:r>
              <a:rPr lang="en-US" dirty="0"/>
              <a:t>If the "</a:t>
            </a:r>
            <a:r>
              <a:rPr lang="en-US" i="1" dirty="0" err="1"/>
              <a:t>demanda_Total</a:t>
            </a:r>
            <a:r>
              <a:rPr lang="en-US" dirty="0"/>
              <a:t>" variable is less than the vehicle's limit capacity, go back to </a:t>
            </a:r>
            <a:r>
              <a:rPr lang="en-US" u="sng" dirty="0"/>
              <a:t>step 6</a:t>
            </a:r>
            <a:r>
              <a:rPr lang="en-US" dirty="0"/>
              <a:t>.</a:t>
            </a:r>
          </a:p>
          <a:p>
            <a:pPr algn="just"/>
            <a:r>
              <a:rPr lang="en-US" b="1" dirty="0"/>
              <a:t>10.- </a:t>
            </a:r>
            <a:r>
              <a:rPr lang="en-US" dirty="0"/>
              <a:t>If the "</a:t>
            </a:r>
            <a:r>
              <a:rPr lang="en-US" i="1" dirty="0" err="1"/>
              <a:t>demanda_Total</a:t>
            </a:r>
            <a:r>
              <a:rPr lang="en-US" dirty="0"/>
              <a:t>" variable is greater than or equal to the vehicle's capacity, a new route is created and the "</a:t>
            </a:r>
            <a:r>
              <a:rPr lang="en-US" i="1" dirty="0" err="1"/>
              <a:t>demanda_Total</a:t>
            </a:r>
            <a:r>
              <a:rPr lang="en-US" dirty="0"/>
              <a:t>" variable is initialized to 0 and 1 is added to the value of the "</a:t>
            </a:r>
            <a:r>
              <a:rPr lang="en-US" i="1" dirty="0" err="1"/>
              <a:t>Conteo_Rutas</a:t>
            </a:r>
            <a:r>
              <a:rPr lang="en-US" dirty="0"/>
              <a:t>" variable.</a:t>
            </a:r>
          </a:p>
          <a:p>
            <a:pPr algn="just"/>
            <a:r>
              <a:rPr lang="en-US" b="1" dirty="0"/>
              <a:t>11.- </a:t>
            </a:r>
            <a:r>
              <a:rPr lang="en-US" dirty="0"/>
              <a:t>Iterate again from step 4 if the size of the "</a:t>
            </a:r>
            <a:r>
              <a:rPr lang="en-US" i="1" dirty="0" err="1"/>
              <a:t>deposito-cliente</a:t>
            </a:r>
            <a:r>
              <a:rPr lang="en-US" dirty="0"/>
              <a:t>" array is greater than 0.</a:t>
            </a:r>
          </a:p>
        </p:txBody>
      </p:sp>
    </p:spTree>
    <p:extLst>
      <p:ext uri="{BB962C8B-B14F-4D97-AF65-F5344CB8AC3E}">
        <p14:creationId xmlns:p14="http://schemas.microsoft.com/office/powerpoint/2010/main" val="337042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72FDFA1-3D25-4FB4-8C99-F2DA4117B1ED}"/>
              </a:ext>
            </a:extLst>
          </p:cNvPr>
          <p:cNvSpPr txBox="1">
            <a:spLocks/>
          </p:cNvSpPr>
          <p:nvPr/>
        </p:nvSpPr>
        <p:spPr>
          <a:xfrm>
            <a:off x="1128450" y="962954"/>
            <a:ext cx="8825659" cy="400933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b="1" dirty="0"/>
              <a:t>12.- </a:t>
            </a:r>
            <a:r>
              <a:rPr lang="en-US" dirty="0"/>
              <a:t>If the size of the “</a:t>
            </a:r>
            <a:r>
              <a:rPr lang="en-US" i="1" dirty="0" err="1"/>
              <a:t>deposito-cliente</a:t>
            </a:r>
            <a:r>
              <a:rPr lang="en-US" dirty="0"/>
              <a:t>" array is equal to 0, the routes obtained and the value of the “</a:t>
            </a:r>
            <a:r>
              <a:rPr lang="en-US" i="1" dirty="0" err="1"/>
              <a:t>Tiempo_Total</a:t>
            </a:r>
            <a:r>
              <a:rPr lang="en-US" dirty="0"/>
              <a:t>" variable are printed.</a:t>
            </a:r>
          </a:p>
          <a:p>
            <a:pPr algn="just"/>
            <a:r>
              <a:rPr lang="en-US" b="1" dirty="0"/>
              <a:t>As we could see, our heuristic is based on starting from the smallest distances to iterate to carry out the complete tour of the clients to visit, this was the methodology that was implemented.</a:t>
            </a:r>
          </a:p>
        </p:txBody>
      </p:sp>
    </p:spTree>
    <p:extLst>
      <p:ext uri="{BB962C8B-B14F-4D97-AF65-F5344CB8AC3E}">
        <p14:creationId xmlns:p14="http://schemas.microsoft.com/office/powerpoint/2010/main" val="416360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10">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12">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14">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6" name="Rectangle 18">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ítulo 3">
            <a:extLst>
              <a:ext uri="{FF2B5EF4-FFF2-40B4-BE49-F238E27FC236}">
                <a16:creationId xmlns:a16="http://schemas.microsoft.com/office/drawing/2014/main" id="{52BEE66A-8623-4E15-A5F9-8E26ACBF06D2}"/>
              </a:ext>
            </a:extLst>
          </p:cNvPr>
          <p:cNvSpPr>
            <a:spLocks noGrp="1"/>
          </p:cNvSpPr>
          <p:nvPr>
            <p:ph type="title"/>
          </p:nvPr>
        </p:nvSpPr>
        <p:spPr>
          <a:xfrm>
            <a:off x="1256301" y="4925474"/>
            <a:ext cx="9621074" cy="1174947"/>
          </a:xfrm>
        </p:spPr>
        <p:txBody>
          <a:bodyPr vert="horz" lIns="91440" tIns="45720" rIns="91440" bIns="45720" rtlCol="0" anchor="b">
            <a:normAutofit/>
          </a:bodyPr>
          <a:lstStyle/>
          <a:p>
            <a:r>
              <a:rPr lang="en-US" sz="6000" dirty="0"/>
              <a:t>Results</a:t>
            </a:r>
          </a:p>
        </p:txBody>
      </p:sp>
      <p:graphicFrame>
        <p:nvGraphicFramePr>
          <p:cNvPr id="2" name="Tabla 4">
            <a:extLst>
              <a:ext uri="{FF2B5EF4-FFF2-40B4-BE49-F238E27FC236}">
                <a16:creationId xmlns:a16="http://schemas.microsoft.com/office/drawing/2014/main" id="{C7BC9A1E-C15B-436D-95B7-9948A06EE5FB}"/>
              </a:ext>
            </a:extLst>
          </p:cNvPr>
          <p:cNvGraphicFramePr>
            <a:graphicFrameLocks noGrp="1"/>
          </p:cNvGraphicFramePr>
          <p:nvPr>
            <p:extLst>
              <p:ext uri="{D42A27DB-BD31-4B8C-83A1-F6EECF244321}">
                <p14:modId xmlns:p14="http://schemas.microsoft.com/office/powerpoint/2010/main" val="4221494779"/>
              </p:ext>
            </p:extLst>
          </p:nvPr>
        </p:nvGraphicFramePr>
        <p:xfrm>
          <a:off x="1283875" y="665869"/>
          <a:ext cx="9621074" cy="4258812"/>
        </p:xfrm>
        <a:graphic>
          <a:graphicData uri="http://schemas.openxmlformats.org/drawingml/2006/table">
            <a:tbl>
              <a:tblPr firstRow="1" bandRow="1">
                <a:tableStyleId>{5C22544A-7EE6-4342-B048-85BDC9FD1C3A}</a:tableStyleId>
              </a:tblPr>
              <a:tblGrid>
                <a:gridCol w="2121820">
                  <a:extLst>
                    <a:ext uri="{9D8B030D-6E8A-4147-A177-3AD203B41FA5}">
                      <a16:colId xmlns:a16="http://schemas.microsoft.com/office/drawing/2014/main" val="474619356"/>
                    </a:ext>
                  </a:extLst>
                </a:gridCol>
                <a:gridCol w="1893344">
                  <a:extLst>
                    <a:ext uri="{9D8B030D-6E8A-4147-A177-3AD203B41FA5}">
                      <a16:colId xmlns:a16="http://schemas.microsoft.com/office/drawing/2014/main" val="2603531641"/>
                    </a:ext>
                  </a:extLst>
                </a:gridCol>
                <a:gridCol w="1958201">
                  <a:extLst>
                    <a:ext uri="{9D8B030D-6E8A-4147-A177-3AD203B41FA5}">
                      <a16:colId xmlns:a16="http://schemas.microsoft.com/office/drawing/2014/main" val="741739595"/>
                    </a:ext>
                  </a:extLst>
                </a:gridCol>
                <a:gridCol w="1830804">
                  <a:extLst>
                    <a:ext uri="{9D8B030D-6E8A-4147-A177-3AD203B41FA5}">
                      <a16:colId xmlns:a16="http://schemas.microsoft.com/office/drawing/2014/main" val="4149095945"/>
                    </a:ext>
                  </a:extLst>
                </a:gridCol>
                <a:gridCol w="1816905">
                  <a:extLst>
                    <a:ext uri="{9D8B030D-6E8A-4147-A177-3AD203B41FA5}">
                      <a16:colId xmlns:a16="http://schemas.microsoft.com/office/drawing/2014/main" val="1462780533"/>
                    </a:ext>
                  </a:extLst>
                </a:gridCol>
              </a:tblGrid>
              <a:tr h="362821">
                <a:tc>
                  <a:txBody>
                    <a:bodyPr/>
                    <a:lstStyle/>
                    <a:p>
                      <a:pPr algn="ctr"/>
                      <a:r>
                        <a:rPr lang="es-MX" sz="1600" dirty="0" err="1"/>
                        <a:t>Instance</a:t>
                      </a:r>
                      <a:r>
                        <a:rPr lang="es-MX" sz="1600" dirty="0"/>
                        <a:t> </a:t>
                      </a:r>
                      <a:r>
                        <a:rPr lang="es-MX" sz="1600" dirty="0" err="1"/>
                        <a:t>name</a:t>
                      </a:r>
                      <a:endParaRPr lang="es-MX" sz="1600" dirty="0"/>
                    </a:p>
                  </a:txBody>
                  <a:tcPr marL="82460" marR="82460" marT="41229" marB="41229"/>
                </a:tc>
                <a:tc>
                  <a:txBody>
                    <a:bodyPr/>
                    <a:lstStyle/>
                    <a:p>
                      <a:pPr algn="ctr"/>
                      <a:r>
                        <a:rPr lang="es-MX" sz="1600"/>
                        <a:t>OF value</a:t>
                      </a:r>
                    </a:p>
                  </a:txBody>
                  <a:tcPr marL="82460" marR="82460" marT="41229" marB="41229"/>
                </a:tc>
                <a:tc>
                  <a:txBody>
                    <a:bodyPr/>
                    <a:lstStyle/>
                    <a:p>
                      <a:pPr algn="ctr"/>
                      <a:r>
                        <a:rPr lang="es-MX" sz="1600" dirty="0"/>
                        <a:t>CPU Time (</a:t>
                      </a:r>
                      <a:r>
                        <a:rPr lang="es-MX" sz="1600" dirty="0" err="1"/>
                        <a:t>seconds</a:t>
                      </a:r>
                      <a:r>
                        <a:rPr lang="es-MX" sz="1600" dirty="0"/>
                        <a:t>)</a:t>
                      </a:r>
                    </a:p>
                  </a:txBody>
                  <a:tcPr marL="82460" marR="82460" marT="41229" marB="41229"/>
                </a:tc>
                <a:tc>
                  <a:txBody>
                    <a:bodyPr/>
                    <a:lstStyle/>
                    <a:p>
                      <a:pPr algn="ctr"/>
                      <a:r>
                        <a:rPr lang="es-MX" sz="1600"/>
                        <a:t># Clients</a:t>
                      </a:r>
                    </a:p>
                  </a:txBody>
                  <a:tcPr marL="82460" marR="82460" marT="41229" marB="41229"/>
                </a:tc>
                <a:tc>
                  <a:txBody>
                    <a:bodyPr/>
                    <a:lstStyle/>
                    <a:p>
                      <a:pPr algn="ctr"/>
                      <a:r>
                        <a:rPr lang="es-MX" sz="1600"/>
                        <a:t># Routes</a:t>
                      </a:r>
                    </a:p>
                  </a:txBody>
                  <a:tcPr marL="82460" marR="82460" marT="41229" marB="41229"/>
                </a:tc>
                <a:extLst>
                  <a:ext uri="{0D108BD9-81ED-4DB2-BD59-A6C34878D82A}">
                    <a16:rowId xmlns:a16="http://schemas.microsoft.com/office/drawing/2014/main" val="767447026"/>
                  </a:ext>
                </a:extLst>
              </a:tr>
              <a:tr h="335334">
                <a:tc>
                  <a:txBody>
                    <a:bodyPr/>
                    <a:lstStyle/>
                    <a:p>
                      <a:pPr algn="ctr"/>
                      <a:r>
                        <a:rPr lang="es-MX" sz="1400"/>
                        <a:t>MT-DMP10s0-01.txt</a:t>
                      </a:r>
                    </a:p>
                  </a:txBody>
                  <a:tcPr marL="82460" marR="82460" marT="41229" marB="41229"/>
                </a:tc>
                <a:tc>
                  <a:txBody>
                    <a:bodyPr/>
                    <a:lstStyle/>
                    <a:p>
                      <a:pPr algn="ctr"/>
                      <a:r>
                        <a:rPr lang="es-MX" sz="1400" dirty="0"/>
                        <a:t>1528</a:t>
                      </a:r>
                    </a:p>
                  </a:txBody>
                  <a:tcPr marL="82460" marR="82460" marT="41229" marB="41229"/>
                </a:tc>
                <a:tc>
                  <a:txBody>
                    <a:bodyPr/>
                    <a:lstStyle/>
                    <a:p>
                      <a:pPr algn="ctr"/>
                      <a:r>
                        <a:rPr lang="es-MX" sz="1400" dirty="0"/>
                        <a:t>0.00200</a:t>
                      </a:r>
                    </a:p>
                  </a:txBody>
                  <a:tcPr marL="82460" marR="82460" marT="41229" marB="41229"/>
                </a:tc>
                <a:tc>
                  <a:txBody>
                    <a:bodyPr/>
                    <a:lstStyle/>
                    <a:p>
                      <a:pPr algn="ctr"/>
                      <a:r>
                        <a:rPr lang="es-MX" sz="1400" dirty="0"/>
                        <a:t>10</a:t>
                      </a:r>
                    </a:p>
                  </a:txBody>
                  <a:tcPr marL="82460" marR="82460" marT="41229" marB="41229"/>
                </a:tc>
                <a:tc>
                  <a:txBody>
                    <a:bodyPr/>
                    <a:lstStyle/>
                    <a:p>
                      <a:pPr algn="ctr"/>
                      <a:r>
                        <a:rPr lang="es-MX" sz="1400" dirty="0"/>
                        <a:t>2</a:t>
                      </a:r>
                    </a:p>
                  </a:txBody>
                  <a:tcPr marL="82460" marR="82460" marT="41229" marB="41229"/>
                </a:tc>
                <a:extLst>
                  <a:ext uri="{0D108BD9-81ED-4DB2-BD59-A6C34878D82A}">
                    <a16:rowId xmlns:a16="http://schemas.microsoft.com/office/drawing/2014/main" val="2980929037"/>
                  </a:ext>
                </a:extLst>
              </a:tr>
              <a:tr h="335334">
                <a:tc>
                  <a:txBody>
                    <a:bodyPr/>
                    <a:lstStyle/>
                    <a:p>
                      <a:pPr algn="ctr"/>
                      <a:r>
                        <a:rPr lang="es-MX" sz="1400"/>
                        <a:t>MT-DMP10s0-05.txt</a:t>
                      </a:r>
                    </a:p>
                  </a:txBody>
                  <a:tcPr marL="82460" marR="82460" marT="41229" marB="41229"/>
                </a:tc>
                <a:tc>
                  <a:txBody>
                    <a:bodyPr/>
                    <a:lstStyle/>
                    <a:p>
                      <a:pPr algn="ctr"/>
                      <a:r>
                        <a:rPr lang="es-MX" sz="1400" dirty="0"/>
                        <a:t>2052</a:t>
                      </a:r>
                    </a:p>
                  </a:txBody>
                  <a:tcPr marL="82460" marR="82460" marT="41229" marB="41229"/>
                </a:tc>
                <a:tc>
                  <a:txBody>
                    <a:bodyPr/>
                    <a:lstStyle/>
                    <a:p>
                      <a:pPr algn="ctr"/>
                      <a:r>
                        <a:rPr lang="es-MX" sz="1400" dirty="0"/>
                        <a:t>0.00086</a:t>
                      </a:r>
                    </a:p>
                  </a:txBody>
                  <a:tcPr marL="82460" marR="82460" marT="41229" marB="41229"/>
                </a:tc>
                <a:tc>
                  <a:txBody>
                    <a:bodyPr/>
                    <a:lstStyle/>
                    <a:p>
                      <a:pPr algn="ctr"/>
                      <a:r>
                        <a:rPr lang="es-MX" sz="1400" dirty="0"/>
                        <a:t>10</a:t>
                      </a:r>
                    </a:p>
                  </a:txBody>
                  <a:tcPr marL="82460" marR="82460" marT="41229" marB="41229"/>
                </a:tc>
                <a:tc>
                  <a:txBody>
                    <a:bodyPr/>
                    <a:lstStyle/>
                    <a:p>
                      <a:pPr algn="ctr"/>
                      <a:r>
                        <a:rPr lang="es-MX" sz="1400" dirty="0"/>
                        <a:t>2</a:t>
                      </a:r>
                    </a:p>
                  </a:txBody>
                  <a:tcPr marL="82460" marR="82460" marT="41229" marB="41229"/>
                </a:tc>
                <a:extLst>
                  <a:ext uri="{0D108BD9-81ED-4DB2-BD59-A6C34878D82A}">
                    <a16:rowId xmlns:a16="http://schemas.microsoft.com/office/drawing/2014/main" val="4069524926"/>
                  </a:ext>
                </a:extLst>
              </a:tr>
              <a:tr h="335334">
                <a:tc>
                  <a:txBody>
                    <a:bodyPr/>
                    <a:lstStyle/>
                    <a:p>
                      <a:pPr algn="ctr"/>
                      <a:r>
                        <a:rPr lang="es-MX" sz="1400"/>
                        <a:t>MT-DMP15s0-03.txt</a:t>
                      </a:r>
                    </a:p>
                  </a:txBody>
                  <a:tcPr marL="82460" marR="82460" marT="41229" marB="41229"/>
                </a:tc>
                <a:tc>
                  <a:txBody>
                    <a:bodyPr/>
                    <a:lstStyle/>
                    <a:p>
                      <a:pPr algn="ctr"/>
                      <a:r>
                        <a:rPr lang="es-MX" sz="1400" dirty="0"/>
                        <a:t>5064</a:t>
                      </a:r>
                    </a:p>
                  </a:txBody>
                  <a:tcPr marL="82460" marR="82460" marT="41229" marB="41229"/>
                </a:tc>
                <a:tc>
                  <a:txBody>
                    <a:bodyPr/>
                    <a:lstStyle/>
                    <a:p>
                      <a:pPr algn="ctr"/>
                      <a:r>
                        <a:rPr lang="es-MX" sz="1400" dirty="0"/>
                        <a:t>0.00138</a:t>
                      </a:r>
                    </a:p>
                  </a:txBody>
                  <a:tcPr marL="82460" marR="82460" marT="41229" marB="41229"/>
                </a:tc>
                <a:tc>
                  <a:txBody>
                    <a:bodyPr/>
                    <a:lstStyle/>
                    <a:p>
                      <a:pPr algn="ctr"/>
                      <a:r>
                        <a:rPr lang="es-MX" sz="1400" dirty="0"/>
                        <a:t>15</a:t>
                      </a:r>
                    </a:p>
                  </a:txBody>
                  <a:tcPr marL="82460" marR="82460" marT="41229" marB="41229"/>
                </a:tc>
                <a:tc>
                  <a:txBody>
                    <a:bodyPr/>
                    <a:lstStyle/>
                    <a:p>
                      <a:pPr algn="ctr"/>
                      <a:r>
                        <a:rPr lang="es-MX" sz="1400" dirty="0"/>
                        <a:t>3</a:t>
                      </a:r>
                    </a:p>
                  </a:txBody>
                  <a:tcPr marL="82460" marR="82460" marT="41229" marB="41229"/>
                </a:tc>
                <a:extLst>
                  <a:ext uri="{0D108BD9-81ED-4DB2-BD59-A6C34878D82A}">
                    <a16:rowId xmlns:a16="http://schemas.microsoft.com/office/drawing/2014/main" val="3948634358"/>
                  </a:ext>
                </a:extLst>
              </a:tr>
              <a:tr h="335334">
                <a:tc>
                  <a:txBody>
                    <a:bodyPr/>
                    <a:lstStyle/>
                    <a:p>
                      <a:pPr algn="ctr"/>
                      <a:r>
                        <a:rPr lang="es-MX" sz="1400"/>
                        <a:t>MT-DMP15s0-04.txt</a:t>
                      </a:r>
                    </a:p>
                  </a:txBody>
                  <a:tcPr marL="82460" marR="82460" marT="41229" marB="41229"/>
                </a:tc>
                <a:tc>
                  <a:txBody>
                    <a:bodyPr/>
                    <a:lstStyle/>
                    <a:p>
                      <a:pPr algn="ctr"/>
                      <a:r>
                        <a:rPr lang="es-MX" sz="1400" dirty="0"/>
                        <a:t>3921</a:t>
                      </a:r>
                    </a:p>
                  </a:txBody>
                  <a:tcPr marL="82460" marR="82460" marT="41229" marB="41229"/>
                </a:tc>
                <a:tc>
                  <a:txBody>
                    <a:bodyPr/>
                    <a:lstStyle/>
                    <a:p>
                      <a:pPr algn="ctr"/>
                      <a:r>
                        <a:rPr lang="es-MX" sz="1400" dirty="0"/>
                        <a:t>0.001487</a:t>
                      </a:r>
                    </a:p>
                  </a:txBody>
                  <a:tcPr marL="82460" marR="82460" marT="41229" marB="41229"/>
                </a:tc>
                <a:tc>
                  <a:txBody>
                    <a:bodyPr/>
                    <a:lstStyle/>
                    <a:p>
                      <a:pPr algn="ctr"/>
                      <a:r>
                        <a:rPr lang="es-MX" sz="1400" dirty="0"/>
                        <a:t>15</a:t>
                      </a:r>
                    </a:p>
                  </a:txBody>
                  <a:tcPr marL="82460" marR="82460" marT="41229" marB="41229"/>
                </a:tc>
                <a:tc>
                  <a:txBody>
                    <a:bodyPr/>
                    <a:lstStyle/>
                    <a:p>
                      <a:pPr algn="ctr"/>
                      <a:r>
                        <a:rPr lang="es-MX" sz="1400" dirty="0"/>
                        <a:t>3</a:t>
                      </a:r>
                    </a:p>
                  </a:txBody>
                  <a:tcPr marL="82460" marR="82460" marT="41229" marB="41229"/>
                </a:tc>
                <a:extLst>
                  <a:ext uri="{0D108BD9-81ED-4DB2-BD59-A6C34878D82A}">
                    <a16:rowId xmlns:a16="http://schemas.microsoft.com/office/drawing/2014/main" val="2901969796"/>
                  </a:ext>
                </a:extLst>
              </a:tr>
              <a:tr h="335334">
                <a:tc>
                  <a:txBody>
                    <a:bodyPr/>
                    <a:lstStyle/>
                    <a:p>
                      <a:pPr algn="ctr"/>
                      <a:r>
                        <a:rPr lang="es-MX" sz="1400"/>
                        <a:t>VRPNC1m.txt</a:t>
                      </a:r>
                    </a:p>
                  </a:txBody>
                  <a:tcPr marL="82460" marR="82460" marT="41229" marB="41229"/>
                </a:tc>
                <a:tc>
                  <a:txBody>
                    <a:bodyPr/>
                    <a:lstStyle/>
                    <a:p>
                      <a:pPr algn="ctr"/>
                      <a:r>
                        <a:rPr lang="es-MX" sz="1400" b="0" i="0" u="none" strike="noStrike" kern="1200" dirty="0">
                          <a:solidFill>
                            <a:schemeClr val="dk1"/>
                          </a:solidFill>
                          <a:effectLst/>
                          <a:latin typeface="+mn-lt"/>
                          <a:ea typeface="+mn-ea"/>
                          <a:cs typeface="+mn-cs"/>
                        </a:rPr>
                        <a:t>2618.4162</a:t>
                      </a:r>
                      <a:endParaRPr lang="es-MX" sz="1100" dirty="0"/>
                    </a:p>
                  </a:txBody>
                  <a:tcPr marL="82460" marR="82460" marT="41229" marB="41229"/>
                </a:tc>
                <a:tc>
                  <a:txBody>
                    <a:bodyPr/>
                    <a:lstStyle/>
                    <a:p>
                      <a:pPr algn="ctr"/>
                      <a:r>
                        <a:rPr lang="es-MX" sz="1400" dirty="0"/>
                        <a:t>0.0057</a:t>
                      </a:r>
                    </a:p>
                  </a:txBody>
                  <a:tcPr marL="82460" marR="82460" marT="41229" marB="41229"/>
                </a:tc>
                <a:tc>
                  <a:txBody>
                    <a:bodyPr/>
                    <a:lstStyle/>
                    <a:p>
                      <a:pPr algn="ctr"/>
                      <a:r>
                        <a:rPr lang="es-MX" sz="1400" dirty="0"/>
                        <a:t>50</a:t>
                      </a:r>
                    </a:p>
                  </a:txBody>
                  <a:tcPr marL="82460" marR="82460" marT="41229" marB="41229"/>
                </a:tc>
                <a:tc>
                  <a:txBody>
                    <a:bodyPr/>
                    <a:lstStyle/>
                    <a:p>
                      <a:pPr algn="ctr"/>
                      <a:r>
                        <a:rPr lang="es-MX" sz="1400" dirty="0"/>
                        <a:t>5</a:t>
                      </a:r>
                    </a:p>
                  </a:txBody>
                  <a:tcPr marL="82460" marR="82460" marT="41229" marB="41229"/>
                </a:tc>
                <a:extLst>
                  <a:ext uri="{0D108BD9-81ED-4DB2-BD59-A6C34878D82A}">
                    <a16:rowId xmlns:a16="http://schemas.microsoft.com/office/drawing/2014/main" val="1543958179"/>
                  </a:ext>
                </a:extLst>
              </a:tr>
              <a:tr h="335334">
                <a:tc>
                  <a:txBody>
                    <a:bodyPr/>
                    <a:lstStyle/>
                    <a:p>
                      <a:pPr algn="ctr"/>
                      <a:r>
                        <a:rPr lang="es-MX" sz="1400"/>
                        <a:t>VRPNC2m.txt</a:t>
                      </a:r>
                    </a:p>
                  </a:txBody>
                  <a:tcPr marL="82460" marR="82460" marT="41229" marB="41229"/>
                </a:tc>
                <a:tc>
                  <a:txBody>
                    <a:bodyPr/>
                    <a:lstStyle/>
                    <a:p>
                      <a:pPr algn="ctr"/>
                      <a:r>
                        <a:rPr lang="es-MX" sz="1400" b="0" i="0" u="none" strike="noStrike" kern="1200" dirty="0">
                          <a:solidFill>
                            <a:schemeClr val="dk1"/>
                          </a:solidFill>
                          <a:effectLst/>
                          <a:latin typeface="+mn-lt"/>
                          <a:ea typeface="+mn-ea"/>
                          <a:cs typeface="+mn-cs"/>
                        </a:rPr>
                        <a:t>6154.9680</a:t>
                      </a:r>
                      <a:endParaRPr lang="es-MX" sz="1100" dirty="0"/>
                    </a:p>
                  </a:txBody>
                  <a:tcPr marL="82460" marR="82460" marT="41229" marB="41229"/>
                </a:tc>
                <a:tc>
                  <a:txBody>
                    <a:bodyPr/>
                    <a:lstStyle/>
                    <a:p>
                      <a:pPr algn="ctr"/>
                      <a:r>
                        <a:rPr lang="es-MX" sz="1400" dirty="0"/>
                        <a:t>0.0093</a:t>
                      </a:r>
                    </a:p>
                  </a:txBody>
                  <a:tcPr marL="82460" marR="82460" marT="41229" marB="41229"/>
                </a:tc>
                <a:tc>
                  <a:txBody>
                    <a:bodyPr/>
                    <a:lstStyle/>
                    <a:p>
                      <a:pPr algn="ctr"/>
                      <a:r>
                        <a:rPr lang="es-MX" sz="1400" dirty="0"/>
                        <a:t>75</a:t>
                      </a:r>
                    </a:p>
                  </a:txBody>
                  <a:tcPr marL="82460" marR="82460" marT="41229" marB="41229"/>
                </a:tc>
                <a:tc>
                  <a:txBody>
                    <a:bodyPr/>
                    <a:lstStyle/>
                    <a:p>
                      <a:pPr algn="ctr"/>
                      <a:r>
                        <a:rPr lang="es-MX" sz="1400" dirty="0"/>
                        <a:t>10</a:t>
                      </a:r>
                    </a:p>
                  </a:txBody>
                  <a:tcPr marL="82460" marR="82460" marT="41229" marB="41229"/>
                </a:tc>
                <a:extLst>
                  <a:ext uri="{0D108BD9-81ED-4DB2-BD59-A6C34878D82A}">
                    <a16:rowId xmlns:a16="http://schemas.microsoft.com/office/drawing/2014/main" val="755233398"/>
                  </a:ext>
                </a:extLst>
              </a:tr>
              <a:tr h="335334">
                <a:tc>
                  <a:txBody>
                    <a:bodyPr/>
                    <a:lstStyle/>
                    <a:p>
                      <a:pPr algn="ctr"/>
                      <a:r>
                        <a:rPr lang="es-MX" sz="1400"/>
                        <a:t>VRPNC3m.txt</a:t>
                      </a:r>
                    </a:p>
                  </a:txBody>
                  <a:tcPr marL="82460" marR="82460" marT="41229" marB="41229"/>
                </a:tc>
                <a:tc>
                  <a:txBody>
                    <a:bodyPr/>
                    <a:lstStyle/>
                    <a:p>
                      <a:pPr algn="ctr"/>
                      <a:r>
                        <a:rPr lang="es-MX" sz="1400" b="0" i="0" u="none" strike="noStrike" kern="1200" dirty="0">
                          <a:solidFill>
                            <a:schemeClr val="dk1"/>
                          </a:solidFill>
                          <a:effectLst/>
                          <a:latin typeface="+mn-lt"/>
                          <a:ea typeface="+mn-ea"/>
                          <a:cs typeface="+mn-cs"/>
                        </a:rPr>
                        <a:t>7259.1719</a:t>
                      </a:r>
                      <a:endParaRPr lang="es-MX" sz="1100" dirty="0"/>
                    </a:p>
                  </a:txBody>
                  <a:tcPr marL="82460" marR="82460" marT="41229" marB="41229"/>
                </a:tc>
                <a:tc>
                  <a:txBody>
                    <a:bodyPr/>
                    <a:lstStyle/>
                    <a:p>
                      <a:pPr algn="ctr"/>
                      <a:r>
                        <a:rPr lang="es-MX" sz="1400" dirty="0"/>
                        <a:t>0.0143</a:t>
                      </a:r>
                    </a:p>
                  </a:txBody>
                  <a:tcPr marL="82460" marR="82460" marT="41229" marB="41229"/>
                </a:tc>
                <a:tc>
                  <a:txBody>
                    <a:bodyPr/>
                    <a:lstStyle/>
                    <a:p>
                      <a:pPr algn="ctr"/>
                      <a:r>
                        <a:rPr lang="es-MX" sz="1400" dirty="0"/>
                        <a:t>100</a:t>
                      </a:r>
                    </a:p>
                  </a:txBody>
                  <a:tcPr marL="82460" marR="82460" marT="41229" marB="41229"/>
                </a:tc>
                <a:tc>
                  <a:txBody>
                    <a:bodyPr/>
                    <a:lstStyle/>
                    <a:p>
                      <a:pPr algn="ctr"/>
                      <a:r>
                        <a:rPr lang="es-MX" sz="1400" dirty="0"/>
                        <a:t>8</a:t>
                      </a:r>
                    </a:p>
                  </a:txBody>
                  <a:tcPr marL="82460" marR="82460" marT="41229" marB="41229"/>
                </a:tc>
                <a:extLst>
                  <a:ext uri="{0D108BD9-81ED-4DB2-BD59-A6C34878D82A}">
                    <a16:rowId xmlns:a16="http://schemas.microsoft.com/office/drawing/2014/main" val="1957782757"/>
                  </a:ext>
                </a:extLst>
              </a:tr>
              <a:tr h="335334">
                <a:tc>
                  <a:txBody>
                    <a:bodyPr/>
                    <a:lstStyle/>
                    <a:p>
                      <a:pPr algn="ctr"/>
                      <a:r>
                        <a:rPr lang="es-MX" sz="1400"/>
                        <a:t>VRPNC4m.txt</a:t>
                      </a:r>
                    </a:p>
                  </a:txBody>
                  <a:tcPr marL="82460" marR="82460" marT="41229" marB="41229"/>
                </a:tc>
                <a:tc>
                  <a:txBody>
                    <a:bodyPr/>
                    <a:lstStyle/>
                    <a:p>
                      <a:pPr algn="ctr"/>
                      <a:r>
                        <a:rPr lang="es-MX" sz="1400" b="0" i="0" u="none" strike="noStrike" kern="1200" dirty="0">
                          <a:solidFill>
                            <a:schemeClr val="dk1"/>
                          </a:solidFill>
                          <a:effectLst/>
                          <a:latin typeface="+mn-lt"/>
                          <a:ea typeface="+mn-ea"/>
                          <a:cs typeface="+mn-cs"/>
                        </a:rPr>
                        <a:t>17359.8108</a:t>
                      </a:r>
                      <a:endParaRPr lang="es-MX" sz="1100" dirty="0"/>
                    </a:p>
                  </a:txBody>
                  <a:tcPr marL="82460" marR="82460" marT="41229" marB="41229"/>
                </a:tc>
                <a:tc>
                  <a:txBody>
                    <a:bodyPr/>
                    <a:lstStyle/>
                    <a:p>
                      <a:pPr algn="ctr"/>
                      <a:r>
                        <a:rPr lang="es-MX" sz="1400" dirty="0"/>
                        <a:t>0.0279</a:t>
                      </a:r>
                    </a:p>
                  </a:txBody>
                  <a:tcPr marL="82460" marR="82460" marT="41229" marB="41229"/>
                </a:tc>
                <a:tc>
                  <a:txBody>
                    <a:bodyPr/>
                    <a:lstStyle/>
                    <a:p>
                      <a:pPr algn="ctr"/>
                      <a:r>
                        <a:rPr lang="es-MX" sz="1400" dirty="0"/>
                        <a:t>150</a:t>
                      </a:r>
                    </a:p>
                  </a:txBody>
                  <a:tcPr marL="82460" marR="82460" marT="41229" marB="41229"/>
                </a:tc>
                <a:tc>
                  <a:txBody>
                    <a:bodyPr/>
                    <a:lstStyle/>
                    <a:p>
                      <a:pPr algn="ctr"/>
                      <a:r>
                        <a:rPr lang="es-MX" sz="1400" dirty="0"/>
                        <a:t>8</a:t>
                      </a:r>
                    </a:p>
                  </a:txBody>
                  <a:tcPr marL="82460" marR="82460" marT="41229" marB="41229"/>
                </a:tc>
                <a:extLst>
                  <a:ext uri="{0D108BD9-81ED-4DB2-BD59-A6C34878D82A}">
                    <a16:rowId xmlns:a16="http://schemas.microsoft.com/office/drawing/2014/main" val="4271058235"/>
                  </a:ext>
                </a:extLst>
              </a:tr>
              <a:tr h="335334">
                <a:tc>
                  <a:txBody>
                    <a:bodyPr/>
                    <a:lstStyle/>
                    <a:p>
                      <a:pPr algn="ctr"/>
                      <a:r>
                        <a:rPr lang="es-MX" sz="1400"/>
                        <a:t>VRPNC5m.txt</a:t>
                      </a:r>
                    </a:p>
                  </a:txBody>
                  <a:tcPr marL="82460" marR="82460" marT="41229" marB="41229"/>
                </a:tc>
                <a:tc>
                  <a:txBody>
                    <a:bodyPr/>
                    <a:lstStyle/>
                    <a:p>
                      <a:pPr algn="ctr"/>
                      <a:r>
                        <a:rPr lang="es-MX" sz="1400" b="0" i="0" u="none" strike="noStrike" kern="1200" dirty="0">
                          <a:solidFill>
                            <a:schemeClr val="dk1"/>
                          </a:solidFill>
                          <a:effectLst/>
                          <a:latin typeface="+mn-lt"/>
                          <a:ea typeface="+mn-ea"/>
                          <a:cs typeface="+mn-cs"/>
                        </a:rPr>
                        <a:t>27247.8203</a:t>
                      </a:r>
                      <a:endParaRPr lang="es-MX" sz="1100" dirty="0"/>
                    </a:p>
                  </a:txBody>
                  <a:tcPr marL="82460" marR="82460" marT="41229" marB="41229"/>
                </a:tc>
                <a:tc>
                  <a:txBody>
                    <a:bodyPr/>
                    <a:lstStyle/>
                    <a:p>
                      <a:pPr algn="ctr"/>
                      <a:r>
                        <a:rPr lang="es-MX" sz="1400" dirty="0"/>
                        <a:t>0.0389</a:t>
                      </a:r>
                    </a:p>
                  </a:txBody>
                  <a:tcPr marL="82460" marR="82460" marT="41229" marB="41229"/>
                </a:tc>
                <a:tc>
                  <a:txBody>
                    <a:bodyPr/>
                    <a:lstStyle/>
                    <a:p>
                      <a:pPr algn="ctr"/>
                      <a:r>
                        <a:rPr lang="es-MX" sz="1400" dirty="0"/>
                        <a:t>199</a:t>
                      </a:r>
                    </a:p>
                  </a:txBody>
                  <a:tcPr marL="82460" marR="82460" marT="41229" marB="41229"/>
                </a:tc>
                <a:tc>
                  <a:txBody>
                    <a:bodyPr/>
                    <a:lstStyle/>
                    <a:p>
                      <a:pPr algn="ctr"/>
                      <a:r>
                        <a:rPr lang="es-MX" sz="1400" dirty="0"/>
                        <a:t>16</a:t>
                      </a:r>
                    </a:p>
                  </a:txBody>
                  <a:tcPr marL="82460" marR="82460" marT="41229" marB="41229"/>
                </a:tc>
                <a:extLst>
                  <a:ext uri="{0D108BD9-81ED-4DB2-BD59-A6C34878D82A}">
                    <a16:rowId xmlns:a16="http://schemas.microsoft.com/office/drawing/2014/main" val="1871468746"/>
                  </a:ext>
                </a:extLst>
              </a:tr>
              <a:tr h="335334">
                <a:tc>
                  <a:txBody>
                    <a:bodyPr/>
                    <a:lstStyle/>
                    <a:p>
                      <a:pPr algn="ctr"/>
                      <a:r>
                        <a:rPr lang="es-MX" sz="1400"/>
                        <a:t>VRPNC11m.txt</a:t>
                      </a:r>
                    </a:p>
                  </a:txBody>
                  <a:tcPr marL="82460" marR="82460" marT="41229" marB="41229"/>
                </a:tc>
                <a:tc>
                  <a:txBody>
                    <a:bodyPr/>
                    <a:lstStyle/>
                    <a:p>
                      <a:pPr algn="ctr"/>
                      <a:r>
                        <a:rPr lang="es-MX" sz="1400" b="0" i="0" u="none" strike="noStrike" kern="1200" dirty="0">
                          <a:solidFill>
                            <a:schemeClr val="dk1"/>
                          </a:solidFill>
                          <a:effectLst/>
                          <a:latin typeface="+mn-lt"/>
                          <a:ea typeface="+mn-ea"/>
                          <a:cs typeface="+mn-cs"/>
                        </a:rPr>
                        <a:t>9849.6052</a:t>
                      </a:r>
                      <a:endParaRPr lang="es-MX" sz="1100" dirty="0"/>
                    </a:p>
                  </a:txBody>
                  <a:tcPr marL="82460" marR="82460" marT="41229" marB="41229"/>
                </a:tc>
                <a:tc>
                  <a:txBody>
                    <a:bodyPr/>
                    <a:lstStyle/>
                    <a:p>
                      <a:pPr algn="ctr"/>
                      <a:r>
                        <a:rPr lang="es-MX" sz="1400" dirty="0"/>
                        <a:t>0.0138</a:t>
                      </a:r>
                    </a:p>
                  </a:txBody>
                  <a:tcPr marL="82460" marR="82460" marT="41229" marB="41229"/>
                </a:tc>
                <a:tc>
                  <a:txBody>
                    <a:bodyPr/>
                    <a:lstStyle/>
                    <a:p>
                      <a:pPr algn="ctr"/>
                      <a:r>
                        <a:rPr lang="es-MX" sz="1400" dirty="0"/>
                        <a:t>120</a:t>
                      </a:r>
                    </a:p>
                  </a:txBody>
                  <a:tcPr marL="82460" marR="82460" marT="41229" marB="41229"/>
                </a:tc>
                <a:tc>
                  <a:txBody>
                    <a:bodyPr/>
                    <a:lstStyle/>
                    <a:p>
                      <a:pPr algn="ctr"/>
                      <a:r>
                        <a:rPr lang="es-MX" sz="1400" dirty="0"/>
                        <a:t>7</a:t>
                      </a:r>
                    </a:p>
                  </a:txBody>
                  <a:tcPr marL="82460" marR="82460" marT="41229" marB="41229"/>
                </a:tc>
                <a:extLst>
                  <a:ext uri="{0D108BD9-81ED-4DB2-BD59-A6C34878D82A}">
                    <a16:rowId xmlns:a16="http://schemas.microsoft.com/office/drawing/2014/main" val="1224437102"/>
                  </a:ext>
                </a:extLst>
              </a:tr>
              <a:tr h="33533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sz="1400"/>
                        <a:t>VRPNC12m.txt</a:t>
                      </a:r>
                    </a:p>
                  </a:txBody>
                  <a:tcPr marL="82460" marR="82460" marT="41229" marB="41229"/>
                </a:tc>
                <a:tc>
                  <a:txBody>
                    <a:bodyPr/>
                    <a:lstStyle/>
                    <a:p>
                      <a:pPr algn="ctr"/>
                      <a:r>
                        <a:rPr lang="es-MX" sz="1400" b="0" i="0" u="none" strike="noStrike" kern="1200" dirty="0">
                          <a:solidFill>
                            <a:schemeClr val="dk1"/>
                          </a:solidFill>
                          <a:effectLst/>
                          <a:latin typeface="+mn-lt"/>
                          <a:ea typeface="+mn-ea"/>
                          <a:cs typeface="+mn-cs"/>
                        </a:rPr>
                        <a:t>7603.5705</a:t>
                      </a:r>
                      <a:endParaRPr lang="es-MX" sz="1100" dirty="0"/>
                    </a:p>
                  </a:txBody>
                  <a:tcPr marL="82460" marR="82460" marT="41229" marB="41229"/>
                </a:tc>
                <a:tc>
                  <a:txBody>
                    <a:bodyPr/>
                    <a:lstStyle/>
                    <a:p>
                      <a:pPr algn="ctr"/>
                      <a:r>
                        <a:rPr lang="es-MX" sz="1400" dirty="0"/>
                        <a:t>0.0104</a:t>
                      </a:r>
                    </a:p>
                  </a:txBody>
                  <a:tcPr marL="82460" marR="82460" marT="41229" marB="41229"/>
                </a:tc>
                <a:tc>
                  <a:txBody>
                    <a:bodyPr/>
                    <a:lstStyle/>
                    <a:p>
                      <a:pPr algn="ctr"/>
                      <a:r>
                        <a:rPr lang="es-MX" sz="1400" dirty="0"/>
                        <a:t>100</a:t>
                      </a:r>
                    </a:p>
                  </a:txBody>
                  <a:tcPr marL="82460" marR="82460" marT="41229" marB="41229"/>
                </a:tc>
                <a:tc>
                  <a:txBody>
                    <a:bodyPr/>
                    <a:lstStyle/>
                    <a:p>
                      <a:pPr algn="ctr"/>
                      <a:r>
                        <a:rPr lang="es-MX" sz="1400" dirty="0"/>
                        <a:t>10</a:t>
                      </a:r>
                    </a:p>
                  </a:txBody>
                  <a:tcPr marL="82460" marR="82460" marT="41229" marB="41229"/>
                </a:tc>
                <a:extLst>
                  <a:ext uri="{0D108BD9-81ED-4DB2-BD59-A6C34878D82A}">
                    <a16:rowId xmlns:a16="http://schemas.microsoft.com/office/drawing/2014/main" val="2107659210"/>
                  </a:ext>
                </a:extLst>
              </a:tr>
            </a:tbl>
          </a:graphicData>
        </a:graphic>
      </p:graphicFrame>
    </p:spTree>
    <p:extLst>
      <p:ext uri="{BB962C8B-B14F-4D97-AF65-F5344CB8AC3E}">
        <p14:creationId xmlns:p14="http://schemas.microsoft.com/office/powerpoint/2010/main" val="945365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otalTime>207</TotalTime>
  <Words>554</Words>
  <Application>Microsoft Office PowerPoint</Application>
  <PresentationFormat>Panorámica</PresentationFormat>
  <Paragraphs>82</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Century Gothic</vt:lpstr>
      <vt:lpstr>Wingdings 3</vt:lpstr>
      <vt:lpstr>Sala de reuniones Ion</vt:lpstr>
      <vt:lpstr>Proyecto Integrador de Aprendizaje</vt:lpstr>
      <vt:lpstr>Proposed solution method </vt:lpstr>
      <vt:lpstr>Presentación de PowerPoint</vt:lpstr>
      <vt:lpstr>Presentación de PowerPoint</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Integrador de Aprendizaje</dc:title>
  <dc:creator>Bryan Carranza</dc:creator>
  <cp:lastModifiedBy>Bryan Carranza</cp:lastModifiedBy>
  <cp:revision>8</cp:revision>
  <dcterms:created xsi:type="dcterms:W3CDTF">2020-06-04T08:14:37Z</dcterms:created>
  <dcterms:modified xsi:type="dcterms:W3CDTF">2020-06-04T11:42:33Z</dcterms:modified>
</cp:coreProperties>
</file>