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C5E6-89F8-46D4-BDDB-F738FE3DE04C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1B2A-CD4D-4BC3-90EB-7C31C5A3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ying2@albany.edu" TargetMode="External"/><Relationship Id="rId2" Type="http://schemas.openxmlformats.org/officeDocument/2006/relationships/hyperlink" Target="mailto:mchen@alban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mudi@albany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odel-view-controller" TargetMode="External"/><Relationship Id="rId3" Type="http://schemas.openxmlformats.org/officeDocument/2006/relationships/hyperlink" Target="https://en.wikipedia.org/wiki/NoSQL" TargetMode="External"/><Relationship Id="rId7" Type="http://schemas.openxmlformats.org/officeDocument/2006/relationships/hyperlink" Target="https://en.wikipedia.org/wiki/Angular_(application_platform)" TargetMode="External"/><Relationship Id="rId2" Type="http://schemas.openxmlformats.org/officeDocument/2006/relationships/hyperlink" Target="https://en.wikipedia.org/wiki/Mongo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ngular.js" TargetMode="External"/><Relationship Id="rId5" Type="http://schemas.openxmlformats.org/officeDocument/2006/relationships/hyperlink" Target="https://en.wikipedia.org/wiki/Web_application_framework" TargetMode="External"/><Relationship Id="rId10" Type="http://schemas.openxmlformats.org/officeDocument/2006/relationships/hyperlink" Target="https://en.wikipedia.org/wiki/Event-driven_architecture" TargetMode="External"/><Relationship Id="rId4" Type="http://schemas.openxmlformats.org/officeDocument/2006/relationships/hyperlink" Target="https://en.wikipedia.org/wiki/Express.js" TargetMode="External"/><Relationship Id="rId9" Type="http://schemas.openxmlformats.org/officeDocument/2006/relationships/hyperlink" Target="https://en.wikipedia.org/wiki/Node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546" y="1614732"/>
            <a:ext cx="9144000" cy="2387600"/>
          </a:xfrm>
        </p:spPr>
        <p:txBody>
          <a:bodyPr/>
          <a:lstStyle/>
          <a:p>
            <a:r>
              <a:rPr lang="en-US" dirty="0"/>
              <a:t>ICSI 518</a:t>
            </a:r>
            <a:br>
              <a:rPr lang="en-US" dirty="0"/>
            </a:br>
            <a:r>
              <a:rPr lang="en-US" dirty="0"/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546" y="4296630"/>
            <a:ext cx="9144000" cy="1655762"/>
          </a:xfrm>
        </p:spPr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52704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Patel,Ravi</a:t>
            </a:r>
            <a:r>
              <a:rPr lang="en-US" dirty="0"/>
              <a:t> </a:t>
            </a:r>
            <a:r>
              <a:rPr lang="en-US" dirty="0" err="1"/>
              <a:t>Mukeshbhai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Patel,Vaikunth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Patel,Viral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Priya,Sonali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Ruikar,Rashmi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Shah,Rushabh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Srivastava,Mrigank</a:t>
            </a:r>
            <a:r>
              <a:rPr lang="en-US" dirty="0"/>
              <a:t> </a:t>
            </a:r>
            <a:r>
              <a:rPr lang="en-US" dirty="0" err="1"/>
              <a:t>Shekhar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Vithalani,Monali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Bhatia,Astha</a:t>
            </a:r>
            <a:endParaRPr lang="en-US" dirty="0"/>
          </a:p>
          <a:p>
            <a:r>
              <a:rPr lang="en-US" dirty="0" err="1"/>
              <a:t>Chaudhari,Ninad</a:t>
            </a:r>
            <a:endParaRPr lang="en-US" dirty="0"/>
          </a:p>
          <a:p>
            <a:r>
              <a:rPr lang="en-US" dirty="0" err="1"/>
              <a:t>Chhabra,Sumit</a:t>
            </a:r>
            <a:endParaRPr lang="en-US" dirty="0"/>
          </a:p>
          <a:p>
            <a:r>
              <a:rPr lang="en-US" dirty="0" err="1"/>
              <a:t>Doddabadigere</a:t>
            </a:r>
            <a:r>
              <a:rPr lang="en-US" dirty="0"/>
              <a:t> </a:t>
            </a:r>
            <a:r>
              <a:rPr lang="en-US" dirty="0" err="1"/>
              <a:t>Prasad,Namratha</a:t>
            </a:r>
            <a:endParaRPr lang="en-US" dirty="0"/>
          </a:p>
          <a:p>
            <a:r>
              <a:rPr lang="en-US" dirty="0" err="1"/>
              <a:t>Doshi,Pranav</a:t>
            </a:r>
            <a:endParaRPr lang="en-US" dirty="0"/>
          </a:p>
          <a:p>
            <a:r>
              <a:rPr lang="en-US" dirty="0" err="1"/>
              <a:t>Doshi,Shrey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Kamath,Saurabh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Koneru,Vamsi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Kshirsagar,Apoorva</a:t>
            </a:r>
            <a:endParaRPr lang="en-US" dirty="0"/>
          </a:p>
          <a:p>
            <a:r>
              <a:rPr lang="en-US" dirty="0" err="1"/>
              <a:t>Kulkarni,Rohan</a:t>
            </a:r>
            <a:endParaRPr lang="en-US" dirty="0"/>
          </a:p>
          <a:p>
            <a:r>
              <a:rPr lang="en-US" dirty="0" err="1"/>
              <a:t>Parikh,Preet</a:t>
            </a:r>
            <a:endParaRPr lang="en-US" dirty="0"/>
          </a:p>
          <a:p>
            <a:r>
              <a:rPr lang="en-US" dirty="0" err="1"/>
              <a:t>Patel,Kush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Patel,Riddhi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Raval,Tanmay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Sarkar,Rahul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Shah,Harnish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8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Sharma,Manisha</a:t>
            </a:r>
            <a:endParaRPr lang="en-US" dirty="0"/>
          </a:p>
          <a:p>
            <a:r>
              <a:rPr lang="en-US" dirty="0" err="1"/>
              <a:t>Sheth,Karan</a:t>
            </a:r>
            <a:endParaRPr lang="en-US" dirty="0"/>
          </a:p>
          <a:p>
            <a:r>
              <a:rPr lang="en-US" dirty="0" err="1"/>
              <a:t>Shiekh</a:t>
            </a:r>
            <a:r>
              <a:rPr lang="en-US" dirty="0"/>
              <a:t> </a:t>
            </a:r>
            <a:r>
              <a:rPr lang="en-US" dirty="0" err="1"/>
              <a:t>Zeeshan</a:t>
            </a:r>
            <a:endParaRPr lang="en-US" dirty="0"/>
          </a:p>
          <a:p>
            <a:r>
              <a:rPr lang="en-US" dirty="0" err="1"/>
              <a:t>Singh,Divyarth</a:t>
            </a:r>
            <a:endParaRPr lang="en-US" dirty="0"/>
          </a:p>
          <a:p>
            <a:r>
              <a:rPr lang="en-US" dirty="0" err="1"/>
              <a:t>Srivastava,Lakshya</a:t>
            </a:r>
            <a:endParaRPr lang="en-US" dirty="0"/>
          </a:p>
          <a:p>
            <a:r>
              <a:rPr lang="en-US" dirty="0" err="1"/>
              <a:t>Tanna,Jay</a:t>
            </a:r>
            <a:endParaRPr lang="en-US" dirty="0"/>
          </a:p>
          <a:p>
            <a:r>
              <a:rPr lang="en-US" dirty="0" err="1"/>
              <a:t>Valgotar,Jasmin</a:t>
            </a:r>
            <a:endParaRPr lang="en-US" dirty="0"/>
          </a:p>
          <a:p>
            <a:r>
              <a:rPr lang="en-US" dirty="0" err="1"/>
              <a:t>Vats,Kalika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0210"/>
            <a:ext cx="10515600" cy="5014790"/>
          </a:xfrm>
        </p:spPr>
        <p:txBody>
          <a:bodyPr/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Mei-Hwa Chen: </a:t>
            </a:r>
            <a:r>
              <a:rPr lang="en-US" dirty="0">
                <a:hlinkClick r:id="rId2"/>
              </a:rPr>
              <a:t>mchen@albany.edu</a:t>
            </a:r>
            <a:endParaRPr lang="en-US" dirty="0"/>
          </a:p>
          <a:p>
            <a:r>
              <a:rPr lang="en-US" dirty="0"/>
              <a:t>TAs</a:t>
            </a:r>
          </a:p>
          <a:p>
            <a:pPr lvl="1"/>
            <a:r>
              <a:rPr lang="en-US" dirty="0"/>
              <a:t>Ming Ying: </a:t>
            </a:r>
            <a:r>
              <a:rPr lang="en-US" dirty="0">
                <a:hlinkClick r:id="rId3"/>
              </a:rPr>
              <a:t>mying2@albany.edu</a:t>
            </a:r>
            <a:endParaRPr lang="en-US" dirty="0"/>
          </a:p>
          <a:p>
            <a:pPr lvl="1"/>
            <a:r>
              <a:rPr lang="en-US" dirty="0"/>
              <a:t>Vishal </a:t>
            </a:r>
            <a:r>
              <a:rPr lang="en-US" dirty="0" err="1"/>
              <a:t>Mudi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vmudi@albany.edu</a:t>
            </a:r>
            <a:endParaRPr lang="en-US" dirty="0"/>
          </a:p>
          <a:p>
            <a:r>
              <a:rPr lang="en-US" dirty="0"/>
              <a:t>Labs</a:t>
            </a:r>
          </a:p>
          <a:p>
            <a:pPr lvl="1"/>
            <a:r>
              <a:rPr lang="en-US" dirty="0"/>
              <a:t>MW: 12:00 – 1255pm </a:t>
            </a:r>
          </a:p>
          <a:p>
            <a:pPr lvl="1"/>
            <a:r>
              <a:rPr lang="en-US" dirty="0"/>
              <a:t>HU025</a:t>
            </a:r>
          </a:p>
        </p:txBody>
      </p:sp>
    </p:spTree>
    <p:extLst>
      <p:ext uri="{BB962C8B-B14F-4D97-AF65-F5344CB8AC3E}">
        <p14:creationId xmlns:p14="http://schemas.microsoft.com/office/powerpoint/2010/main" val="13597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Exam: 15%</a:t>
            </a:r>
          </a:p>
          <a:p>
            <a:r>
              <a:rPr lang="en-US" dirty="0"/>
              <a:t>Class participation and quizzes: 25%</a:t>
            </a:r>
          </a:p>
          <a:p>
            <a:r>
              <a:rPr lang="en-US" dirty="0"/>
              <a:t>Assignments (Term project): 40%</a:t>
            </a:r>
          </a:p>
          <a:p>
            <a:r>
              <a:rPr lang="en-US" dirty="0"/>
              <a:t>Team project: 20%</a:t>
            </a:r>
          </a:p>
        </p:txBody>
      </p:sp>
    </p:spTree>
    <p:extLst>
      <p:ext uri="{BB962C8B-B14F-4D97-AF65-F5344CB8AC3E}">
        <p14:creationId xmlns:p14="http://schemas.microsoft.com/office/powerpoint/2010/main" val="192092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exam, quiz, and lab assignment should be done individually.</a:t>
            </a:r>
          </a:p>
          <a:p>
            <a:pPr lvl="0"/>
            <a:r>
              <a:rPr lang="en-US" dirty="0"/>
              <a:t>50% or more identical to others will receive 100% penalty. </a:t>
            </a:r>
          </a:p>
          <a:p>
            <a:pPr lvl="0"/>
            <a:r>
              <a:rPr lang="en-US" dirty="0"/>
              <a:t>More than one violation will receive an ‘E’ course grade.</a:t>
            </a:r>
          </a:p>
          <a:p>
            <a:pPr lvl="0"/>
            <a:r>
              <a:rPr lang="en-US" dirty="0"/>
              <a:t>The university’s policies on academic integrity http://www.albany.edu/undergraduate_bulletin/regulations.html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1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52112"/>
              </p:ext>
            </p:extLst>
          </p:nvPr>
        </p:nvGraphicFramePr>
        <p:xfrm>
          <a:off x="694592" y="184636"/>
          <a:ext cx="10585939" cy="6744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750">
                  <a:extLst>
                    <a:ext uri="{9D8B030D-6E8A-4147-A177-3AD203B41FA5}">
                      <a16:colId xmlns:a16="http://schemas.microsoft.com/office/drawing/2014/main" val="3618230013"/>
                    </a:ext>
                  </a:extLst>
                </a:gridCol>
                <a:gridCol w="3467913">
                  <a:extLst>
                    <a:ext uri="{9D8B030D-6E8A-4147-A177-3AD203B41FA5}">
                      <a16:colId xmlns:a16="http://schemas.microsoft.com/office/drawing/2014/main" val="3261806528"/>
                    </a:ext>
                  </a:extLst>
                </a:gridCol>
                <a:gridCol w="2049220">
                  <a:extLst>
                    <a:ext uri="{9D8B030D-6E8A-4147-A177-3AD203B41FA5}">
                      <a16:colId xmlns:a16="http://schemas.microsoft.com/office/drawing/2014/main" val="3183597623"/>
                    </a:ext>
                  </a:extLst>
                </a:gridCol>
                <a:gridCol w="3192056">
                  <a:extLst>
                    <a:ext uri="{9D8B030D-6E8A-4147-A177-3AD203B41FA5}">
                      <a16:colId xmlns:a16="http://schemas.microsoft.com/office/drawing/2014/main" val="3966313172"/>
                    </a:ext>
                  </a:extLst>
                </a:gridCol>
              </a:tblGrid>
              <a:tr h="486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project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Lab Assignments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604998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1:   8/28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Software Process Modeling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 Proposal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218554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2 :  9/5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Agile Workshop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79596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3 :  9/12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Agile/Software Requirements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Sprint 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Lab1 (3%)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529247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4 :  9/19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Software Requirement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413732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5 :  9/26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 Design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Lab2 (4%)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463255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6 :  10/3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Sprint 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754263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7:   10/10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 Design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Lab3 (8%)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86964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8:   10/17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197911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9:   10/24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Midterm Exam 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830374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10: 10/31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Sprint 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576651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11: 11/7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Design Patterns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Lab4 (10%)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551145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12: 11/14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Design Patterns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487326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13: 11/21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Sprint 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422166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14: 11/28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 Testing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876208"/>
                  </a:ext>
                </a:extLst>
              </a:tr>
              <a:tr h="625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15: 12/5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Presentation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Lab5 (15%)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98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 </a:t>
            </a:r>
            <a:r>
              <a:rPr lang="en-US" dirty="0" err="1"/>
              <a:t>v.s</a:t>
            </a:r>
            <a:r>
              <a:rPr lang="en-US" dirty="0"/>
              <a:t>. Java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hlinkClick r:id="rId2" tooltip="MongoDB"/>
              </a:rPr>
              <a:t>MEAN Stack</a:t>
            </a:r>
          </a:p>
          <a:p>
            <a:pPr lvl="1"/>
            <a:r>
              <a:rPr lang="en-US" b="1" dirty="0">
                <a:hlinkClick r:id="rId2" tooltip="MongoDB"/>
              </a:rPr>
              <a:t>M</a:t>
            </a:r>
            <a:r>
              <a:rPr lang="en-US" dirty="0">
                <a:hlinkClick r:id="rId2" tooltip="MongoDB"/>
              </a:rPr>
              <a:t>ongoDB</a:t>
            </a:r>
            <a:r>
              <a:rPr lang="en-US" dirty="0"/>
              <a:t>, a </a:t>
            </a:r>
            <a:r>
              <a:rPr lang="en-US" dirty="0">
                <a:hlinkClick r:id="rId3" tooltip="NoSQL"/>
              </a:rPr>
              <a:t>NoSQL</a:t>
            </a:r>
            <a:r>
              <a:rPr lang="en-US" dirty="0"/>
              <a:t> database</a:t>
            </a:r>
          </a:p>
          <a:p>
            <a:pPr lvl="1"/>
            <a:r>
              <a:rPr lang="en-US" b="1" dirty="0">
                <a:hlinkClick r:id="rId4" tooltip="Express.js"/>
              </a:rPr>
              <a:t>E</a:t>
            </a:r>
            <a:r>
              <a:rPr lang="en-US" dirty="0">
                <a:hlinkClick r:id="rId4" tooltip="Express.js"/>
              </a:rPr>
              <a:t>xpress.js</a:t>
            </a:r>
            <a:r>
              <a:rPr lang="en-US" dirty="0"/>
              <a:t>, a </a:t>
            </a:r>
            <a:r>
              <a:rPr lang="en-US" dirty="0">
                <a:hlinkClick r:id="rId5" tooltip="Web application framework"/>
              </a:rPr>
              <a:t>web application framework</a:t>
            </a:r>
            <a:r>
              <a:rPr lang="en-US" dirty="0"/>
              <a:t> that runs on Node.js</a:t>
            </a:r>
          </a:p>
          <a:p>
            <a:pPr lvl="1"/>
            <a:r>
              <a:rPr lang="en-US" b="1" dirty="0">
                <a:hlinkClick r:id="rId6" tooltip="Angular.js"/>
              </a:rPr>
              <a:t>A</a:t>
            </a:r>
            <a:r>
              <a:rPr lang="en-US" dirty="0">
                <a:hlinkClick r:id="rId6" tooltip="Angular.js"/>
              </a:rPr>
              <a:t>ngular.js</a:t>
            </a:r>
            <a:r>
              <a:rPr lang="en-US" dirty="0"/>
              <a:t> or </a:t>
            </a:r>
            <a:r>
              <a:rPr lang="en-US" b="1" dirty="0">
                <a:hlinkClick r:id="rId7" tooltip="Angular (application platform)"/>
              </a:rPr>
              <a:t>A</a:t>
            </a:r>
            <a:r>
              <a:rPr lang="en-US" dirty="0">
                <a:hlinkClick r:id="rId7" tooltip="Angular (application platform)"/>
              </a:rPr>
              <a:t>ngular</a:t>
            </a:r>
            <a:r>
              <a:rPr lang="en-US" dirty="0"/>
              <a:t>, JavaScript </a:t>
            </a:r>
            <a:r>
              <a:rPr lang="en-US" dirty="0">
                <a:hlinkClick r:id="rId8" tooltip="Model-view-controller"/>
              </a:rPr>
              <a:t>MVC</a:t>
            </a:r>
            <a:r>
              <a:rPr lang="en-US" dirty="0"/>
              <a:t> frameworks that run in browser JavaScript engines</a:t>
            </a:r>
          </a:p>
          <a:p>
            <a:pPr lvl="1"/>
            <a:r>
              <a:rPr lang="en-US" b="1" dirty="0">
                <a:hlinkClick r:id="rId9" tooltip="Node.js"/>
              </a:rPr>
              <a:t>N</a:t>
            </a:r>
            <a:r>
              <a:rPr lang="en-US" dirty="0">
                <a:hlinkClick r:id="rId9" tooltip="Node.js"/>
              </a:rPr>
              <a:t>ode.js</a:t>
            </a:r>
            <a:r>
              <a:rPr lang="en-US" dirty="0"/>
              <a:t>, an execution environment for </a:t>
            </a:r>
            <a:r>
              <a:rPr lang="en-US" dirty="0">
                <a:hlinkClick r:id="rId10" tooltip="Event-driven architecture"/>
              </a:rPr>
              <a:t>event-driven</a:t>
            </a:r>
            <a:r>
              <a:rPr lang="en-US" dirty="0"/>
              <a:t> server-side and networking applications</a:t>
            </a:r>
          </a:p>
          <a:p>
            <a:r>
              <a:rPr lang="en-US" dirty="0"/>
              <a:t>Java Based</a:t>
            </a:r>
          </a:p>
          <a:p>
            <a:pPr lvl="1"/>
            <a:r>
              <a:rPr lang="en-US" dirty="0"/>
              <a:t>JSP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Abbu,Saiteja</a:t>
            </a:r>
            <a:endParaRPr lang="en-US" dirty="0"/>
          </a:p>
          <a:p>
            <a:r>
              <a:rPr lang="en-US" dirty="0" err="1"/>
              <a:t>Annamalai,Sockalingam</a:t>
            </a:r>
            <a:endParaRPr lang="en-US" dirty="0"/>
          </a:p>
          <a:p>
            <a:r>
              <a:rPr lang="en-US" dirty="0" err="1"/>
              <a:t>Chaudhari,Abhishek</a:t>
            </a:r>
            <a:endParaRPr lang="en-US" dirty="0"/>
          </a:p>
          <a:p>
            <a:r>
              <a:rPr lang="en-US" dirty="0" err="1"/>
              <a:t>Fang,Bill</a:t>
            </a:r>
            <a:endParaRPr lang="en-US" dirty="0"/>
          </a:p>
          <a:p>
            <a:r>
              <a:rPr lang="en-US" dirty="0" err="1"/>
              <a:t>Gangrade,Nikhil</a:t>
            </a:r>
            <a:endParaRPr lang="en-US" dirty="0"/>
          </a:p>
          <a:p>
            <a:r>
              <a:rPr lang="en-US" dirty="0" err="1"/>
              <a:t>Guerrero,David</a:t>
            </a:r>
            <a:endParaRPr lang="en-US" dirty="0"/>
          </a:p>
          <a:p>
            <a:r>
              <a:rPr lang="en-US" dirty="0" err="1"/>
              <a:t>Hariharan,Lakshmi</a:t>
            </a:r>
            <a:r>
              <a:rPr lang="en-US" dirty="0"/>
              <a:t> </a:t>
            </a:r>
            <a:r>
              <a:rPr lang="en-US" dirty="0" err="1"/>
              <a:t>Priya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Jayakumar,Harshini</a:t>
            </a:r>
            <a:endParaRPr lang="en-US" dirty="0"/>
          </a:p>
          <a:p>
            <a:r>
              <a:rPr lang="en-US" b="1" dirty="0"/>
              <a:t> </a:t>
            </a:r>
            <a:r>
              <a:rPr lang="en-US" dirty="0" err="1"/>
              <a:t>Jiang,Yunwei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Khoja,Ellisa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Korat,Nilay</a:t>
            </a:r>
            <a:r>
              <a:rPr lang="en-US" dirty="0"/>
              <a:t> </a:t>
            </a:r>
            <a:r>
              <a:rPr lang="en-US" dirty="0" err="1"/>
              <a:t>Nileshkumar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Manishankar,Vignesh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Misal,Sanket</a:t>
            </a:r>
            <a:r>
              <a:rPr lang="en-US" dirty="0"/>
              <a:t> </a:t>
            </a:r>
            <a:r>
              <a:rPr lang="en-US" dirty="0" err="1"/>
              <a:t>Misal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Patel,Anand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Patel,Ketul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483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PMingLiU</vt:lpstr>
      <vt:lpstr>Arial</vt:lpstr>
      <vt:lpstr>Calibri</vt:lpstr>
      <vt:lpstr>Calibri Light</vt:lpstr>
      <vt:lpstr>Times New Roman</vt:lpstr>
      <vt:lpstr>Office Theme</vt:lpstr>
      <vt:lpstr>ICSI 518 Software Engineering</vt:lpstr>
      <vt:lpstr>PowerPoint Presentation</vt:lpstr>
      <vt:lpstr>Evaluation</vt:lpstr>
      <vt:lpstr>Cheating Policy</vt:lpstr>
      <vt:lpstr>PowerPoint Presentation</vt:lpstr>
      <vt:lpstr>MEAN Stack v.s. Java Based</vt:lpstr>
      <vt:lpstr>PowerPoint Presentation</vt:lpstr>
      <vt:lpstr>Team 1</vt:lpstr>
      <vt:lpstr>Team 2</vt:lpstr>
      <vt:lpstr>Team 3</vt:lpstr>
      <vt:lpstr>Team 4</vt:lpstr>
      <vt:lpstr>Team 5</vt:lpstr>
      <vt:lpstr>Team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ICSI 518 Software Engineering</dc:title>
  <dc:creator>Mei-Hwa Chen</dc:creator>
  <cp:lastModifiedBy>Mei-Hwa Chen</cp:lastModifiedBy>
  <cp:revision>6</cp:revision>
  <dcterms:created xsi:type="dcterms:W3CDTF">2017-08-29T04:17:17Z</dcterms:created>
  <dcterms:modified xsi:type="dcterms:W3CDTF">2017-08-30T22:54:18Z</dcterms:modified>
</cp:coreProperties>
</file>