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6d8cc4bf8c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6d8cc4bf8c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965474a9_3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e965474a9_3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e965474a9_3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e965474a9_3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VR Fitness Playground</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400"/>
              <a:t>~Made by Ikshit Sethi</a:t>
            </a:r>
            <a:endParaRPr b="1"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4294967295" type="title"/>
          </p:nvPr>
        </p:nvSpPr>
        <p:spPr>
          <a:xfrm>
            <a:off x="535775" y="712150"/>
            <a:ext cx="69150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3600" u="sng"/>
              <a:t>What is VR Fitness Playground?</a:t>
            </a:r>
            <a:endParaRPr sz="2400" u="sng"/>
          </a:p>
        </p:txBody>
      </p:sp>
      <p:sp>
        <p:nvSpPr>
          <p:cNvPr id="61" name="Google Shape;61;p14"/>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latin typeface="Lato"/>
                <a:ea typeface="Lato"/>
                <a:cs typeface="Lato"/>
                <a:sym typeface="Lato"/>
              </a:rPr>
              <a:t>A VR Fitness Playground would be a fitness program or application that utilizes virtual reality (VR) technology to create an engaging and interactive workout experience</a:t>
            </a:r>
            <a:r>
              <a:rPr lang="en" sz="2200">
                <a:solidFill>
                  <a:srgbClr val="E3E3E3"/>
                </a:solidFill>
                <a:highlight>
                  <a:srgbClr val="131314"/>
                </a:highlight>
              </a:rPr>
              <a:t>. </a:t>
            </a:r>
            <a:endParaRPr>
              <a:latin typeface="Lato"/>
              <a:ea typeface="Lato"/>
              <a:cs typeface="Lato"/>
              <a:sym typeface="Lato"/>
            </a:endParaRPr>
          </a:p>
        </p:txBody>
      </p:sp>
      <p:pic>
        <p:nvPicPr>
          <p:cNvPr id="62" name="Google Shape;62;p14"/>
          <p:cNvPicPr preferRelativeResize="0"/>
          <p:nvPr/>
        </p:nvPicPr>
        <p:blipFill>
          <a:blip r:embed="rId3">
            <a:alphaModFix/>
          </a:blip>
          <a:stretch>
            <a:fillRect/>
          </a:stretch>
        </p:blipFill>
        <p:spPr>
          <a:xfrm>
            <a:off x="5852350" y="1768606"/>
            <a:ext cx="2501700" cy="249058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1194625" y="469350"/>
            <a:ext cx="6478800" cy="433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820"/>
              <a:t>Breakdown of the Concept:</a:t>
            </a:r>
            <a:endParaRPr b="1" sz="1820"/>
          </a:p>
          <a:p>
            <a:pPr indent="0" lvl="0" marL="0" rtl="0" algn="l">
              <a:lnSpc>
                <a:spcPct val="115000"/>
              </a:lnSpc>
              <a:spcBef>
                <a:spcPts val="1200"/>
              </a:spcBef>
              <a:spcAft>
                <a:spcPts val="0"/>
              </a:spcAft>
              <a:buSzPts val="990"/>
              <a:buNone/>
            </a:pPr>
            <a:r>
              <a:rPr lang="en" sz="1820">
                <a:solidFill>
                  <a:schemeClr val="accent5"/>
                </a:solidFill>
              </a:rPr>
              <a:t>VR Immersion:  Imagine strapping on a VR headset and stepping into a completely virtual world. This world could be anything from a tropical beach for a scenic jog to a fantastical obstacle course that challenges your agility.</a:t>
            </a:r>
            <a:endParaRPr sz="1820">
              <a:solidFill>
                <a:schemeClr val="accent5"/>
              </a:solidFill>
            </a:endParaRPr>
          </a:p>
          <a:p>
            <a:pPr indent="0" lvl="0" marL="0" rtl="0" algn="l">
              <a:lnSpc>
                <a:spcPct val="115000"/>
              </a:lnSpc>
              <a:spcBef>
                <a:spcPts val="1200"/>
              </a:spcBef>
              <a:spcAft>
                <a:spcPts val="0"/>
              </a:spcAft>
              <a:buSzPts val="990"/>
              <a:buNone/>
            </a:pPr>
            <a:r>
              <a:rPr lang="en" sz="1820">
                <a:solidFill>
                  <a:schemeClr val="accent5"/>
                </a:solidFill>
              </a:rPr>
              <a:t>Gamified Workouts:  Exercise routines can be gamified within the VR environment. You might be dodging fireballs while squatting, scaling a virtual mountain through lunges, or battling robots with punches and kicks. These interactive elements would make getting fit feel more like fun and less like a chore.</a:t>
            </a:r>
            <a:endParaRPr sz="1820">
              <a:solidFill>
                <a:schemeClr val="accent5"/>
              </a:solidFill>
            </a:endParaRPr>
          </a:p>
          <a:p>
            <a:pPr indent="0" lvl="0" marL="0" rtl="0" algn="l">
              <a:spcBef>
                <a:spcPts val="1200"/>
              </a:spcBef>
              <a:spcAft>
                <a:spcPts val="0"/>
              </a:spcAft>
              <a:buSzPts val="990"/>
              <a:buNone/>
            </a:pPr>
            <a:r>
              <a:t/>
            </a:r>
            <a:endParaRPr sz="1820">
              <a:solidFill>
                <a:schemeClr val="accent5"/>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163724" y="202150"/>
            <a:ext cx="8622300" cy="3835500"/>
          </a:xfrm>
          <a:prstGeom prst="rect">
            <a:avLst/>
          </a:prstGeom>
        </p:spPr>
        <p:txBody>
          <a:bodyPr anchorCtr="0" anchor="t" bIns="91425" lIns="91425" spcFirstLastPara="1" rIns="91425" wrap="square" tIns="91425">
            <a:normAutofit/>
          </a:bodyPr>
          <a:lstStyle/>
          <a:p>
            <a:pPr indent="0" lvl="0" marL="0" rtl="0" algn="l">
              <a:spcBef>
                <a:spcPts val="0"/>
              </a:spcBef>
              <a:spcAft>
                <a:spcPts val="1000"/>
              </a:spcAft>
              <a:buNone/>
            </a:pPr>
            <a:r>
              <a:rPr lang="en"/>
              <a:t>How does it work?</a:t>
            </a:r>
            <a:endParaRPr b="0" sz="2400"/>
          </a:p>
        </p:txBody>
      </p:sp>
      <p:pic>
        <p:nvPicPr>
          <p:cNvPr id="73" name="Google Shape;73;p16"/>
          <p:cNvPicPr preferRelativeResize="0"/>
          <p:nvPr/>
        </p:nvPicPr>
        <p:blipFill rotWithShape="1">
          <a:blip r:embed="rId3">
            <a:alphaModFix/>
          </a:blip>
          <a:srcRect b="41023" l="21004" r="24833" t="0"/>
          <a:stretch/>
        </p:blipFill>
        <p:spPr>
          <a:xfrm>
            <a:off x="5340250" y="1749925"/>
            <a:ext cx="3146875" cy="1918925"/>
          </a:xfrm>
          <a:prstGeom prst="rect">
            <a:avLst/>
          </a:prstGeom>
          <a:noFill/>
          <a:ln>
            <a:noFill/>
          </a:ln>
        </p:spPr>
      </p:pic>
      <p:sp>
        <p:nvSpPr>
          <p:cNvPr id="74" name="Google Shape;74;p16"/>
          <p:cNvSpPr txBox="1"/>
          <p:nvPr/>
        </p:nvSpPr>
        <p:spPr>
          <a:xfrm>
            <a:off x="260425" y="1239925"/>
            <a:ext cx="4776000" cy="3072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200">
                <a:solidFill>
                  <a:srgbClr val="E3E3E3"/>
                </a:solidFill>
              </a:rPr>
              <a:t>Hardware and Setup:</a:t>
            </a:r>
            <a:endParaRPr b="1" sz="1200">
              <a:solidFill>
                <a:srgbClr val="E3E3E3"/>
              </a:solidFill>
            </a:endParaRPr>
          </a:p>
          <a:p>
            <a:pPr indent="-304800" lvl="0" marL="457200" rtl="0" algn="l">
              <a:lnSpc>
                <a:spcPct val="115000"/>
              </a:lnSpc>
              <a:spcBef>
                <a:spcPts val="1200"/>
              </a:spcBef>
              <a:spcAft>
                <a:spcPts val="0"/>
              </a:spcAft>
              <a:buClr>
                <a:srgbClr val="E3E3E3"/>
              </a:buClr>
              <a:buSzPts val="1200"/>
              <a:buChar char="●"/>
            </a:pPr>
            <a:r>
              <a:rPr b="1" lang="en" sz="1200">
                <a:solidFill>
                  <a:srgbClr val="E3E3E3"/>
                </a:solidFill>
              </a:rPr>
              <a:t>VR Headset:</a:t>
            </a:r>
            <a:r>
              <a:rPr lang="en" sz="1200">
                <a:solidFill>
                  <a:srgbClr val="E3E3E3"/>
                </a:solidFill>
              </a:rPr>
              <a:t> The core component would be a VR headset that creates the virtual environment. Popular options include Oculus Quest, Playstation VR, or HTC Vive.</a:t>
            </a:r>
            <a:endParaRPr sz="1200">
              <a:solidFill>
                <a:srgbClr val="E3E3E3"/>
              </a:solidFill>
            </a:endParaRPr>
          </a:p>
          <a:p>
            <a:pPr indent="-304800" lvl="0" marL="457200" rtl="0" algn="l">
              <a:lnSpc>
                <a:spcPct val="115000"/>
              </a:lnSpc>
              <a:spcBef>
                <a:spcPts val="0"/>
              </a:spcBef>
              <a:spcAft>
                <a:spcPts val="0"/>
              </a:spcAft>
              <a:buClr>
                <a:srgbClr val="E3E3E3"/>
              </a:buClr>
              <a:buSzPts val="1200"/>
              <a:buChar char="●"/>
            </a:pPr>
            <a:r>
              <a:rPr b="1" lang="en" sz="1200">
                <a:solidFill>
                  <a:srgbClr val="E3E3E3"/>
                </a:solidFill>
              </a:rPr>
              <a:t>Movement Tracking:</a:t>
            </a:r>
            <a:r>
              <a:rPr lang="en" sz="1200">
                <a:solidFill>
                  <a:srgbClr val="E3E3E3"/>
                </a:solidFill>
              </a:rPr>
              <a:t> The system would need to track your movements to translate them into actions within the VR world. This could be achieved using built-in headset sensors, external cameras, or special wearables like wristbands or ankle trackers.</a:t>
            </a:r>
            <a:endParaRPr sz="1200">
              <a:solidFill>
                <a:srgbClr val="E3E3E3"/>
              </a:solidFill>
            </a:endParaRPr>
          </a:p>
          <a:p>
            <a:pPr indent="-304800" lvl="0" marL="457200" rtl="0" algn="l">
              <a:lnSpc>
                <a:spcPct val="115000"/>
              </a:lnSpc>
              <a:spcBef>
                <a:spcPts val="0"/>
              </a:spcBef>
              <a:spcAft>
                <a:spcPts val="0"/>
              </a:spcAft>
              <a:buClr>
                <a:srgbClr val="E3E3E3"/>
              </a:buClr>
              <a:buSzPts val="1200"/>
              <a:buChar char="●"/>
            </a:pPr>
            <a:r>
              <a:rPr b="1" lang="en" sz="1200">
                <a:solidFill>
                  <a:srgbClr val="E3E3E3"/>
                </a:solidFill>
              </a:rPr>
              <a:t>Optional Equipment:</a:t>
            </a:r>
            <a:r>
              <a:rPr lang="en" sz="1200">
                <a:solidFill>
                  <a:srgbClr val="E3E3E3"/>
                </a:solidFill>
              </a:rPr>
              <a:t> Some VR Fitness Playgrounds might incorporate additional hardware for a more immersive experience. This could include treadmills, stationary bikes, or even special VR fitness controllers.</a:t>
            </a:r>
            <a:endParaRPr sz="1200">
              <a:solidFill>
                <a:srgbClr val="E3E3E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163724" y="202150"/>
            <a:ext cx="8622300" cy="3835500"/>
          </a:xfrm>
          <a:prstGeom prst="rect">
            <a:avLst/>
          </a:prstGeom>
        </p:spPr>
        <p:txBody>
          <a:bodyPr anchorCtr="0" anchor="t" bIns="91425" lIns="91425" spcFirstLastPara="1" rIns="91425" wrap="square" tIns="91425">
            <a:normAutofit/>
          </a:bodyPr>
          <a:lstStyle/>
          <a:p>
            <a:pPr indent="0" lvl="0" marL="0" rtl="0" algn="l">
              <a:spcBef>
                <a:spcPts val="0"/>
              </a:spcBef>
              <a:spcAft>
                <a:spcPts val="1000"/>
              </a:spcAft>
              <a:buNone/>
            </a:pPr>
            <a:r>
              <a:rPr lang="en"/>
              <a:t>How does it work?</a:t>
            </a:r>
            <a:endParaRPr b="0" sz="2400"/>
          </a:p>
        </p:txBody>
      </p:sp>
      <p:sp>
        <p:nvSpPr>
          <p:cNvPr id="80" name="Google Shape;80;p17"/>
          <p:cNvSpPr txBox="1"/>
          <p:nvPr/>
        </p:nvSpPr>
        <p:spPr>
          <a:xfrm>
            <a:off x="260425" y="1239925"/>
            <a:ext cx="4917000" cy="349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200">
                <a:solidFill>
                  <a:srgbClr val="E3E3E3"/>
                </a:solidFill>
              </a:rPr>
              <a:t>Software and User Experience:</a:t>
            </a:r>
            <a:endParaRPr b="1" sz="1200">
              <a:solidFill>
                <a:srgbClr val="E3E3E3"/>
              </a:solidFill>
            </a:endParaRPr>
          </a:p>
          <a:p>
            <a:pPr indent="-304800" lvl="0" marL="457200" rtl="0" algn="l">
              <a:lnSpc>
                <a:spcPct val="115000"/>
              </a:lnSpc>
              <a:spcBef>
                <a:spcPts val="1200"/>
              </a:spcBef>
              <a:spcAft>
                <a:spcPts val="0"/>
              </a:spcAft>
              <a:buClr>
                <a:srgbClr val="E3E3E3"/>
              </a:buClr>
              <a:buSzPts val="1200"/>
              <a:buChar char="●"/>
            </a:pPr>
            <a:r>
              <a:rPr b="1" lang="en" sz="1200">
                <a:solidFill>
                  <a:srgbClr val="E3E3E3"/>
                </a:solidFill>
              </a:rPr>
              <a:t>VR Fitness App:</a:t>
            </a:r>
            <a:r>
              <a:rPr lang="en" sz="1200">
                <a:solidFill>
                  <a:srgbClr val="E3E3E3"/>
                </a:solidFill>
              </a:rPr>
              <a:t> A dedicated app would be used to launch the VR Fitness Playground experience. This app would likely house various workout programs, track your progress, and potentially connect you with other users for social workouts.</a:t>
            </a:r>
            <a:endParaRPr sz="1200">
              <a:solidFill>
                <a:srgbClr val="E3E3E3"/>
              </a:solidFill>
            </a:endParaRPr>
          </a:p>
          <a:p>
            <a:pPr indent="-304800" lvl="0" marL="457200" rtl="0" algn="l">
              <a:lnSpc>
                <a:spcPct val="115000"/>
              </a:lnSpc>
              <a:spcBef>
                <a:spcPts val="0"/>
              </a:spcBef>
              <a:spcAft>
                <a:spcPts val="0"/>
              </a:spcAft>
              <a:buClr>
                <a:srgbClr val="E3E3E3"/>
              </a:buClr>
              <a:buSzPts val="1200"/>
              <a:buChar char="●"/>
            </a:pPr>
            <a:r>
              <a:rPr b="1" lang="en" sz="1200">
                <a:solidFill>
                  <a:srgbClr val="E3E3E3"/>
                </a:solidFill>
              </a:rPr>
              <a:t>Virtual Environment:</a:t>
            </a:r>
            <a:r>
              <a:rPr lang="en" sz="1200">
                <a:solidFill>
                  <a:srgbClr val="E3E3E3"/>
                </a:solidFill>
              </a:rPr>
              <a:t> Once you launch the app, the VR headset would transport you to a chosen virtual world. This world would be designed to be visually stimulating and engaging, keeping you motivated throughout your workout.</a:t>
            </a:r>
            <a:endParaRPr sz="1200">
              <a:solidFill>
                <a:srgbClr val="E3E3E3"/>
              </a:solidFill>
            </a:endParaRPr>
          </a:p>
          <a:p>
            <a:pPr indent="-304800" lvl="0" marL="457200" rtl="0" algn="l">
              <a:lnSpc>
                <a:spcPct val="115000"/>
              </a:lnSpc>
              <a:spcBef>
                <a:spcPts val="0"/>
              </a:spcBef>
              <a:spcAft>
                <a:spcPts val="0"/>
              </a:spcAft>
              <a:buClr>
                <a:srgbClr val="E3E3E3"/>
              </a:buClr>
              <a:buSzPts val="1200"/>
              <a:buChar char="●"/>
            </a:pPr>
            <a:r>
              <a:rPr b="1" lang="en" sz="1200">
                <a:solidFill>
                  <a:srgbClr val="E3E3E3"/>
                </a:solidFill>
              </a:rPr>
              <a:t>Movement Recognition and Feedback:</a:t>
            </a:r>
            <a:r>
              <a:rPr lang="en" sz="1200">
                <a:solidFill>
                  <a:srgbClr val="E3E3E3"/>
                </a:solidFill>
              </a:rPr>
              <a:t> The VR system would translate your real-world movements into actions within the virtual environment. For instance, squats in the real world could translate to climbing stairs in the virtual world. The app might provide feedback on your form or technique to ensure you're getting the most out of your workout.</a:t>
            </a:r>
            <a:endParaRPr b="1" sz="1200">
              <a:solidFill>
                <a:srgbClr val="E3E3E3"/>
              </a:solidFill>
            </a:endParaRPr>
          </a:p>
        </p:txBody>
      </p:sp>
      <p:pic>
        <p:nvPicPr>
          <p:cNvPr id="81" name="Google Shape;81;p17"/>
          <p:cNvPicPr preferRelativeResize="0"/>
          <p:nvPr/>
        </p:nvPicPr>
        <p:blipFill>
          <a:blip r:embed="rId3">
            <a:alphaModFix/>
          </a:blip>
          <a:stretch>
            <a:fillRect/>
          </a:stretch>
        </p:blipFill>
        <p:spPr>
          <a:xfrm>
            <a:off x="5481276" y="1984738"/>
            <a:ext cx="3016700" cy="2007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8"/>
          <p:cNvPicPr preferRelativeResize="0"/>
          <p:nvPr/>
        </p:nvPicPr>
        <p:blipFill rotWithShape="1">
          <a:blip r:embed="rId3">
            <a:alphaModFix/>
          </a:blip>
          <a:srcRect b="5329" l="0" r="11111" t="0"/>
          <a:stretch/>
        </p:blipFill>
        <p:spPr>
          <a:xfrm>
            <a:off x="0" y="0"/>
            <a:ext cx="9144000" cy="5143500"/>
          </a:xfrm>
          <a:prstGeom prst="rect">
            <a:avLst/>
          </a:prstGeom>
          <a:noFill/>
          <a:ln>
            <a:noFill/>
          </a:ln>
        </p:spPr>
      </p:pic>
      <p:sp>
        <p:nvSpPr>
          <p:cNvPr id="87" name="Google Shape;87;p18"/>
          <p:cNvSpPr txBox="1"/>
          <p:nvPr>
            <p:ph type="title"/>
          </p:nvPr>
        </p:nvSpPr>
        <p:spPr>
          <a:xfrm>
            <a:off x="490250" y="450150"/>
            <a:ext cx="6367800" cy="409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200" u="sng">
                <a:solidFill>
                  <a:schemeClr val="accent5"/>
                </a:solidFill>
              </a:rPr>
              <a:t>What makes us special?</a:t>
            </a:r>
            <a:endParaRPr sz="1200">
              <a:solidFill>
                <a:srgbClr val="E3E3E3"/>
              </a:solidFill>
            </a:endParaRPr>
          </a:p>
          <a:p>
            <a:pPr indent="-297180" lvl="0" marL="457200" rtl="0" algn="l">
              <a:lnSpc>
                <a:spcPct val="115000"/>
              </a:lnSpc>
              <a:spcBef>
                <a:spcPts val="1000"/>
              </a:spcBef>
              <a:spcAft>
                <a:spcPts val="0"/>
              </a:spcAft>
              <a:buClr>
                <a:srgbClr val="E3E3E3"/>
              </a:buClr>
              <a:buSzPct val="100000"/>
              <a:buChar char="●"/>
            </a:pPr>
            <a:r>
              <a:rPr b="1" lang="en" sz="1200">
                <a:solidFill>
                  <a:srgbClr val="E3E3E3"/>
                </a:solidFill>
              </a:rPr>
              <a:t>Interactive Environment:</a:t>
            </a:r>
            <a:r>
              <a:rPr lang="en" sz="1200">
                <a:solidFill>
                  <a:srgbClr val="E3E3E3"/>
                </a:solidFill>
              </a:rPr>
              <a:t>  Instead of static virtual landscapes, the environment could react to your movements and choices. Imagine navigating a jungle where the path changes based on your exercise selection, or competing in a virtual sports game where your teammates are real people from around the world.</a:t>
            </a:r>
            <a:endParaRPr sz="1200">
              <a:solidFill>
                <a:srgbClr val="E3E3E3"/>
              </a:solidFill>
            </a:endParaRPr>
          </a:p>
          <a:p>
            <a:pPr indent="-297180" lvl="0" marL="457200" rtl="0" algn="l">
              <a:lnSpc>
                <a:spcPct val="115000"/>
              </a:lnSpc>
              <a:spcBef>
                <a:spcPts val="0"/>
              </a:spcBef>
              <a:spcAft>
                <a:spcPts val="0"/>
              </a:spcAft>
              <a:buClr>
                <a:srgbClr val="E3E3E3"/>
              </a:buClr>
              <a:buSzPct val="100000"/>
              <a:buChar char="●"/>
            </a:pPr>
            <a:r>
              <a:rPr b="1" lang="en" sz="1200">
                <a:solidFill>
                  <a:srgbClr val="E3E3E3"/>
                </a:solidFill>
              </a:rPr>
              <a:t>Biofeedback Integration:</a:t>
            </a:r>
            <a:r>
              <a:rPr lang="en" sz="1200">
                <a:solidFill>
                  <a:srgbClr val="E3E3E3"/>
                </a:solidFill>
              </a:rPr>
              <a:t>  The VR experience could integrate with biofeedback sensors that monitor your heart rate, muscle activity, or even sweat levels. This data could be used to adjust the workout intensity in real-time, ensuring you stay within your target heart rate zone or maximize calorie burn.</a:t>
            </a:r>
            <a:endParaRPr sz="1200">
              <a:solidFill>
                <a:srgbClr val="E3E3E3"/>
              </a:solidFill>
            </a:endParaRPr>
          </a:p>
          <a:p>
            <a:pPr indent="-297180" lvl="0" marL="457200" rtl="0" algn="l">
              <a:lnSpc>
                <a:spcPct val="115000"/>
              </a:lnSpc>
              <a:spcBef>
                <a:spcPts val="0"/>
              </a:spcBef>
              <a:spcAft>
                <a:spcPts val="0"/>
              </a:spcAft>
              <a:buClr>
                <a:srgbClr val="E3E3E3"/>
              </a:buClr>
              <a:buSzPct val="100000"/>
              <a:buChar char="●"/>
            </a:pPr>
            <a:r>
              <a:rPr b="1" lang="en" sz="1200">
                <a:solidFill>
                  <a:srgbClr val="E3E3E3"/>
                </a:solidFill>
              </a:rPr>
              <a:t>Sensory Integration:</a:t>
            </a:r>
            <a:r>
              <a:rPr lang="en" sz="1200">
                <a:solidFill>
                  <a:srgbClr val="E3E3E3"/>
                </a:solidFill>
              </a:rPr>
              <a:t>  Imagine feeling the cool ocean breeze during a virtual beach run, or the soft grass beneath your feet in a virtual park. By incorporating additional sensory elements like wind, temperature, or even haptic feedback in special equipment, the VR Fitness Playground could create an even more immersive and realistic experience.</a:t>
            </a:r>
            <a:endParaRPr sz="1200">
              <a:solidFill>
                <a:srgbClr val="E3E3E3"/>
              </a:solidFill>
            </a:endParaRPr>
          </a:p>
          <a:p>
            <a:pPr indent="-297180" lvl="0" marL="457200" rtl="0" algn="l">
              <a:lnSpc>
                <a:spcPct val="115000"/>
              </a:lnSpc>
              <a:spcBef>
                <a:spcPts val="0"/>
              </a:spcBef>
              <a:spcAft>
                <a:spcPts val="0"/>
              </a:spcAft>
              <a:buClr>
                <a:srgbClr val="E3E3E3"/>
              </a:buClr>
              <a:buSzPct val="100000"/>
              <a:buChar char="●"/>
            </a:pPr>
            <a:r>
              <a:rPr b="1" lang="en" sz="1200">
                <a:solidFill>
                  <a:srgbClr val="E3E3E3"/>
                </a:solidFill>
              </a:rPr>
              <a:t>Social &amp; Competitive Focus:</a:t>
            </a:r>
            <a:r>
              <a:rPr lang="en" sz="1200">
                <a:solidFill>
                  <a:srgbClr val="E3E3E3"/>
                </a:solidFill>
              </a:rPr>
              <a:t>  While some might prefer solo workouts, a VR Fitness Playground could excel in its social features.  Imagine group fitness classes in a virtual gym with real-time interaction with other users. It could even incorporate leaderboards, challenges, and virtual competitions to add a layer of friendly competition and keep users motivated.</a:t>
            </a:r>
            <a:endParaRPr sz="1200">
              <a:solidFill>
                <a:srgbClr val="E3E3E3"/>
              </a:solidFill>
            </a:endParaRPr>
          </a:p>
          <a:p>
            <a:pPr indent="0" lvl="0" marL="0" rtl="0" algn="l">
              <a:spcBef>
                <a:spcPts val="300"/>
              </a:spcBef>
              <a:spcAft>
                <a:spcPts val="0"/>
              </a:spcAft>
              <a:buNone/>
            </a:pPr>
            <a:r>
              <a:t/>
            </a:r>
            <a:endParaRPr sz="2100" u="sng"/>
          </a:p>
          <a:p>
            <a:pPr indent="0" lvl="0" marL="0" rtl="0" algn="l">
              <a:spcBef>
                <a:spcPts val="1000"/>
              </a:spcBef>
              <a:spcAft>
                <a:spcPts val="0"/>
              </a:spcAft>
              <a:buNone/>
            </a:pPr>
            <a:r>
              <a:t/>
            </a:r>
            <a:endParaRPr sz="4200" u="sng">
              <a:solidFill>
                <a:schemeClr val="accent5"/>
              </a:solidFill>
            </a:endParaRPr>
          </a:p>
          <a:p>
            <a:pPr indent="0" lvl="0" marL="0" rtl="0" algn="l">
              <a:spcBef>
                <a:spcPts val="1000"/>
              </a:spcBef>
              <a:spcAft>
                <a:spcPts val="0"/>
              </a:spcAft>
              <a:buNone/>
            </a:pPr>
            <a:r>
              <a:t/>
            </a:r>
            <a:endParaRPr sz="2100"/>
          </a:p>
          <a:p>
            <a:pPr indent="0" lvl="0" marL="0" rtl="0" algn="l">
              <a:lnSpc>
                <a:spcPct val="115000"/>
              </a:lnSpc>
              <a:spcBef>
                <a:spcPts val="1000"/>
              </a:spcBef>
              <a:spcAft>
                <a:spcPts val="1000"/>
              </a:spcAft>
              <a:buNone/>
            </a:pPr>
            <a:r>
              <a:t/>
            </a:r>
            <a:endParaRPr sz="2400" u="sng">
              <a:solidFill>
                <a:schemeClr val="accent5"/>
              </a:solidFill>
            </a:endParaRPr>
          </a:p>
        </p:txBody>
      </p:sp>
      <p:grpSp>
        <p:nvGrpSpPr>
          <p:cNvPr id="88" name="Google Shape;88;p18"/>
          <p:cNvGrpSpPr/>
          <p:nvPr/>
        </p:nvGrpSpPr>
        <p:grpSpPr>
          <a:xfrm>
            <a:off x="6781388" y="2464035"/>
            <a:ext cx="2212050" cy="2537076"/>
            <a:chOff x="6803275" y="395363"/>
            <a:chExt cx="2212050" cy="2537076"/>
          </a:xfrm>
        </p:grpSpPr>
        <p:pic>
          <p:nvPicPr>
            <p:cNvPr id="89" name="Google Shape;89;p18"/>
            <p:cNvPicPr preferRelativeResize="0"/>
            <p:nvPr/>
          </p:nvPicPr>
          <p:blipFill>
            <a:blip r:embed="rId4">
              <a:alphaModFix/>
            </a:blip>
            <a:stretch>
              <a:fillRect/>
            </a:stretch>
          </p:blipFill>
          <p:spPr>
            <a:xfrm>
              <a:off x="6803275" y="427445"/>
              <a:ext cx="2212050" cy="2504994"/>
            </a:xfrm>
            <a:prstGeom prst="rect">
              <a:avLst/>
            </a:prstGeom>
            <a:noFill/>
            <a:ln>
              <a:noFill/>
            </a:ln>
          </p:spPr>
        </p:pic>
        <p:pic>
          <p:nvPicPr>
            <p:cNvPr descr="Piece of duct tape sticking a note to the slide" id="90" name="Google Shape;90;p18"/>
            <p:cNvPicPr preferRelativeResize="0"/>
            <p:nvPr/>
          </p:nvPicPr>
          <p:blipFill rotWithShape="1">
            <a:blip r:embed="rId5">
              <a:alphaModFix/>
            </a:blip>
            <a:srcRect b="10011" l="9244" r="2118" t="5926"/>
            <a:stretch/>
          </p:blipFill>
          <p:spPr>
            <a:xfrm rot="154826">
              <a:off x="7370663" y="419419"/>
              <a:ext cx="1077273" cy="382687"/>
            </a:xfrm>
            <a:prstGeom prst="rect">
              <a:avLst/>
            </a:prstGeom>
            <a:noFill/>
            <a:ln>
              <a:noFill/>
            </a:ln>
          </p:spPr>
        </p:pic>
        <p:sp>
          <p:nvSpPr>
            <p:cNvPr id="91" name="Google Shape;91;p18"/>
            <p:cNvSpPr txBox="1"/>
            <p:nvPr/>
          </p:nvSpPr>
          <p:spPr>
            <a:xfrm>
              <a:off x="6944800" y="732193"/>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800"/>
                </a:spcAft>
                <a:buNone/>
              </a:pPr>
              <a:r>
                <a:rPr lang="en" sz="1200">
                  <a:solidFill>
                    <a:schemeClr val="dk2"/>
                  </a:solidFill>
                  <a:latin typeface="Raleway"/>
                  <a:ea typeface="Raleway"/>
                  <a:cs typeface="Raleway"/>
                  <a:sym typeface="Raleway"/>
                </a:rPr>
                <a:t>Our</a:t>
              </a:r>
              <a:r>
                <a:rPr lang="en" sz="1200">
                  <a:solidFill>
                    <a:schemeClr val="dk2"/>
                  </a:solidFill>
                  <a:latin typeface="Raleway"/>
                  <a:ea typeface="Raleway"/>
                  <a:cs typeface="Raleway"/>
                  <a:sym typeface="Raleway"/>
                </a:rPr>
                <a:t> VR Fitness Playgrounds would incorporate gamification elements to make exercise more fun. This could involve earning points, unlocking new virtual locations, or competing with friends in virtual challenges.</a:t>
              </a:r>
              <a:endParaRPr b="1">
                <a:solidFill>
                  <a:schemeClr val="dk1"/>
                </a:solidFill>
                <a:latin typeface="Raleway"/>
                <a:ea typeface="Raleway"/>
                <a:cs typeface="Raleway"/>
                <a:sym typeface="Raleway"/>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9"/>
          <p:cNvPicPr preferRelativeResize="0"/>
          <p:nvPr/>
        </p:nvPicPr>
        <p:blipFill rotWithShape="1">
          <a:blip r:embed="rId3">
            <a:alphaModFix/>
          </a:blip>
          <a:srcRect b="14093" l="2132" r="6751" t="6554"/>
          <a:stretch/>
        </p:blipFill>
        <p:spPr>
          <a:xfrm>
            <a:off x="0" y="0"/>
            <a:ext cx="9144001" cy="5143500"/>
          </a:xfrm>
          <a:prstGeom prst="rect">
            <a:avLst/>
          </a:prstGeom>
          <a:noFill/>
          <a:ln>
            <a:noFill/>
          </a:ln>
        </p:spPr>
      </p:pic>
      <p:sp>
        <p:nvSpPr>
          <p:cNvPr id="97" name="Google Shape;97;p19"/>
          <p:cNvSpPr txBox="1"/>
          <p:nvPr>
            <p:ph type="title"/>
          </p:nvPr>
        </p:nvSpPr>
        <p:spPr>
          <a:xfrm>
            <a:off x="727999" y="1308000"/>
            <a:ext cx="8622300" cy="383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000"/>
              <a:t>And </a:t>
            </a:r>
            <a:r>
              <a:rPr lang="en" sz="10000"/>
              <a:t>that's</a:t>
            </a:r>
            <a:r>
              <a:rPr lang="en" sz="10000"/>
              <a:t> it!</a:t>
            </a:r>
            <a:endParaRPr sz="10000"/>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