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4" r:id="rId4"/>
    <p:sldId id="278" r:id="rId5"/>
    <p:sldId id="275" r:id="rId6"/>
    <p:sldId id="259" r:id="rId7"/>
    <p:sldId id="276" r:id="rId8"/>
    <p:sldId id="277" r:id="rId9"/>
    <p:sldId id="264" r:id="rId10"/>
    <p:sldId id="265" r:id="rId11"/>
    <p:sldId id="266" r:id="rId12"/>
    <p:sldId id="268" r:id="rId13"/>
    <p:sldId id="261" r:id="rId14"/>
    <p:sldId id="269" r:id="rId15"/>
    <p:sldId id="267" r:id="rId16"/>
    <p:sldId id="270" r:id="rId17"/>
    <p:sldId id="26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8151-F01F-48F4-A94C-CE26803EEE2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8B1F2-445D-4320-BB67-7F9E51AF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CBE-BE10-4BB2-9486-0C90ADC7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BTC Sentiment Analysis</a:t>
            </a:r>
            <a:br>
              <a:rPr lang="en-US" dirty="0"/>
            </a:br>
            <a:r>
              <a:rPr lang="en-US" sz="1600" b="1" dirty="0"/>
              <a:t>Can you successfully trade bitcoin based on sentiment 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70D49-2C8E-4F9E-A953-855F7C40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470399"/>
            <a:ext cx="8596668" cy="1920875"/>
          </a:xfrm>
        </p:spPr>
        <p:txBody>
          <a:bodyPr>
            <a:noAutofit/>
          </a:bodyPr>
          <a:lstStyle/>
          <a:p>
            <a:r>
              <a:rPr lang="en-US" sz="1200" dirty="0"/>
              <a:t>Joe </a:t>
            </a:r>
            <a:r>
              <a:rPr lang="en-US" sz="1200" dirty="0" err="1"/>
              <a:t>Swiderski</a:t>
            </a:r>
            <a:endParaRPr lang="en-US" sz="1200" dirty="0"/>
          </a:p>
          <a:p>
            <a:r>
              <a:rPr lang="en-US" sz="1200" dirty="0"/>
              <a:t>Alex Waters</a:t>
            </a:r>
          </a:p>
          <a:p>
            <a:r>
              <a:rPr lang="en-US" sz="1200" dirty="0"/>
              <a:t>Ivan Tatum</a:t>
            </a:r>
          </a:p>
          <a:p>
            <a:endParaRPr lang="en-US" sz="1200" dirty="0"/>
          </a:p>
          <a:p>
            <a:r>
              <a:rPr lang="en-US" sz="1200" dirty="0"/>
              <a:t>SMU FinTech </a:t>
            </a:r>
            <a:r>
              <a:rPr lang="en-US" sz="1200" dirty="0" err="1"/>
              <a:t>BootCamp</a:t>
            </a:r>
            <a:r>
              <a:rPr lang="en-US" sz="1200" dirty="0"/>
              <a:t> 2020  </a:t>
            </a:r>
          </a:p>
          <a:p>
            <a:r>
              <a:rPr lang="en-US" sz="1200" dirty="0"/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84828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E0975F-DAD2-410C-B21C-38D729BF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BTC closing price (red) vs Fear/Greed Index (blue)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F7B114-E5D0-439F-9F47-35CBE2C88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11896"/>
            <a:ext cx="8596312" cy="36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0203-F64D-4C8E-8467-1BCDFBB1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BTC price vs Fear/Greed Index Correlation (</a:t>
            </a:r>
            <a:r>
              <a:rPr lang="en-US" dirty="0" err="1"/>
              <a:t>corr</a:t>
            </a:r>
            <a:r>
              <a:rPr lang="en-US" dirty="0"/>
              <a:t> = .414)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DBE060-DB96-4B28-B238-9115989E0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67" y="2182192"/>
            <a:ext cx="6824869" cy="35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1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F44F-F036-4CC8-9791-39F0E5BF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Sentiment Analyzers 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E69FEE1-8194-4049-A997-7D4931643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35" y="1550504"/>
            <a:ext cx="9642059" cy="46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5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8948-4A00-435E-9A99-B8930084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Evaluation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	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1C9F-7EF4-44C8-87CA-8EEE180D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7249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*	LSTM RNN (BTC Closing price)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*	LSTM(fear/greed, SP 500)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*	ARIMA (actual vs predicted bitcoin price)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*	SARIMAX time series (BTC, BTC vol, SP 500, fear/greed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5B9B-58CA-458A-81DC-F33216F2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RNN (BTC close price)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ED14352-B939-4751-9FED-A8D023681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09" y="1762540"/>
            <a:ext cx="7407965" cy="34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5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854D378-AE2C-4A54-8BD4-A72647661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45635"/>
            <a:ext cx="7765773" cy="358571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5474689-0C87-45B0-9EDA-E0AE1F8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RNN (FNG) </a:t>
            </a:r>
          </a:p>
        </p:txBody>
      </p:sp>
    </p:spTree>
    <p:extLst>
      <p:ext uri="{BB962C8B-B14F-4D97-AF65-F5344CB8AC3E}">
        <p14:creationId xmlns:p14="http://schemas.microsoft.com/office/powerpoint/2010/main" val="376582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4156-02EE-4FEA-832F-F8E52E37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SARIMAX time series (BTC,BTC_vol,SP_500,FNG_Value)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13BA64C-05A8-4C6E-9620-4E61C363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45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9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94FF8-82EE-4DCB-B504-53A0AEA7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5910-5F3C-44C0-B808-5C284297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629" y="609600"/>
            <a:ext cx="5511296" cy="5175624"/>
          </a:xfrm>
        </p:spPr>
        <p:txBody>
          <a:bodyPr anchor="ctr">
            <a:normAutofit fontScale="925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*		Predictive Value of the Model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*		Need to run more models on may 		more datasets. Need much more 		trial and error through repetition 		on other variables.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8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3C472-A6AA-4628-8F22-0BAAE432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 and Issues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6884-5C07-4916-9C70-80219B3E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629" y="609600"/>
            <a:ext cx="5511296" cy="5592416"/>
          </a:xfrm>
        </p:spPr>
        <p:txBody>
          <a:bodyPr anchor="ctr">
            <a:normAutofit fontScale="850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100" dirty="0">
                <a:solidFill>
                  <a:srgbClr val="FFFFFF"/>
                </a:solidFill>
              </a:rPr>
              <a:t>Finding more datasets to try and find predictive variables (</a:t>
            </a:r>
            <a:r>
              <a:rPr lang="en-US" sz="2100" dirty="0" err="1">
                <a:solidFill>
                  <a:srgbClr val="FFFFFF"/>
                </a:solidFill>
              </a:rPr>
              <a:t>ie</a:t>
            </a:r>
            <a:r>
              <a:rPr lang="en-US" sz="2100" dirty="0">
                <a:solidFill>
                  <a:srgbClr val="FFFFFF"/>
                </a:solidFill>
              </a:rPr>
              <a:t>. GDP, interest rates, bond prices, consumer </a:t>
            </a:r>
            <a:r>
              <a:rPr lang="en-US" sz="2100" dirty="0" err="1">
                <a:solidFill>
                  <a:srgbClr val="FFFFFF"/>
                </a:solidFill>
              </a:rPr>
              <a:t>sentiment,etc</a:t>
            </a:r>
            <a:r>
              <a:rPr lang="en-US" sz="2100" dirty="0">
                <a:solidFill>
                  <a:srgbClr val="FFFFFF"/>
                </a:solidFill>
              </a:rPr>
              <a:t>) </a:t>
            </a:r>
          </a:p>
          <a:p>
            <a:pPr marL="0" indent="0">
              <a:buNone/>
            </a:pPr>
            <a:endParaRPr lang="en-US" sz="21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FFFFFF"/>
                </a:solidFill>
              </a:rPr>
              <a:t>	Possibly compare other cryptocurrency 	movements to see if they are correlated to 	one 	another.</a:t>
            </a:r>
          </a:p>
          <a:p>
            <a:pPr marL="0" indent="0">
              <a:buNone/>
            </a:pPr>
            <a:endParaRPr lang="en-US" sz="2100" dirty="0">
              <a:solidFill>
                <a:srgbClr val="FFFFFF"/>
              </a:solidFill>
            </a:endParaRPr>
          </a:p>
          <a:p>
            <a:r>
              <a:rPr lang="en-US" sz="2100" dirty="0">
                <a:solidFill>
                  <a:srgbClr val="FFFFFF"/>
                </a:solidFill>
              </a:rPr>
              <a:t>Data is limited, so model prediction is undeveloped. More data points will be needed. </a:t>
            </a: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100" dirty="0">
                <a:solidFill>
                  <a:srgbClr val="FFFFFF"/>
                </a:solidFill>
              </a:rPr>
              <a:t>Greater adoption and clarity of use of cryptocurrencies may create greater ability to make predictions.</a:t>
            </a:r>
          </a:p>
          <a:p>
            <a:endParaRPr lang="en-US" sz="21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73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83D6-7198-48EB-8CAA-581CB631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Motivations and Summary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D259CE3-C7D1-45C0-B27E-1F1959E6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 fontScale="92500" lnSpcReduction="10000"/>
          </a:bodyPr>
          <a:lstStyle/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Is it possible to take advantage of quantitative or qualitative data to exploit price movements in bitcoin?</a:t>
            </a: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Can we reliably predict Bitcoin Prices using a natural language processing algorithm?</a:t>
            </a: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We initially hypothesized that there would be  some correlation between sentiment and the movement of bitcoin 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311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83D6-7198-48EB-8CAA-581CB631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D259CE3-C7D1-45C0-B27E-1F1959E6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 fontScale="55000" lnSpcReduction="20000"/>
          </a:bodyPr>
          <a:lstStyle/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500" dirty="0">
                <a:solidFill>
                  <a:srgbClr val="FFFFFF"/>
                </a:solidFill>
              </a:rPr>
              <a:t>Layered Process</a:t>
            </a:r>
          </a:p>
          <a:p>
            <a:pPr marL="457200" lvl="1" indent="0">
              <a:buNone/>
            </a:pPr>
            <a:endParaRPr lang="en-US" sz="25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FFFFFF"/>
                </a:solidFill>
              </a:rPr>
              <a:t>1.Is there a clear trading signal or trend ? </a:t>
            </a:r>
            <a:r>
              <a:rPr lang="en-US" sz="2100" dirty="0">
                <a:solidFill>
                  <a:srgbClr val="FFFFFF"/>
                </a:solidFill>
              </a:rPr>
              <a:t>     	</a:t>
            </a:r>
          </a:p>
          <a:p>
            <a:pPr marL="800100" lvl="1" indent="-342900">
              <a:buAutoNum type="arabicPeriod"/>
            </a:pPr>
            <a:r>
              <a:rPr lang="en-US" sz="2200" dirty="0">
                <a:solidFill>
                  <a:srgbClr val="FFFFFF"/>
                </a:solidFill>
              </a:rPr>
              <a:t>-Used the popular MACD (13/26) crossover signal</a:t>
            </a:r>
          </a:p>
          <a:p>
            <a:pPr marL="800100" lvl="1" indent="-342900">
              <a:buAutoNum type="arabicPeriod"/>
            </a:pPr>
            <a:endParaRPr lang="en-US" sz="1800" dirty="0">
              <a:solidFill>
                <a:srgbClr val="FFFFFF"/>
              </a:solidFill>
            </a:endParaRPr>
          </a:p>
          <a:p>
            <a:pPr marL="800100" lvl="1" indent="-342900">
              <a:buAutoNum type="arabicPeriod"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FFFFFF"/>
                </a:solidFill>
              </a:rPr>
              <a:t>2. Sentiment Analyzers</a:t>
            </a:r>
          </a:p>
          <a:p>
            <a:pPr marL="457200" lvl="1" indent="0">
              <a:buNone/>
            </a:pPr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     -(New) 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-apple-system"/>
              </a:rPr>
              <a:t>Tweepy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 – download day’s worth of tweets</a:t>
            </a:r>
            <a:endParaRPr lang="en-US" sz="2200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- Correlate  Fear and Greed Index with BTC closing price.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- Twitter sentiment will be modeled using available data (7days)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- VADER, TextBlob, IBM Watson Sentiment Analyzers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en-US" sz="2600" b="0" i="0" dirty="0">
                <a:solidFill>
                  <a:schemeClr val="tx1"/>
                </a:solidFill>
                <a:effectLst/>
                <a:latin typeface="-apple-system"/>
              </a:rPr>
              <a:t>3. Model Evaluation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    - LSTM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    - SARIMAX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6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CA687B-4277-44F3-9807-948A28DB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609600"/>
            <a:ext cx="8478872" cy="1126435"/>
          </a:xfrm>
        </p:spPr>
        <p:txBody>
          <a:bodyPr>
            <a:noAutofit/>
          </a:bodyPr>
          <a:lstStyle/>
          <a:p>
            <a:r>
              <a:rPr lang="en-US" sz="1800" dirty="0"/>
              <a:t>Was there anything to be gleaned from the technical trading signals?</a:t>
            </a:r>
            <a:br>
              <a:rPr lang="en-US" sz="1800" dirty="0"/>
            </a:br>
            <a:r>
              <a:rPr lang="en-US" sz="1800" dirty="0"/>
              <a:t>(Moving Average Convergence Divergence: 13 and 26 Days, 21/2018 - 8/14/2020)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4C57985A-EEB1-47BD-BF80-343F0141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6" t="29378" r="2357" b="21387"/>
          <a:stretch>
            <a:fillRect/>
          </a:stretch>
        </p:blipFill>
        <p:spPr bwMode="auto">
          <a:xfrm>
            <a:off x="954157" y="2160959"/>
            <a:ext cx="6188766" cy="237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>
            <a:extLst>
              <a:ext uri="{FF2B5EF4-FFF2-40B4-BE49-F238E27FC236}">
                <a16:creationId xmlns:a16="http://schemas.microsoft.com/office/drawing/2014/main" id="{4F622BEF-0DA7-4FCD-AD03-AE374EC3A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0" y="4399917"/>
            <a:ext cx="7209183" cy="190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56759A-76B1-40A7-9720-E233B1BE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D0D74-E64B-445B-8CDB-F30C0DD89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270" y="3743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CD51C-AFB6-4297-B07E-A7DDDEF5C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0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4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1032-3381-4190-8AEC-84B4AC99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Signal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351C-892D-4FC8-9B8B-4303C2C1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clear trends</a:t>
            </a:r>
          </a:p>
          <a:p>
            <a:endParaRPr lang="en-US" dirty="0"/>
          </a:p>
          <a:p>
            <a:r>
              <a:rPr lang="en-US" dirty="0"/>
              <a:t>Buying on the crossover signal only yields 4.5% cumulative return over time  from Feb 2018 to August 2020.</a:t>
            </a:r>
          </a:p>
        </p:txBody>
      </p:sp>
    </p:spTree>
    <p:extLst>
      <p:ext uri="{BB962C8B-B14F-4D97-AF65-F5344CB8AC3E}">
        <p14:creationId xmlns:p14="http://schemas.microsoft.com/office/powerpoint/2010/main" val="82259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F22F-40BF-4373-B838-9A90E653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Exploration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B739-E230-425A-9134-2D5CA20E5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Hypothesized factors that could influence BTC prices.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 *	Past BTC prices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*		Fear and Greed Index (sentiment)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*		 Stock Market Volume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*		Removed dates prior to Feb 2018 because of  	 	the</a:t>
            </a:r>
            <a:r>
              <a:rPr lang="en-US" sz="1800" dirty="0">
                <a:solidFill>
                  <a:srgbClr val="FFFFFF"/>
                </a:solidFill>
              </a:rPr>
              <a:t> limited sentiment data obtained from 		the 	Twitter API.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2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F22F-40BF-4373-B838-9A90E653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Cleanup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B739-E230-425A-9134-2D5CA20E5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*		Truncate the dataset. Original data started from 2015, but the Twitter Sentiment Analysis begins in February of 2018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</a:rPr>
              <a:t>*		 Originally pulled tweets, but we used the fear and greed index as a proxy for sentiment.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34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F22F-40BF-4373-B838-9A90E653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Exploration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(cont’d)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B739-E230-425A-9134-2D5CA20E5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417" y="476655"/>
            <a:ext cx="5891328" cy="5700409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Obtain tweets for ’Bitcoin’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400" dirty="0">
                <a:solidFill>
                  <a:srgbClr val="FFFFFF"/>
                </a:solidFill>
              </a:rPr>
              <a:t>Twitter developer account took 5 days to obtain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400" dirty="0">
                <a:solidFill>
                  <a:srgbClr val="FFFFFF"/>
                </a:solidFill>
              </a:rPr>
              <a:t>Twitter limits historical data to 7 days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400" dirty="0">
                <a:solidFill>
                  <a:srgbClr val="FFFFFF"/>
                </a:solidFill>
              </a:rPr>
              <a:t>Enterprise Historical PowerTrack is available at cost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400" dirty="0">
                <a:solidFill>
                  <a:srgbClr val="FFFFFF"/>
                </a:solidFill>
              </a:rPr>
              <a:t>Built downloader app that leverages tweepy library and wait_on_rate_limit feature. Downloading days worth of tweets averaged 5 hours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Process tweets from Twitter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Removed emojis, URLs, user names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Processed stop words, regex, lemmatizer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Sentiment Analyzer (FnG used as proxy)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VADER, TextBlob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IBM Watson Natural Language Understanding. Limited to 35k NLP requests per month. Twitter daily is north of this amount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Near Realtime Dashboard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Plotly Dash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Twitter rate limited to 900 status per 15 minutes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Retrieves 300 statuses every 5 minutes and processes sentiment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Combine fear/greed index figures with BTC </a:t>
            </a:r>
            <a:r>
              <a:rPr lang="en-US" sz="1800" dirty="0">
                <a:solidFill>
                  <a:srgbClr val="FFFFFF"/>
                </a:solidFill>
              </a:rPr>
              <a:t>price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92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BF96-2076-4D65-B8E7-651EE5B8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and Greed Index (first 10)</a:t>
            </a:r>
            <a:br>
              <a:rPr lang="en-US" dirty="0"/>
            </a:br>
            <a:r>
              <a:rPr lang="en-US" dirty="0"/>
              <a:t>(example)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E48EED-F26B-4A53-AA53-4FEB7B44A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840" y="2264637"/>
            <a:ext cx="7302743" cy="31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444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714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Trebuchet MS</vt:lpstr>
      <vt:lpstr>Wingdings</vt:lpstr>
      <vt:lpstr>Wingdings 3</vt:lpstr>
      <vt:lpstr>Facet</vt:lpstr>
      <vt:lpstr>BTC Sentiment Analysis Can you successfully trade bitcoin based on sentiment ? </vt:lpstr>
      <vt:lpstr>Motivations and Summary  </vt:lpstr>
      <vt:lpstr>Methodology</vt:lpstr>
      <vt:lpstr>Was there anything to be gleaned from the technical trading signals? (Moving Average Convergence Divergence: 13 and 26 Days, 21/2018 - 8/14/2020) </vt:lpstr>
      <vt:lpstr>Crossover Signal </vt:lpstr>
      <vt:lpstr>Data Exploration</vt:lpstr>
      <vt:lpstr>Data Cleanup</vt:lpstr>
      <vt:lpstr>Data Exploration (cont’d) Joe</vt:lpstr>
      <vt:lpstr>Fear and Greed Index (first 10) (example) </vt:lpstr>
      <vt:lpstr>BTC closing price (red) vs Fear/Greed Index (blue)</vt:lpstr>
      <vt:lpstr>BTC price vs Fear/Greed Index Correlation (corr = .414) </vt:lpstr>
      <vt:lpstr>Comparison of Sentiment Analyzers  </vt:lpstr>
      <vt:lpstr>Model Evaluation  Alex    </vt:lpstr>
      <vt:lpstr>LSTM RNN (BTC close price)</vt:lpstr>
      <vt:lpstr>LSTM RNN (FNG) </vt:lpstr>
      <vt:lpstr>SARIMAX time series (BTC,BTC_vol,SP_500,FNG_Value)</vt:lpstr>
      <vt:lpstr>Discussion</vt:lpstr>
      <vt:lpstr>Questions and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Impact How much risk should you take? Create your own</dc:title>
  <dc:creator>Tatum, Ivan</dc:creator>
  <cp:lastModifiedBy>Ivan Tatum</cp:lastModifiedBy>
  <cp:revision>49</cp:revision>
  <dcterms:created xsi:type="dcterms:W3CDTF">2020-06-27T17:41:06Z</dcterms:created>
  <dcterms:modified xsi:type="dcterms:W3CDTF">2020-08-26T16:07:38Z</dcterms:modified>
</cp:coreProperties>
</file>