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73" r:id="rId5"/>
    <p:sldId id="275" r:id="rId6"/>
    <p:sldId id="259" r:id="rId7"/>
    <p:sldId id="277" r:id="rId8"/>
    <p:sldId id="276" r:id="rId9"/>
    <p:sldId id="264" r:id="rId10"/>
    <p:sldId id="265" r:id="rId11"/>
    <p:sldId id="266" r:id="rId12"/>
    <p:sldId id="268" r:id="rId13"/>
    <p:sldId id="261" r:id="rId14"/>
    <p:sldId id="269" r:id="rId15"/>
    <p:sldId id="267" r:id="rId16"/>
    <p:sldId id="270" r:id="rId17"/>
    <p:sldId id="26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CBE-BE10-4BB2-9486-0C90ADC7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BTC Sentiment Analysis</a:t>
            </a:r>
            <a:br>
              <a:rPr lang="en-US" dirty="0"/>
            </a:br>
            <a:r>
              <a:rPr lang="en-US" sz="1600" b="1" dirty="0"/>
              <a:t>Can you successfully trade bitcoin based on sentiment 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70D49-2C8E-4F9E-A953-855F7C40C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470399"/>
            <a:ext cx="8596668" cy="1920875"/>
          </a:xfrm>
        </p:spPr>
        <p:txBody>
          <a:bodyPr>
            <a:noAutofit/>
          </a:bodyPr>
          <a:lstStyle/>
          <a:p>
            <a:r>
              <a:rPr lang="en-US" sz="1200" dirty="0"/>
              <a:t>Joe </a:t>
            </a:r>
            <a:r>
              <a:rPr lang="en-US" sz="1200" dirty="0" err="1"/>
              <a:t>Swiderski</a:t>
            </a:r>
            <a:endParaRPr lang="en-US" sz="1200" dirty="0"/>
          </a:p>
          <a:p>
            <a:r>
              <a:rPr lang="en-US" sz="1200" dirty="0"/>
              <a:t>Alex Waters</a:t>
            </a:r>
          </a:p>
          <a:p>
            <a:r>
              <a:rPr lang="en-US" sz="1200" dirty="0"/>
              <a:t>Ivan Tatum</a:t>
            </a:r>
          </a:p>
          <a:p>
            <a:endParaRPr lang="en-US" sz="1200" dirty="0"/>
          </a:p>
          <a:p>
            <a:r>
              <a:rPr lang="en-US" sz="1200" dirty="0"/>
              <a:t>SMU FinTech </a:t>
            </a:r>
            <a:r>
              <a:rPr lang="en-US" sz="1200" dirty="0" err="1"/>
              <a:t>BootCamp</a:t>
            </a:r>
            <a:r>
              <a:rPr lang="en-US" sz="1200" dirty="0"/>
              <a:t> 2020  </a:t>
            </a:r>
          </a:p>
          <a:p>
            <a:r>
              <a:rPr lang="en-US" sz="1200" dirty="0"/>
              <a:t>Project 2</a:t>
            </a:r>
          </a:p>
        </p:txBody>
      </p:sp>
    </p:spTree>
    <p:extLst>
      <p:ext uri="{BB962C8B-B14F-4D97-AF65-F5344CB8AC3E}">
        <p14:creationId xmlns:p14="http://schemas.microsoft.com/office/powerpoint/2010/main" val="84828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E0975F-DAD2-410C-B21C-38D729BF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BTC closing price (red) vs Fear/Greed Index (blue)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F7B114-E5D0-439F-9F47-35CBE2C88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11896"/>
            <a:ext cx="8596312" cy="365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7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0203-F64D-4C8E-8467-1BCDFBB1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BTC price vs Fear/Greed Index Correlation (</a:t>
            </a:r>
            <a:r>
              <a:rPr lang="en-US" dirty="0" err="1"/>
              <a:t>corr</a:t>
            </a:r>
            <a:r>
              <a:rPr lang="en-US" dirty="0"/>
              <a:t> = .414)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DBE060-DB96-4B28-B238-9115989E0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067" y="2182192"/>
            <a:ext cx="6824869" cy="356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11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F44F-F036-4CC8-9791-39F0E5BF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Sentiment Analyzers 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E69FEE1-8194-4049-A997-7D4931643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35" y="1550504"/>
            <a:ext cx="9642059" cy="469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59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8948-4A00-435E-9A99-B8930084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Model Evaluation 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Alex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	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1C9F-7EF4-44C8-87CA-8EEE180D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3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LSTM</a:t>
            </a:r>
          </a:p>
          <a:p>
            <a:pPr marL="0" indent="0">
              <a:buNone/>
            </a:pPr>
            <a:endParaRPr lang="en-US" sz="36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FFFFFF"/>
                </a:solidFill>
              </a:rPr>
              <a:t>SARIMAX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4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5B9B-58CA-458A-81DC-F33216F25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FED14352-B939-4751-9FED-A8D023681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09" y="1762540"/>
            <a:ext cx="7407965" cy="34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5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854D378-AE2C-4A54-8BD4-A72647661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45635"/>
            <a:ext cx="7765773" cy="358571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5474689-0C87-45B0-9EDA-E0AE1F8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(Fear/Greed, S&amp;P 500, BTC Price) </a:t>
            </a:r>
          </a:p>
        </p:txBody>
      </p:sp>
    </p:spTree>
    <p:extLst>
      <p:ext uri="{BB962C8B-B14F-4D97-AF65-F5344CB8AC3E}">
        <p14:creationId xmlns:p14="http://schemas.microsoft.com/office/powerpoint/2010/main" val="376582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4156-02EE-4FEA-832F-F8E52E37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ARIMA (Actual vs Predicted Bitcoin Prices) 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13BA64C-05A8-4C6E-9620-4E61C363F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338469"/>
            <a:ext cx="8596312" cy="45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399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94FF8-82EE-4DCB-B504-53A0AEA7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Discussion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95910-5F3C-44C0-B808-5C284297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629" y="609600"/>
            <a:ext cx="5511296" cy="5175624"/>
          </a:xfrm>
        </p:spPr>
        <p:txBody>
          <a:bodyPr anchor="ctr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Predictive Value of the Model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Need to run more models on may more datasets. Need much more trial and error through repetition on other </a:t>
            </a:r>
            <a:r>
              <a:rPr lang="en-US" dirty="0" err="1">
                <a:solidFill>
                  <a:srgbClr val="FFFFFF"/>
                </a:solidFill>
              </a:rPr>
              <a:t>varibles</a:t>
            </a:r>
            <a:r>
              <a:rPr lang="en-US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18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F3C472-A6AA-4628-8F22-0BAAE4322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 and Issues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6884-5C07-4916-9C70-80219B3E2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629" y="609600"/>
            <a:ext cx="5511296" cy="5592416"/>
          </a:xfrm>
        </p:spPr>
        <p:txBody>
          <a:bodyPr anchor="ctr">
            <a:normAutofit fontScale="85000" lnSpcReduction="20000"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FF"/>
                </a:solidFill>
              </a:rPr>
              <a:t>Finding more datasets to try and find predictive variables (</a:t>
            </a:r>
            <a:r>
              <a:rPr lang="en-US" dirty="0" err="1">
                <a:solidFill>
                  <a:srgbClr val="FFFFFF"/>
                </a:solidFill>
              </a:rPr>
              <a:t>ie</a:t>
            </a:r>
            <a:r>
              <a:rPr lang="en-US" dirty="0">
                <a:solidFill>
                  <a:srgbClr val="FFFFFF"/>
                </a:solidFill>
              </a:rPr>
              <a:t>. GDP, interest rates, bond prices, consumer </a:t>
            </a:r>
            <a:r>
              <a:rPr lang="en-US" dirty="0" err="1">
                <a:solidFill>
                  <a:srgbClr val="FFFFFF"/>
                </a:solidFill>
              </a:rPr>
              <a:t>sentiment,etc</a:t>
            </a:r>
            <a:r>
              <a:rPr lang="en-US" dirty="0">
                <a:solidFill>
                  <a:srgbClr val="FFFFFF"/>
                </a:solidFill>
              </a:rPr>
              <a:t>) </a:t>
            </a:r>
          </a:p>
          <a:p>
            <a:pPr marL="457200" lvl="1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	Possibly compare other cryptocurrency 	movements to 	see if they are correlated to one 	another.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Data is limited, so model prediction is undeveloped. More data points will be needed.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Greater adoption and clarity of use of cryptocurrencies may create greater ability to make predictions.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573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83D6-7198-48EB-8CAA-581CB631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Motivations and Summary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D259CE3-C7D1-45C0-B27E-1F1959E6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 fontScale="92500" lnSpcReduction="10000"/>
          </a:bodyPr>
          <a:lstStyle/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Is it possible to take advantage of quantitative or qualitative data to exploit price movements in bitcoin?</a:t>
            </a: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Can we reliably predict Bitcoin Prices using a natural language processing algorithm?</a:t>
            </a: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FFFFFF"/>
                </a:solidFill>
              </a:rPr>
              <a:t>We initially hypothesized that there would be  some correlation between sentiment and the movement of bitcoin </a:t>
            </a: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311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0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B83D6-7198-48EB-8CAA-581CB631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Steps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D259CE3-C7D1-45C0-B27E-1F1959E6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 fontScale="70000" lnSpcReduction="20000"/>
          </a:bodyPr>
          <a:lstStyle/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FFFFFF"/>
                </a:solidFill>
              </a:rPr>
              <a:t>1.Is there a clear trading signal or trend ? </a:t>
            </a:r>
            <a:r>
              <a:rPr lang="en-US" sz="2100" dirty="0">
                <a:solidFill>
                  <a:srgbClr val="FFFFFF"/>
                </a:solidFill>
              </a:rPr>
              <a:t>     	</a:t>
            </a:r>
          </a:p>
          <a:p>
            <a:pPr marL="800100" lvl="1" indent="-342900">
              <a:buAutoNum type="arabicPeriod"/>
            </a:pPr>
            <a:r>
              <a:rPr lang="en-US" sz="1800" dirty="0">
                <a:solidFill>
                  <a:srgbClr val="FFFFFF"/>
                </a:solidFill>
              </a:rPr>
              <a:t>-Used the popular MACD (13/26) crossover signa</a:t>
            </a:r>
          </a:p>
          <a:p>
            <a:pPr marL="800100" lvl="1" indent="-342900">
              <a:buAutoNum type="arabicPeriod"/>
            </a:pPr>
            <a:endParaRPr lang="en-US" sz="1800" dirty="0">
              <a:solidFill>
                <a:srgbClr val="FFFFFF"/>
              </a:solidFill>
            </a:endParaRPr>
          </a:p>
          <a:p>
            <a:pPr marL="800100" lvl="1" indent="-342900">
              <a:buAutoNum type="arabicPeriod"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buNone/>
            </a:pPr>
            <a:r>
              <a:rPr lang="en-US" sz="2600" dirty="0">
                <a:solidFill>
                  <a:srgbClr val="FFFFFF"/>
                </a:solidFill>
              </a:rPr>
              <a:t>2. Sentiment Analyzer using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- Correlate  Fear and Greed Index with BTC closing price.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- Twitter sentiment will be modeled using available data (7days)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- VADER,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-apple-system"/>
              </a:rPr>
              <a:t>TextBlob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, IBM Watson Sentiment Analyzers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-(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-apple-system"/>
              </a:rPr>
              <a:t>NEw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) </a:t>
            </a:r>
            <a:r>
              <a:rPr lang="en-US" sz="1900" b="0" i="0" dirty="0" err="1">
                <a:solidFill>
                  <a:schemeClr val="tx1"/>
                </a:solidFill>
                <a:effectLst/>
                <a:latin typeface="-apple-system"/>
              </a:rPr>
              <a:t>Tweepy</a:t>
            </a:r>
            <a:r>
              <a:rPr lang="en-US" sz="1900" b="0" i="0" dirty="0">
                <a:solidFill>
                  <a:schemeClr val="tx1"/>
                </a:solidFill>
                <a:effectLst/>
                <a:latin typeface="-apple-system"/>
              </a:rPr>
              <a:t> – download day’s worth of tweets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  <a:latin typeface="-apple-system"/>
            </a:endParaRPr>
          </a:p>
          <a:p>
            <a:pPr marL="457200" lvl="1" indent="0">
              <a:buNone/>
            </a:pPr>
            <a:r>
              <a:rPr lang="en-US" sz="2600" b="0" i="0" dirty="0">
                <a:solidFill>
                  <a:schemeClr val="tx1"/>
                </a:solidFill>
                <a:effectLst/>
                <a:latin typeface="-apple-system"/>
              </a:rPr>
              <a:t>3. Model Evaluation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    - LSTM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    - SARIMAX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8648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7CB2-047C-4F88-8555-54E05C1B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200" dirty="0"/>
              <a:t>Was there anything to be gleaned from the technical trading signals?</a:t>
            </a:r>
            <a:br>
              <a:rPr lang="en-US" sz="2200" dirty="0"/>
            </a:br>
            <a:r>
              <a:rPr lang="en-US" sz="2200" dirty="0"/>
              <a:t>(Moving Average Convergence Divergence: 13 and 26 Days, 21/2018 - 8/14/2020)</a:t>
            </a:r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065C0-3B6F-4EA8-BA57-9C7930D48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235200"/>
            <a:ext cx="8596312" cy="3317461"/>
          </a:xfrm>
        </p:spPr>
      </p:pic>
    </p:spTree>
    <p:extLst>
      <p:ext uri="{BB962C8B-B14F-4D97-AF65-F5344CB8AC3E}">
        <p14:creationId xmlns:p14="http://schemas.microsoft.com/office/powerpoint/2010/main" val="238847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1032-3381-4190-8AEC-84B4AC99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Crossover Signal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351C-892D-4FC8-9B8B-4303C2C1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clear trends</a:t>
            </a:r>
          </a:p>
          <a:p>
            <a:endParaRPr lang="en-US" dirty="0"/>
          </a:p>
          <a:p>
            <a:r>
              <a:rPr lang="en-US" dirty="0"/>
              <a:t>Buying on the crossover signal only yields 4.5% cumulative return over time  from Feb 2018 to August 2020.</a:t>
            </a:r>
          </a:p>
        </p:txBody>
      </p:sp>
    </p:spTree>
    <p:extLst>
      <p:ext uri="{BB962C8B-B14F-4D97-AF65-F5344CB8AC3E}">
        <p14:creationId xmlns:p14="http://schemas.microsoft.com/office/powerpoint/2010/main" val="82259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F22F-40BF-4373-B838-9A90E653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Exploration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B739-E230-425A-9134-2D5CA20E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FFFFFF"/>
                </a:solidFill>
              </a:rPr>
              <a:t>Hypothesized factors that could influence BTC prices.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- Past BTC prices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- Fear and Greed Index (sentiment)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- Stock Market Volume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- Removed dates prior to Feb 2018 because of  	the</a:t>
            </a:r>
            <a:r>
              <a:rPr lang="en-US" sz="1800" dirty="0">
                <a:solidFill>
                  <a:srgbClr val="FFFFFF"/>
                </a:solidFill>
              </a:rPr>
              <a:t> limited sentiment data obtained from the 	Twitter API. </a:t>
            </a:r>
          </a:p>
          <a:p>
            <a:pPr>
              <a:lnSpc>
                <a:spcPct val="90000"/>
              </a:lnSpc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25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F22F-40BF-4373-B838-9A90E653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Exploration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(cont’d)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B739-E230-425A-9134-2D5CA20E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Obtain Twitter Downloads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Process tweets from Twitter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Sentiment Analyzer (VADER)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Combine fear/greed index figures with BTC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price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292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F22F-40BF-4373-B838-9A90E653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843375" cy="517562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Cleanup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B739-E230-425A-9134-2D5CA20E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1"/>
            <a:ext cx="5511296" cy="517562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- Truncate the dataset. Original data started from 2015, but the Twitter Sentiment Analysis begins in February of 2018 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- Originally pulled tweets, but we used the fear and greed index as a proxy for sentiment.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34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BF96-2076-4D65-B8E7-651EE5B8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and Greed Index (first 10)</a:t>
            </a:r>
            <a:br>
              <a:rPr lang="en-US" dirty="0"/>
            </a:br>
            <a:r>
              <a:rPr lang="en-US" dirty="0"/>
              <a:t>(example)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8E48EED-F26B-4A53-AA53-4FEB7B44A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840" y="2264637"/>
            <a:ext cx="7302743" cy="31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444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522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Trebuchet MS</vt:lpstr>
      <vt:lpstr>Wingdings 3</vt:lpstr>
      <vt:lpstr>Facet</vt:lpstr>
      <vt:lpstr>BTC Sentiment Analysis Can you successfully trade bitcoin based on sentiment ? </vt:lpstr>
      <vt:lpstr>Motivations and Summary  </vt:lpstr>
      <vt:lpstr>Steps</vt:lpstr>
      <vt:lpstr>Was there anything to be gleaned from the technical trading signals? (Moving Average Convergence Divergence: 13 and 26 Days, 21/2018 - 8/14/2020)    </vt:lpstr>
      <vt:lpstr>Crossover Signal </vt:lpstr>
      <vt:lpstr>Data Exploration</vt:lpstr>
      <vt:lpstr>Data Exploration (cont’d) Joe</vt:lpstr>
      <vt:lpstr>Data Cleanup</vt:lpstr>
      <vt:lpstr>Fear and Greed Index (first 10) (example) </vt:lpstr>
      <vt:lpstr>BTC closing price (red) vs Fear/Greed Index (blue)</vt:lpstr>
      <vt:lpstr>BTC price vs Fear/Greed Index Correlation (corr = .414) </vt:lpstr>
      <vt:lpstr>Comparison of Sentiment Analyzers  </vt:lpstr>
      <vt:lpstr>Model Evaluation  Alex    </vt:lpstr>
      <vt:lpstr>LSTM</vt:lpstr>
      <vt:lpstr>LSTM (Fear/Greed, S&amp;P 500, BTC Price) </vt:lpstr>
      <vt:lpstr>ARIMA (Actual vs Predicted Bitcoin Prices)   </vt:lpstr>
      <vt:lpstr>Discussion</vt:lpstr>
      <vt:lpstr>Questions and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Impact How much risk should you take? Create your own</dc:title>
  <dc:creator>Tatum, Ivan</dc:creator>
  <cp:lastModifiedBy>Ivan Tatum</cp:lastModifiedBy>
  <cp:revision>39</cp:revision>
  <dcterms:created xsi:type="dcterms:W3CDTF">2020-06-27T17:41:06Z</dcterms:created>
  <dcterms:modified xsi:type="dcterms:W3CDTF">2020-08-26T05:42:47Z</dcterms:modified>
</cp:coreProperties>
</file>