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28" r:id="rId3"/>
    <p:sldId id="370" r:id="rId4"/>
    <p:sldId id="345" r:id="rId5"/>
    <p:sldId id="346" r:id="rId6"/>
    <p:sldId id="348" r:id="rId7"/>
    <p:sldId id="349" r:id="rId8"/>
    <p:sldId id="350" r:id="rId9"/>
    <p:sldId id="369" r:id="rId10"/>
    <p:sldId id="351" r:id="rId11"/>
    <p:sldId id="352" r:id="rId12"/>
    <p:sldId id="353" r:id="rId13"/>
    <p:sldId id="356" r:id="rId14"/>
    <p:sldId id="365" r:id="rId15"/>
    <p:sldId id="371" r:id="rId16"/>
    <p:sldId id="3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AA"/>
    <a:srgbClr val="DE3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433FD-DB05-4359-9529-61C5DB4B72F2}" v="89" dt="2023-08-01T13:51:08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3:29:14.69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0 141,'139'0,"503"-14,-429 9,-33 1,-46-6,96-2,81 1,-26 0,487 12,-741-3,51-8,25-2,34 1,27 0,-43 13,185-4,-289-1,0 0,38-12,-34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4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37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30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フ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07696"/>
            <a:ext cx="12192000" cy="5450304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0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3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0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8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1370"/>
            <a:ext cx="10515600" cy="48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BB42-FC00-447F-9D8E-9C39B6DBDA6F}" type="datetimeFigureOut">
              <a:rPr kumimoji="1" lang="ja-JP" altLang="en-US" smtClean="0"/>
              <a:t>2023/8/2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A9D2-B19C-4839-9DFE-2C46791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visa.readthedocs.io/en/lates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pyvisa.readthedocs.io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sight.com/en/pd-1983602-pn-B2912A/precision-source-measure-unit-2-ch-10-fa-210-v-3-a-dc-105-a-pulse?pm=PL&amp;nid=-33504.978798&amp;cc=IT&amp;lc=i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ja-JP" dirty="0"/>
              <a:t>Coding seminar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19994" y="3602038"/>
            <a:ext cx="7862207" cy="1655762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Lesson 5:</a:t>
            </a:r>
            <a:br>
              <a:rPr lang="en-US" altLang="ja-JP" sz="2800" dirty="0"/>
            </a:br>
            <a:r>
              <a:rPr kumimoji="1" lang="en-US" altLang="ja-JP" sz="2800" dirty="0"/>
              <a:t>Instrument control – </a:t>
            </a:r>
            <a:r>
              <a:rPr kumimoji="1" lang="en-US" altLang="ja-JP" sz="2800" dirty="0" err="1"/>
              <a:t>PyVISA</a:t>
            </a:r>
            <a:endParaRPr lang="ja-JP" altLang="en-US" sz="28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667000" y="492487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Ikue Hirata, PhD</a:t>
            </a:r>
          </a:p>
          <a:p>
            <a:r>
              <a:rPr lang="en-US" altLang="ja-JP" dirty="0"/>
              <a:t>ikue.hirata@iit.it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517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46F857-D0B1-F1B4-DBF8-78EA9911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" y="1408113"/>
            <a:ext cx="12169807" cy="544988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PyVISA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012152" y="6392736"/>
            <a:ext cx="410881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https://pyvisa.readthedocs.io/en/latest/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7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</a:t>
            </a:r>
            <a:r>
              <a:rPr kumimoji="1" lang="en-US" altLang="ja-JP" dirty="0" err="1"/>
              <a:t>PyVISA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905" y="1807781"/>
            <a:ext cx="8810190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Measurement procedure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ja-JP" dirty="0"/>
              <a:t>Open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P</a:t>
            </a:r>
            <a:r>
              <a:rPr kumimoji="1" lang="en-US" altLang="ja-JP" dirty="0"/>
              <a:t>arameters setup</a:t>
            </a:r>
            <a:endParaRPr lang="en-US" altLang="ja-JP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en-US" altLang="ja-JP" sz="2000" dirty="0"/>
              <a:t>Voltage, sweep direction, etc.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Send setup data to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ja-JP" dirty="0"/>
              <a:t>Run measurement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Get result from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86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Setup: commands to send?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2" t="2574" r="3854" b="2795"/>
          <a:stretch/>
        </p:blipFill>
        <p:spPr>
          <a:xfrm>
            <a:off x="1955090" y="1299412"/>
            <a:ext cx="8281821" cy="54061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797807" y="1299412"/>
            <a:ext cx="459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Consolas" panose="020B0609020204030204" pitchFamily="49" charset="0"/>
              </a:rPr>
              <a:t>pia.write</a:t>
            </a:r>
            <a:r>
              <a:rPr kumimoji="1" lang="en-US" altLang="ja-JP" sz="3200" b="1" dirty="0">
                <a:latin typeface="Consolas" panose="020B0609020204030204" pitchFamily="49" charset="0"/>
              </a:rPr>
              <a:t>(COMMAND)</a:t>
            </a:r>
            <a:endParaRPr kumimoji="1" lang="ja-JP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6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Find in manuals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616" y="1777343"/>
            <a:ext cx="9144000" cy="45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4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Measurement procedure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ja-JP" dirty="0"/>
              <a:t>Open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P</a:t>
            </a:r>
            <a:r>
              <a:rPr kumimoji="1" lang="en-US" altLang="ja-JP" dirty="0"/>
              <a:t>arameters setup</a:t>
            </a:r>
            <a:endParaRPr lang="en-US" altLang="ja-JP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en-US" altLang="ja-JP" sz="2000" dirty="0"/>
              <a:t>Voltage, sweep direction, etc.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Send setup data to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ja-JP" dirty="0"/>
              <a:t>Run measurement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dirty="0"/>
              <a:t>Get result from instrument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ja-JP" dirty="0"/>
              <a:t>Save</a:t>
            </a:r>
            <a:endParaRPr kumimoji="1" lang="ja-JP" altLang="en-US" dirty="0"/>
          </a:p>
        </p:txBody>
      </p:sp>
      <p:sp>
        <p:nvSpPr>
          <p:cNvPr id="3" name="テキスト ボックス 4">
            <a:extLst>
              <a:ext uri="{FF2B5EF4-FFF2-40B4-BE49-F238E27FC236}">
                <a16:creationId xmlns:a16="http://schemas.microsoft.com/office/drawing/2014/main" id="{50FF6BF7-F4CC-4559-F72C-F1B856E3ED4D}"/>
              </a:ext>
            </a:extLst>
          </p:cNvPr>
          <p:cNvSpPr txBox="1"/>
          <p:nvPr/>
        </p:nvSpPr>
        <p:spPr>
          <a:xfrm>
            <a:off x="5827776" y="1528732"/>
            <a:ext cx="440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 pia = </a:t>
            </a:r>
            <a:r>
              <a:rPr kumimoji="1" lang="en-US" altLang="ja-JP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rm.open_resource</a:t>
            </a:r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081D9C3A-4E25-D5B5-BB75-E0B5BE8388CE}"/>
              </a:ext>
            </a:extLst>
          </p:cNvPr>
          <p:cNvSpPr txBox="1"/>
          <p:nvPr/>
        </p:nvSpPr>
        <p:spPr>
          <a:xfrm>
            <a:off x="5827776" y="3449348"/>
            <a:ext cx="440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pia.write</a:t>
            </a:r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kumimoji="1" lang="en-US" altLang="ja-JP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commands</a:t>
            </a:r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AB03B8F5-B508-E51B-6C8B-873DD6DE4860}"/>
              </a:ext>
            </a:extLst>
          </p:cNvPr>
          <p:cNvSpPr txBox="1"/>
          <p:nvPr/>
        </p:nvSpPr>
        <p:spPr>
          <a:xfrm>
            <a:off x="5827776" y="4193571"/>
            <a:ext cx="440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pia.write</a:t>
            </a:r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(“:TRIG”)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7">
            <a:extLst>
              <a:ext uri="{FF2B5EF4-FFF2-40B4-BE49-F238E27FC236}">
                <a16:creationId xmlns:a16="http://schemas.microsoft.com/office/drawing/2014/main" id="{E76AE906-B8DB-2A79-A9EE-6944494BA52B}"/>
              </a:ext>
            </a:extLst>
          </p:cNvPr>
          <p:cNvSpPr txBox="1"/>
          <p:nvPr/>
        </p:nvSpPr>
        <p:spPr>
          <a:xfrm>
            <a:off x="5827776" y="4937794"/>
            <a:ext cx="440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pia.write</a:t>
            </a:r>
            <a:r>
              <a:rPr kumimoji="1" lang="en-US" altLang="ja-JP" sz="2400" dirty="0">
                <a:solidFill>
                  <a:srgbClr val="FF0000"/>
                </a:solidFill>
                <a:sym typeface="Wingdings" panose="05000000000000000000" pitchFamily="2" charset="2"/>
              </a:rPr>
              <a:t>(“FETC?”)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0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Study by yourself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 err="1"/>
              <a:t>PyVISA</a:t>
            </a:r>
            <a:r>
              <a:rPr lang="en-GB" altLang="ja-JP" dirty="0"/>
              <a:t> official document</a:t>
            </a:r>
          </a:p>
          <a:p>
            <a:r>
              <a:rPr lang="en-GB" altLang="ja-JP" dirty="0">
                <a:hlinkClick r:id="rId2"/>
              </a:rPr>
              <a:t>https://pyvisa.readthedocs.io/en/latest/index.html</a:t>
            </a:r>
            <a:endParaRPr lang="en-GB" altLang="ja-JP" dirty="0">
              <a:hlinkClick r:id="rId3"/>
            </a:endParaRPr>
          </a:p>
          <a:p>
            <a:endParaRPr lang="en-GB" altLang="ja-JP" dirty="0">
              <a:hlinkClick r:id="rId3"/>
            </a:endParaRPr>
          </a:p>
          <a:p>
            <a:r>
              <a:rPr lang="en-US" altLang="ja-JP" dirty="0"/>
              <a:t>Manuals of instruments of your choice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7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PyVISA</a:t>
            </a:r>
            <a:endParaRPr lang="en-US" altLang="ja-JP" dirty="0"/>
          </a:p>
        </p:txBody>
      </p:sp>
      <p:pic>
        <p:nvPicPr>
          <p:cNvPr id="1026" name="Picture 2" descr="三次元測定機のイラスト">
            <a:extLst>
              <a:ext uri="{FF2B5EF4-FFF2-40B4-BE49-F238E27FC236}">
                <a16:creationId xmlns:a16="http://schemas.microsoft.com/office/drawing/2014/main" id="{981519FD-04C3-5AB4-5E18-B4F05A19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555069"/>
            <a:ext cx="5286375" cy="486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ピューターを使うロボットのイラスト">
            <a:extLst>
              <a:ext uri="{FF2B5EF4-FFF2-40B4-BE49-F238E27FC236}">
                <a16:creationId xmlns:a16="http://schemas.microsoft.com/office/drawing/2014/main" id="{377D710C-3B0A-24EA-649D-8D4BBD72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43" y="2697935"/>
            <a:ext cx="2972164" cy="28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779C84F-E857-0FC5-7548-7E9AD38C06BC}"/>
              </a:ext>
            </a:extLst>
          </p:cNvPr>
          <p:cNvSpPr/>
          <p:nvPr/>
        </p:nvSpPr>
        <p:spPr>
          <a:xfrm>
            <a:off x="4981575" y="3709987"/>
            <a:ext cx="828675" cy="69532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9F9-4421-C74A-4245-76A355CF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68735E3D-5C39-6754-9F68-F91B46B20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26" t="40350" r="16447" b="45785"/>
          <a:stretch/>
        </p:blipFill>
        <p:spPr>
          <a:xfrm>
            <a:off x="9047748" y="2514601"/>
            <a:ext cx="2409779" cy="1257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B5ACDF-057A-EDE3-59F6-0C53F9CEE91D}"/>
              </a:ext>
            </a:extLst>
          </p:cNvPr>
          <p:cNvCxnSpPr/>
          <p:nvPr/>
        </p:nvCxnSpPr>
        <p:spPr>
          <a:xfrm>
            <a:off x="7395410" y="2967789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FDD26-0654-CFEE-03FE-F0F81AFA1650}"/>
              </a:ext>
            </a:extLst>
          </p:cNvPr>
          <p:cNvCxnSpPr>
            <a:cxnSpLocks/>
          </p:cNvCxnSpPr>
          <p:nvPr/>
        </p:nvCxnSpPr>
        <p:spPr>
          <a:xfrm flipH="1">
            <a:off x="7395410" y="3187380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BFB588-517D-73F7-F12F-07126C98306C}"/>
              </a:ext>
            </a:extLst>
          </p:cNvPr>
          <p:cNvSpPr txBox="1"/>
          <p:nvPr/>
        </p:nvSpPr>
        <p:spPr>
          <a:xfrm>
            <a:off x="7660107" y="3429000"/>
            <a:ext cx="33776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VISA:</a:t>
            </a:r>
          </a:p>
          <a:p>
            <a:r>
              <a:rPr lang="en-US" sz="2800" dirty="0"/>
              <a:t>Virtual Instrument</a:t>
            </a:r>
            <a:br>
              <a:rPr lang="en-US" sz="2800" dirty="0"/>
            </a:br>
            <a:r>
              <a:rPr lang="en-US" sz="2800" dirty="0"/>
              <a:t>Software Architecture</a:t>
            </a:r>
          </a:p>
        </p:txBody>
      </p:sp>
      <p:pic>
        <p:nvPicPr>
          <p:cNvPr id="1030" name="Picture 6" descr="IO Libraries Suite Downloads | Keysight">
            <a:extLst>
              <a:ext uri="{FF2B5EF4-FFF2-40B4-BE49-F238E27FC236}">
                <a16:creationId xmlns:a16="http://schemas.microsoft.com/office/drawing/2014/main" id="{3DE5C312-A548-369B-408D-0CC9552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13" y="2158009"/>
            <a:ext cx="1751540" cy="9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VISA: Control your instruments with Python — PyVISA 1.13.1.dev31+g071fa6d  documentation">
            <a:extLst>
              <a:ext uri="{FF2B5EF4-FFF2-40B4-BE49-F238E27FC236}">
                <a16:creationId xmlns:a16="http://schemas.microsoft.com/office/drawing/2014/main" id="{2E36BAB4-D0B1-1541-AA44-7AF54AB5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79" y="5235635"/>
            <a:ext cx="1540042" cy="11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I-VISA - NI">
            <a:extLst>
              <a:ext uri="{FF2B5EF4-FFF2-40B4-BE49-F238E27FC236}">
                <a16:creationId xmlns:a16="http://schemas.microsoft.com/office/drawing/2014/main" id="{A331CBFF-26B4-96F3-0B61-3F71929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37" y="3429000"/>
            <a:ext cx="1329418" cy="6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3EFB18-780B-6196-FBFC-056CADD6C403}"/>
              </a:ext>
            </a:extLst>
          </p:cNvPr>
          <p:cNvSpPr txBox="1"/>
          <p:nvPr/>
        </p:nvSpPr>
        <p:spPr>
          <a:xfrm>
            <a:off x="1466557" y="4357834"/>
            <a:ext cx="237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Your Python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155185-7752-9E49-19BD-9EC8B7DDCDEC}"/>
              </a:ext>
            </a:extLst>
          </p:cNvPr>
          <p:cNvCxnSpPr/>
          <p:nvPr/>
        </p:nvCxnSpPr>
        <p:spPr>
          <a:xfrm>
            <a:off x="3876603" y="2967789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F318FE-B1B3-3CA3-0AD5-AFA700E2B083}"/>
              </a:ext>
            </a:extLst>
          </p:cNvPr>
          <p:cNvCxnSpPr>
            <a:cxnSpLocks/>
          </p:cNvCxnSpPr>
          <p:nvPr/>
        </p:nvCxnSpPr>
        <p:spPr>
          <a:xfrm flipH="1">
            <a:off x="3876603" y="3187380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BF3491-5FE2-0BF2-5FD0-9160FB474566}"/>
              </a:ext>
            </a:extLst>
          </p:cNvPr>
          <p:cNvSpPr txBox="1"/>
          <p:nvPr/>
        </p:nvSpPr>
        <p:spPr>
          <a:xfrm>
            <a:off x="1660001" y="1524279"/>
            <a:ext cx="1710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 Basic,</a:t>
            </a:r>
          </a:p>
          <a:p>
            <a:r>
              <a:rPr lang="en-US" sz="2400" dirty="0"/>
              <a:t>C, LabView</a:t>
            </a:r>
          </a:p>
        </p:txBody>
      </p:sp>
      <p:pic>
        <p:nvPicPr>
          <p:cNvPr id="1036" name="Picture 12" descr="ファイルアイコン（テキスト）">
            <a:extLst>
              <a:ext uri="{FF2B5EF4-FFF2-40B4-BE49-F238E27FC236}">
                <a16:creationId xmlns:a16="http://schemas.microsoft.com/office/drawing/2014/main" id="{686A1A9C-3722-9A3E-DEFF-AA7210E0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67" y="2355276"/>
            <a:ext cx="1346416" cy="15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ファイルアイコン（テキスト）">
            <a:extLst>
              <a:ext uri="{FF2B5EF4-FFF2-40B4-BE49-F238E27FC236}">
                <a16:creationId xmlns:a16="http://schemas.microsoft.com/office/drawing/2014/main" id="{60B0865A-DB87-6E48-BD74-C1533486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06" y="4929294"/>
            <a:ext cx="1346416" cy="15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F451F2-FBCD-421E-9671-FBDB242E0A82}"/>
              </a:ext>
            </a:extLst>
          </p:cNvPr>
          <p:cNvSpPr/>
          <p:nvPr/>
        </p:nvSpPr>
        <p:spPr>
          <a:xfrm>
            <a:off x="5249636" y="1592036"/>
            <a:ext cx="6294664" cy="3657600"/>
          </a:xfrm>
          <a:prstGeom prst="rect">
            <a:avLst/>
          </a:prstGeom>
          <a:noFill/>
          <a:ln w="57150" cap="flat" cmpd="sng" algn="ctr">
            <a:solidFill>
              <a:srgbClr val="4380A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574D5-9EEE-2F60-06E3-2D66834335C5}"/>
              </a:ext>
            </a:extLst>
          </p:cNvPr>
          <p:cNvSpPr txBox="1"/>
          <p:nvPr/>
        </p:nvSpPr>
        <p:spPr>
          <a:xfrm>
            <a:off x="6850196" y="5819715"/>
            <a:ext cx="10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wrapper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DD930-CED8-ECAB-046E-83F22E37D7BB}"/>
              </a:ext>
            </a:extLst>
          </p:cNvPr>
          <p:cNvCxnSpPr/>
          <p:nvPr/>
        </p:nvCxnSpPr>
        <p:spPr>
          <a:xfrm>
            <a:off x="3539146" y="4975810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06DF7-FD48-E642-D8B7-16E2AE3DD078}"/>
              </a:ext>
            </a:extLst>
          </p:cNvPr>
          <p:cNvCxnSpPr>
            <a:cxnSpLocks/>
          </p:cNvCxnSpPr>
          <p:nvPr/>
        </p:nvCxnSpPr>
        <p:spPr>
          <a:xfrm flipH="1">
            <a:off x="3539146" y="5195401"/>
            <a:ext cx="1540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Instrument setup</a:t>
            </a:r>
            <a:endParaRPr kumimoji="1" lang="ja-JP" altLang="en-US" dirty="0"/>
          </a:p>
        </p:txBody>
      </p:sp>
      <p:pic>
        <p:nvPicPr>
          <p:cNvPr id="7" name="Picture 2" descr="D:\Ikue\Downloads\DSC_10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1147"/>
            <a:ext cx="9144000" cy="51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075088" y="3671392"/>
            <a:ext cx="28854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Agilent Source Meter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41498" y="2963212"/>
            <a:ext cx="154561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Measuring</a:t>
            </a:r>
            <a:br>
              <a:rPr kumimoji="1" lang="en-US" altLang="ja-JP" sz="2400" b="1" dirty="0"/>
            </a:br>
            <a:r>
              <a:rPr kumimoji="1" lang="en-US" altLang="ja-JP" sz="2400" b="1" dirty="0"/>
              <a:t>device</a:t>
            </a:r>
            <a:endParaRPr kumimoji="1" lang="ja-JP" altLang="en-US" sz="2400" b="1" dirty="0"/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97433DB8-2BBB-AB56-BF03-B03E15A8D5D0}"/>
              </a:ext>
            </a:extLst>
          </p:cNvPr>
          <p:cNvSpPr txBox="1"/>
          <p:nvPr/>
        </p:nvSpPr>
        <p:spPr>
          <a:xfrm>
            <a:off x="8275488" y="4745381"/>
            <a:ext cx="5116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PC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0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first thing to do: RTFM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52651" y="5867253"/>
            <a:ext cx="838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	A.L. </a:t>
            </a:r>
            <a:r>
              <a:rPr lang="en-US" altLang="ja-JP" dirty="0" err="1"/>
              <a:t>Blackler</a:t>
            </a:r>
            <a:r>
              <a:rPr lang="en-US" altLang="ja-JP" dirty="0"/>
              <a:t>, R. Gomez, V. </a:t>
            </a:r>
            <a:r>
              <a:rPr lang="en-US" altLang="ja-JP" dirty="0" err="1"/>
              <a:t>Popovic</a:t>
            </a:r>
            <a:r>
              <a:rPr lang="en-US" altLang="ja-JP" dirty="0"/>
              <a:t>, M.H. Thompson, Life Is Too Short to RTFM: How Users Relate to Documentation and Excess Features in Consumer Products, Interact. </a:t>
            </a:r>
            <a:r>
              <a:rPr lang="en-US" altLang="ja-JP" dirty="0" err="1"/>
              <a:t>Comput</a:t>
            </a:r>
            <a:r>
              <a:rPr lang="en-US" altLang="ja-JP" dirty="0"/>
              <a:t>. 28 (2016) 27–46. doi:10.1093/</a:t>
            </a:r>
            <a:r>
              <a:rPr lang="en-US" altLang="ja-JP" dirty="0" err="1"/>
              <a:t>iwc</a:t>
            </a:r>
            <a:r>
              <a:rPr lang="en-US" altLang="ja-JP" dirty="0"/>
              <a:t>/iwu023.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596"/>
          <a:stretch/>
        </p:blipFill>
        <p:spPr>
          <a:xfrm>
            <a:off x="1575227" y="1926678"/>
            <a:ext cx="8966649" cy="25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5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Find the manual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61819"/>
            <a:ext cx="9144000" cy="534247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551307" y="5603964"/>
            <a:ext cx="4572000" cy="120032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altLang="ja-JP" dirty="0">
                <a:hlinkClick r:id="rId3"/>
              </a:rPr>
              <a:t>https://www.keysight.com/en/pd-1983602-pn-B2912A/precision-source-measure-unit-2-ch-10-fa-210-v-3-a-dc-105-a-pulse?pm=PL&amp;nid=-33504.978798&amp;cc=IT&amp;lc=ita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842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important documents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61819"/>
            <a:ext cx="9144000" cy="534247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309241" y="1954925"/>
            <a:ext cx="3594538" cy="83031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98731" y="2877512"/>
            <a:ext cx="3594538" cy="91672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298731" y="3878042"/>
            <a:ext cx="3594538" cy="8244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29960" y="4783899"/>
            <a:ext cx="419576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7030A0"/>
                </a:solidFill>
              </a:rPr>
              <a:t>User Manual</a:t>
            </a:r>
          </a:p>
          <a:p>
            <a:r>
              <a:rPr lang="en-US" altLang="ja-JP" sz="2400" b="1" dirty="0">
                <a:solidFill>
                  <a:srgbClr val="7030A0"/>
                </a:solidFill>
              </a:rPr>
              <a:t>Programming and Syntax Guide</a:t>
            </a:r>
          </a:p>
        </p:txBody>
      </p:sp>
    </p:spTree>
    <p:extLst>
      <p:ext uri="{BB962C8B-B14F-4D97-AF65-F5344CB8AC3E}">
        <p14:creationId xmlns:p14="http://schemas.microsoft.com/office/powerpoint/2010/main" val="333249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352" y="365127"/>
            <a:ext cx="8429296" cy="93428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Check the interface: GPIB/USB/LAN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3" t="8246" r="2988"/>
          <a:stretch/>
        </p:blipFill>
        <p:spPr>
          <a:xfrm>
            <a:off x="1786759" y="1902372"/>
            <a:ext cx="8607973" cy="49019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9837684" y="4645572"/>
            <a:ext cx="472965" cy="3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09694F-806C-E887-0CEB-E0EE40F35E6C}"/>
                  </a:ext>
                </a:extLst>
              </p14:cNvPr>
              <p14:cNvContentPartPr/>
              <p14:nvPr/>
            </p14:nvContentPartPr>
            <p14:xfrm>
              <a:off x="6737583" y="2700518"/>
              <a:ext cx="1438920" cy="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09694F-806C-E887-0CEB-E0EE40F35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7583" y="2520518"/>
                <a:ext cx="161856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257C-9286-40CA-1AC7-480C6EE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VISA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125A8-A1B2-4466-AE4B-3E005AD2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61" y="1629589"/>
            <a:ext cx="11593478" cy="5183146"/>
          </a:xfrm>
        </p:spPr>
      </p:pic>
    </p:spTree>
    <p:extLst>
      <p:ext uri="{BB962C8B-B14F-4D97-AF65-F5344CB8AC3E}">
        <p14:creationId xmlns:p14="http://schemas.microsoft.com/office/powerpoint/2010/main" val="316396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ing template.potx" id="{952B7E0A-D15A-472F-A24E-3701F581B305}" vid="{4A2E8960-71CC-4B26-9D7E-BB93D220DC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 template</Template>
  <TotalTime>91</TotalTime>
  <Words>310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Coding seminar</vt:lpstr>
      <vt:lpstr>Contents</vt:lpstr>
      <vt:lpstr>System flow</vt:lpstr>
      <vt:lpstr>Instrument setup</vt:lpstr>
      <vt:lpstr>The first thing to do: RTFM</vt:lpstr>
      <vt:lpstr>Find the manual</vt:lpstr>
      <vt:lpstr>3 important documents</vt:lpstr>
      <vt:lpstr>Check the interface: GPIB/USB/LAN</vt:lpstr>
      <vt:lpstr>Install VISA interface</vt:lpstr>
      <vt:lpstr>PyVISA</vt:lpstr>
      <vt:lpstr>Install PyVISA</vt:lpstr>
      <vt:lpstr>Measurement procedure</vt:lpstr>
      <vt:lpstr>Setup: commands to send?</vt:lpstr>
      <vt:lpstr>Find in manuals</vt:lpstr>
      <vt:lpstr>Measurement procedure</vt:lpstr>
      <vt:lpstr>Study by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seminar</dc:title>
  <dc:creator>Ikue Hirata</dc:creator>
  <cp:lastModifiedBy>Ikue Hirata</cp:lastModifiedBy>
  <cp:revision>2</cp:revision>
  <dcterms:created xsi:type="dcterms:W3CDTF">2023-08-01T09:59:35Z</dcterms:created>
  <dcterms:modified xsi:type="dcterms:W3CDTF">2023-08-02T08:32:23Z</dcterms:modified>
</cp:coreProperties>
</file>