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0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1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2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3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67" r:id="rId3"/>
    <p:sldMasterId id="2147483682" r:id="rId4"/>
    <p:sldMasterId id="2147483697" r:id="rId5"/>
    <p:sldMasterId id="2147483712" r:id="rId6"/>
    <p:sldMasterId id="2147483727" r:id="rId7"/>
    <p:sldMasterId id="2147483742" r:id="rId8"/>
    <p:sldMasterId id="2147483757" r:id="rId9"/>
    <p:sldMasterId id="2147483772" r:id="rId10"/>
    <p:sldMasterId id="2147483787" r:id="rId11"/>
    <p:sldMasterId id="2147483802" r:id="rId12"/>
    <p:sldMasterId id="2147483817" r:id="rId13"/>
    <p:sldMasterId id="2147483832" r:id="rId14"/>
  </p:sldMasterIdLst>
  <p:notesMasterIdLst>
    <p:notesMasterId r:id="rId35"/>
  </p:notesMasterIdLst>
  <p:handoutMasterIdLst>
    <p:handoutMasterId r:id="rId36"/>
  </p:handoutMasterIdLst>
  <p:sldIdLst>
    <p:sldId id="256" r:id="rId15"/>
    <p:sldId id="257" r:id="rId16"/>
    <p:sldId id="260" r:id="rId17"/>
    <p:sldId id="306" r:id="rId18"/>
    <p:sldId id="307" r:id="rId19"/>
    <p:sldId id="308" r:id="rId20"/>
    <p:sldId id="309" r:id="rId21"/>
    <p:sldId id="310" r:id="rId22"/>
    <p:sldId id="311" r:id="rId23"/>
    <p:sldId id="261" r:id="rId24"/>
    <p:sldId id="264" r:id="rId25"/>
    <p:sldId id="266" r:id="rId26"/>
    <p:sldId id="314" r:id="rId27"/>
    <p:sldId id="315" r:id="rId28"/>
    <p:sldId id="267" r:id="rId29"/>
    <p:sldId id="316" r:id="rId30"/>
    <p:sldId id="317" r:id="rId31"/>
    <p:sldId id="320" r:id="rId32"/>
    <p:sldId id="318" r:id="rId33"/>
    <p:sldId id="270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A69"/>
    <a:srgbClr val="FFFFFF"/>
    <a:srgbClr val="C1CBD7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 showGuides="1">
      <p:cViewPr varScale="1">
        <p:scale>
          <a:sx n="68" d="100"/>
          <a:sy n="68" d="100"/>
        </p:scale>
        <p:origin x="580" y="32"/>
      </p:cViewPr>
      <p:guideLst>
        <p:guide orient="horz" pos="2164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viewProps" Target="viewProps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2024/3/31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‹#›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C295-2B30-4911-B60B-CCCA83E1EC8E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42B-09F2-4886-9A05-EF6541C2F1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2024/3/31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2024/3/31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4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7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7372" y="1606791"/>
            <a:ext cx="51972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4A5A69"/>
                </a:solidFill>
                <a:cs typeface="+mn-ea"/>
                <a:sym typeface="+mn-lt"/>
              </a:rPr>
              <a:t>编 译 实 验</a:t>
            </a:r>
            <a:endParaRPr lang="en-US" altLang="zh-CN" sz="80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ctr"/>
            <a:endParaRPr lang="zh-CN" altLang="en-US" sz="80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0066" y="3645381"/>
            <a:ext cx="40318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  <a:cs typeface="+mn-ea"/>
                <a:sym typeface="+mn-lt"/>
              </a:rPr>
              <a:t>词法分析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2E7667C-8C8E-4801-A55C-87232B2EF2B3}"/>
              </a:ext>
            </a:extLst>
          </p:cNvPr>
          <p:cNvSpPr txBox="1"/>
          <p:nvPr/>
        </p:nvSpPr>
        <p:spPr>
          <a:xfrm>
            <a:off x="8889476" y="1725104"/>
            <a:ext cx="3302524" cy="228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词法和语法分析的代码放在报告最后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提交时间：考试前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周的周五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实验内容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实验原理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结果和分析，截图包括二元试文件内容</a:t>
            </a:r>
            <a:r>
              <a:rPr lang="en-US" altLang="zh-CN" dirty="0">
                <a:highlight>
                  <a:srgbClr val="FFFF00"/>
                </a:highlight>
              </a:rPr>
              <a:t>1/3-1/2</a:t>
            </a:r>
            <a:r>
              <a:rPr lang="zh-CN" altLang="en-US" dirty="0">
                <a:highlight>
                  <a:srgbClr val="FFFF00"/>
                </a:highlight>
              </a:rPr>
              <a:t>，出错信息，要包括</a:t>
            </a:r>
            <a:r>
              <a:rPr lang="en-US" altLang="zh-CN" dirty="0">
                <a:highlight>
                  <a:srgbClr val="FFFF00"/>
                </a:highlight>
              </a:rPr>
              <a:t>3</a:t>
            </a:r>
            <a:r>
              <a:rPr lang="zh-CN" altLang="en-US" dirty="0">
                <a:highlight>
                  <a:srgbClr val="FFFF00"/>
                </a:highlight>
              </a:rPr>
              <a:t>种错误。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0010" y="3148965"/>
            <a:ext cx="1051242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二. 各阶段的输入输出</a:t>
            </a:r>
          </a:p>
          <a:p>
            <a:pPr algn="l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      1. 词法分析</a:t>
            </a: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6270" y="1541303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02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14342" name="文本框 48135"/>
          <p:cNvSpPr txBox="1"/>
          <p:nvPr/>
        </p:nvSpPr>
        <p:spPr>
          <a:xfrm>
            <a:off x="1690370" y="5301615"/>
            <a:ext cx="1097280" cy="6813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源程序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.pas</a:t>
            </a:r>
          </a:p>
        </p:txBody>
      </p:sp>
      <p:sp>
        <p:nvSpPr>
          <p:cNvPr id="14339" name="直接连接符 48132"/>
          <p:cNvSpPr/>
          <p:nvPr/>
        </p:nvSpPr>
        <p:spPr>
          <a:xfrm>
            <a:off x="2662555" y="564261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矩形 48131"/>
          <p:cNvSpPr/>
          <p:nvPr/>
        </p:nvSpPr>
        <p:spPr>
          <a:xfrm>
            <a:off x="3729355" y="5260975"/>
            <a:ext cx="2743200" cy="76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文本框 48134"/>
          <p:cNvSpPr txBox="1"/>
          <p:nvPr/>
        </p:nvSpPr>
        <p:spPr>
          <a:xfrm>
            <a:off x="4051935" y="538226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词法分析器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直接连接符 48133"/>
          <p:cNvSpPr/>
          <p:nvPr/>
        </p:nvSpPr>
        <p:spPr>
          <a:xfrm>
            <a:off x="6472555" y="564261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" name="文本框 48136"/>
          <p:cNvSpPr txBox="1"/>
          <p:nvPr/>
        </p:nvSpPr>
        <p:spPr>
          <a:xfrm>
            <a:off x="7539355" y="5231765"/>
            <a:ext cx="22910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二元式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文本文件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.dyd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7485" y="2827020"/>
            <a:ext cx="833310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三</a:t>
            </a:r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.</a:t>
            </a:r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数据结构</a:t>
            </a: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1. 二元式文件</a:t>
            </a:r>
            <a:r>
              <a:rPr lang="en-US" altLang="zh-CN" sz="3200" dirty="0">
                <a:sym typeface="Symbol" panose="05050102010706020507" pitchFamily="18" charset="2"/>
              </a:rPr>
              <a:t></a:t>
            </a: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.dyd</a:t>
            </a: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        (1)二元式形式:</a:t>
            </a: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             </a:t>
            </a:r>
            <a:r>
              <a:rPr lang="zh-CN" altLang="en-US" sz="3200" u="sng" spc="300" dirty="0">
                <a:solidFill>
                  <a:srgbClr val="4A5A69"/>
                </a:solidFill>
                <a:cs typeface="+mn-ea"/>
                <a:sym typeface="+mn-lt"/>
              </a:rPr>
              <a:t>单词符号</a:t>
            </a:r>
            <a:r>
              <a:rPr lang="en-US" altLang="zh-CN" sz="3200" dirty="0">
                <a:sym typeface="Symbol" panose="05050102010706020507" pitchFamily="18" charset="2"/>
              </a:rPr>
              <a:t></a:t>
            </a:r>
            <a:r>
              <a:rPr lang="zh-CN" altLang="en-US" sz="3200" u="sng" spc="300" dirty="0">
                <a:solidFill>
                  <a:srgbClr val="4A5A69"/>
                </a:solidFill>
                <a:cs typeface="+mn-ea"/>
                <a:sym typeface="+mn-lt"/>
              </a:rPr>
              <a:t>种别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8650" y="1694973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03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19458" name="直接连接符 53251"/>
          <p:cNvSpPr/>
          <p:nvPr/>
        </p:nvSpPr>
        <p:spPr>
          <a:xfrm flipH="1">
            <a:off x="3799205" y="5006340"/>
            <a:ext cx="686435" cy="70421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直接连接符 53256"/>
          <p:cNvSpPr/>
          <p:nvPr/>
        </p:nvSpPr>
        <p:spPr>
          <a:xfrm>
            <a:off x="5551805" y="4968240"/>
            <a:ext cx="635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直接连接符 53254"/>
          <p:cNvSpPr/>
          <p:nvPr/>
        </p:nvSpPr>
        <p:spPr>
          <a:xfrm>
            <a:off x="6076950" y="5006340"/>
            <a:ext cx="694690" cy="70421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4305" y="5711190"/>
            <a:ext cx="172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长度为16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85640" y="5710555"/>
            <a:ext cx="172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一个空格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76975" y="5710555"/>
            <a:ext cx="172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长度为</a:t>
            </a:r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2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截图 2022-04-09 194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85" y="568325"/>
            <a:ext cx="8791575" cy="5907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2605" y="1739265"/>
            <a:ext cx="1138618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(2)</a:t>
            </a: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每行后加一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“</a:t>
            </a:r>
            <a:r>
              <a:rPr lang="en-US" altLang="zh-CN" sz="4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</a:t>
            </a:r>
            <a:r>
              <a:rPr lang="en-US" altLang="zh-CN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...EOLN24”</a:t>
            </a:r>
          </a:p>
          <a:p>
            <a:pPr>
              <a:buNone/>
            </a:pPr>
            <a:r>
              <a:rPr lang="en-US" altLang="zh-CN" sz="4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        (3)</a:t>
            </a: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文件结尾加</a:t>
            </a:r>
          </a:p>
          <a:p>
            <a:pPr>
              <a:buNone/>
            </a:pP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“</a:t>
            </a:r>
            <a:r>
              <a:rPr lang="en-US" altLang="zh-CN" sz="4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</a:t>
            </a:r>
            <a:r>
              <a:rPr lang="en-US" altLang="zh-CN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...EOF25”</a:t>
            </a:r>
          </a:p>
          <a:p>
            <a:pPr>
              <a:buNone/>
            </a:pPr>
            <a:r>
              <a:rPr lang="zh-CN" altLang="en-US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思考：</a:t>
            </a:r>
            <a:r>
              <a:rPr lang="en-US" altLang="zh-CN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1.</a:t>
            </a:r>
            <a:r>
              <a:rPr lang="zh-CN" altLang="en-US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为什么要引入种别对照表？</a:t>
            </a:r>
          </a:p>
          <a:p>
            <a:pPr>
              <a:buNone/>
            </a:pPr>
            <a:r>
              <a:rPr lang="zh-CN" altLang="en-US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2.</a:t>
            </a:r>
            <a:r>
              <a:rPr lang="zh-CN" altLang="en-US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为什么需要行结束符和文件结束符？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080" y="1125855"/>
            <a:ext cx="11386185" cy="624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2.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错误信息文件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.err</a:t>
            </a:r>
          </a:p>
          <a:p>
            <a:pPr>
              <a:buNone/>
            </a:pP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(1)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错误信息格式</a:t>
            </a:r>
          </a:p>
          <a:p>
            <a:pPr>
              <a:buNone/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***LINE: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行号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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错误性质</a:t>
            </a:r>
          </a:p>
          <a:p>
            <a:pPr>
              <a:buNone/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（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）词法需要报三种错误：</a:t>
            </a:r>
          </a:p>
          <a:p>
            <a:pPr>
              <a:buNone/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   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1.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非法字符（大写字符合法）；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		2.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冒号不匹配。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   3.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标识符长度溢出。</a:t>
            </a:r>
          </a:p>
          <a:p>
            <a:pPr>
              <a:buNone/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(2)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注意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: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进入每一阶段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首先打开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.err,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如果无错误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则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.err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为空，</a:t>
            </a:r>
          </a:p>
          <a:p>
            <a:pPr>
              <a:buNone/>
            </a:pPr>
            <a:r>
              <a:rPr lang="zh-CN" altLang="en-US" sz="4000" dirty="0">
                <a:sym typeface="Symbol" panose="05050102010706020507" pitchFamily="18" charset="2"/>
              </a:rPr>
              <a:t>      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7650" y="2560320"/>
            <a:ext cx="1017968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四. 实现提示</a:t>
            </a:r>
          </a:p>
          <a:p>
            <a:pPr algn="l">
              <a:lnSpc>
                <a:spcPct val="150000"/>
              </a:lnSpc>
            </a:pP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1. 多数文件均和源文件同名, 仅扩展名不同。</a:t>
            </a:r>
          </a:p>
          <a:p>
            <a:pPr algn="l">
              <a:lnSpc>
                <a:spcPct val="150000"/>
              </a:lnSpc>
            </a:pP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2. 词法分析时, 注意行尾和文件尾。</a:t>
            </a:r>
          </a:p>
          <a:p>
            <a:pPr algn="l">
              <a:lnSpc>
                <a:spcPct val="150000"/>
              </a:lnSpc>
            </a:pP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3. 词法分析的实现方法——利用状态转换图</a:t>
            </a:r>
          </a:p>
          <a:p>
            <a:pPr algn="l">
              <a:lnSpc>
                <a:spcPct val="150000"/>
              </a:lnSpc>
            </a:pP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  <a:r>
              <a:rPr lang="en-US" altLang="zh-CN" sz="3200" spc="300" dirty="0">
                <a:solidFill>
                  <a:srgbClr val="4A5A69"/>
                </a:solidFill>
                <a:cs typeface="+mn-ea"/>
                <a:sym typeface="+mn-lt"/>
              </a:rPr>
              <a:t>   </a:t>
            </a:r>
            <a:r>
              <a:rPr lang="zh-CN" altLang="en-US" sz="3200" spc="300" dirty="0">
                <a:solidFill>
                  <a:srgbClr val="4A5A69"/>
                </a:solidFill>
                <a:highlight>
                  <a:srgbClr val="C0C0C0"/>
                </a:highlight>
                <a:cs typeface="+mn-ea"/>
                <a:sym typeface="+mn-lt"/>
              </a:rPr>
              <a:t>注意：必须要有所有报错截图。</a:t>
            </a:r>
            <a:r>
              <a:rPr lang="zh-CN" altLang="en-US" sz="2800" spc="300" dirty="0">
                <a:solidFill>
                  <a:srgbClr val="4A5A69"/>
                </a:solidFill>
                <a:cs typeface="+mn-ea"/>
                <a:sym typeface="+mn-lt"/>
              </a:rPr>
              <a:t>   </a:t>
            </a:r>
          </a:p>
          <a:p>
            <a:pPr algn="l"/>
            <a:endParaRPr lang="en-US" altLang="zh-CN" sz="28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540" y="179085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截图 2022-04-09 1949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90" y="430530"/>
            <a:ext cx="8510270" cy="61537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D21BFF-4989-4561-96A0-3AA2D6C82003}"/>
              </a:ext>
            </a:extLst>
          </p:cNvPr>
          <p:cNvSpPr txBox="1"/>
          <p:nvPr/>
        </p:nvSpPr>
        <p:spPr>
          <a:xfrm>
            <a:off x="9492792" y="1300899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表示指针回退一步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截图 2022-04-09 195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85" y="0"/>
            <a:ext cx="458914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020" y="2796540"/>
            <a:ext cx="907796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pc="300" dirty="0">
                <a:solidFill>
                  <a:srgbClr val="4A5A69"/>
                </a:solidFill>
                <a:cs typeface="+mn-ea"/>
                <a:sym typeface="+mn-lt"/>
              </a:rPr>
              <a:t>五. 实验要求</a:t>
            </a: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1. 完成词法分析，语法分析。</a:t>
            </a: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2. 词法分析与语法分析必须有出错信息。</a:t>
            </a:r>
          </a:p>
          <a:p>
            <a:pPr algn="l"/>
            <a:r>
              <a:rPr sz="3200" spc="300" dirty="0">
                <a:solidFill>
                  <a:srgbClr val="4A5A69"/>
                </a:solidFill>
                <a:cs typeface="+mn-ea"/>
                <a:sym typeface="+mn-lt"/>
              </a:rPr>
              <a:t>3. 提交: 实验报告</a:t>
            </a:r>
          </a:p>
          <a:p>
            <a:pPr algn="l"/>
            <a:r>
              <a:rPr sz="3200" spc="300" dirty="0">
                <a:solidFill>
                  <a:srgbClr val="4A5A69"/>
                </a:solidFill>
                <a:cs typeface="+mn-ea"/>
                <a:sym typeface="+mn-lt"/>
              </a:rPr>
              <a:t>     (1) 源程序、测试程序、运行结果</a:t>
            </a:r>
          </a:p>
          <a:p>
            <a:pPr algn="l"/>
            <a:r>
              <a:rPr sz="3200" spc="300" dirty="0">
                <a:solidFill>
                  <a:srgbClr val="4A5A69"/>
                </a:solidFill>
                <a:cs typeface="+mn-ea"/>
                <a:sym typeface="+mn-lt"/>
              </a:rPr>
              <a:t>     (2) 设计思想、总控算法、主要服务子程序算法、总结(心得、收获、建议等)。</a:t>
            </a: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540" y="179085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78849"/>
          <p:cNvSpPr>
            <a:spLocks noGrp="1"/>
          </p:cNvSpPr>
          <p:nvPr>
            <p:ph type="title"/>
          </p:nvPr>
        </p:nvSpPr>
        <p:spPr>
          <a:xfrm>
            <a:off x="2209800" y="250825"/>
            <a:ext cx="7772400" cy="533400"/>
          </a:xfrm>
        </p:spPr>
        <p:txBody>
          <a:bodyPr lIns="92075" tIns="46038" rIns="92075" bIns="46038" anchor="ctr">
            <a:normAutofit/>
          </a:bodyPr>
          <a:lstStyle/>
          <a:p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测试程序</a:t>
            </a:r>
          </a:p>
        </p:txBody>
      </p:sp>
      <p:sp>
        <p:nvSpPr>
          <p:cNvPr id="2" name="标题 78849"/>
          <p:cNvSpPr>
            <a:spLocks noGrp="1"/>
          </p:cNvSpPr>
          <p:nvPr/>
        </p:nvSpPr>
        <p:spPr>
          <a:xfrm>
            <a:off x="1229360" y="2001520"/>
            <a:ext cx="7772400" cy="38563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begin</a:t>
            </a:r>
          </a:p>
          <a:p>
            <a:r>
              <a:rPr lang="zh-CN" altLang="en-US" sz="3200" dirty="0"/>
              <a:t>  integer k;</a:t>
            </a:r>
          </a:p>
          <a:p>
            <a:r>
              <a:rPr lang="zh-CN" altLang="en-US" sz="3200" dirty="0"/>
              <a:t>  integer function F(n);</a:t>
            </a:r>
          </a:p>
          <a:p>
            <a:r>
              <a:rPr lang="zh-CN" altLang="en-US" sz="3200" dirty="0"/>
              <a:t>    begin</a:t>
            </a:r>
          </a:p>
          <a:p>
            <a:r>
              <a:rPr lang="zh-CN" altLang="en-US" sz="3200" dirty="0"/>
              <a:t>      integer n;</a:t>
            </a:r>
          </a:p>
          <a:p>
            <a:r>
              <a:rPr lang="zh-CN" altLang="en-US" sz="3200" dirty="0"/>
              <a:t>      if n&lt;=0 then F:=1</a:t>
            </a:r>
          </a:p>
          <a:p>
            <a:r>
              <a:rPr lang="zh-CN" altLang="en-US" sz="3200" dirty="0"/>
              <a:t>      else F:=n*F(n-1)</a:t>
            </a:r>
          </a:p>
          <a:p>
            <a:r>
              <a:rPr lang="zh-CN" altLang="en-US" sz="3200" dirty="0"/>
              <a:t>    end;</a:t>
            </a:r>
          </a:p>
          <a:p>
            <a:r>
              <a:rPr lang="zh-CN" altLang="en-US" sz="3200" dirty="0"/>
              <a:t>  read(m);</a:t>
            </a:r>
          </a:p>
          <a:p>
            <a:r>
              <a:rPr lang="zh-CN" altLang="en-US" sz="3200" dirty="0"/>
              <a:t>  k:=F(m);</a:t>
            </a:r>
          </a:p>
          <a:p>
            <a:r>
              <a:rPr lang="zh-CN" altLang="en-US" sz="3200" dirty="0"/>
              <a:t>  write(k)</a:t>
            </a:r>
          </a:p>
          <a:p>
            <a:r>
              <a:rPr lang="zh-CN" altLang="en-US" sz="3200" dirty="0"/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406" y="3167954"/>
            <a:ext cx="835025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      源语言：求n！的极小语言</a:t>
            </a:r>
          </a:p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         （文法见后）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5840" y="1723390"/>
            <a:ext cx="5973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01 </a:t>
            </a:r>
            <a:r>
              <a:rPr lang="zh-CN" altLang="en-US" sz="4400" dirty="0">
                <a:solidFill>
                  <a:srgbClr val="92A3B8"/>
                </a:solidFill>
                <a:cs typeface="+mn-ea"/>
                <a:sym typeface="+mn-lt"/>
              </a:rPr>
              <a:t>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6812" y="1675371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cs typeface="+mn-ea"/>
                <a:sym typeface="+mn-lt"/>
              </a:rPr>
              <a:t>实验老师联系方式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7369" y="2963151"/>
            <a:ext cx="919099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4A5A69"/>
                </a:solidFill>
                <a:cs typeface="+mn-ea"/>
                <a:sym typeface="+mn-lt"/>
              </a:rPr>
              <a:t>陈昆</a:t>
            </a:r>
          </a:p>
          <a:p>
            <a:pPr algn="l"/>
            <a:r>
              <a:rPr lang="zh-CN" altLang="en-US" sz="4400" dirty="0">
                <a:solidFill>
                  <a:srgbClr val="4A5A69"/>
                </a:solidFill>
                <a:cs typeface="+mn-ea"/>
                <a:sym typeface="+mn-lt"/>
              </a:rPr>
              <a:t>邮箱：CHENKUN@UESTC.EDU.CN</a:t>
            </a:r>
          </a:p>
          <a:p>
            <a:pPr algn="l"/>
            <a:r>
              <a:rPr lang="zh-CN" altLang="en-US" sz="4400" dirty="0">
                <a:solidFill>
                  <a:srgbClr val="4A5A69"/>
                </a:solidFill>
                <a:cs typeface="+mn-ea"/>
                <a:sym typeface="+mn-lt"/>
              </a:rPr>
              <a:t>电话：13880986237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835" y="1760855"/>
            <a:ext cx="113480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&lt;程序&gt;→&lt;分程序&gt;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&lt;分程序&gt;→begin &lt;说明语句表&gt;；&lt;执行语句表&gt; end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&lt;说明语句表&gt;→&lt;说明语句&gt;│&lt;说明语句表&gt; ；&lt;说明语句&gt;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&lt;说明语句&gt;→&lt;变量说明&gt;│&lt;函数说明&gt;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&lt;变量说明&gt;→integer &lt;变量&gt;</a:t>
            </a: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805" y="1416050"/>
            <a:ext cx="120199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&lt;变量&gt;→&lt;标识符&gt;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&lt;标识符&gt;→&lt;字母&gt;│&lt;标识符&gt;&lt;字母&gt;│ &lt;标识符&gt;&lt;数字&gt;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&lt;字母&gt;→a│b│c│d│e│f│g│h│i│j│k│l│m│n│o │p│q │r│s│t│u│v│w│x│y│z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&lt;数字&gt;→0│1│2│3│4│5│6│7│8│9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&lt;函数说明&gt;→integer function &lt;标识符&gt;（&lt;参数&gt;）；&lt;函数体&gt;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&lt;参数&gt;→&lt;变量&gt;</a:t>
            </a: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835" y="1760855"/>
            <a:ext cx="113480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&lt;函数体&gt;→begin &lt;说明语句表&gt;；&lt;执行语句表&gt; end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&lt;执行语句表&gt;→&lt;执行语句&gt;│&lt;执行语句表&gt;；&lt;执行语句&gt;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&lt;执行语句&gt;→&lt;读语句&gt;│&lt;写语句&gt;│&lt;赋值语句&gt;│&lt;条件语句&gt;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&lt;读语句&gt;→read(&lt;变量&gt;)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&lt;写语句&gt;→write(&lt;变量&gt;)</a:t>
            </a: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835" y="1760855"/>
            <a:ext cx="113480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&lt;赋值语句&gt;→&lt;变量&gt;:=&lt;算术表达式&gt;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&lt;算术表达式&gt;→&lt;算术表达式&gt;-&lt;项&gt;│&lt;项&gt;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&lt;项&gt;→&lt;项&gt;*&lt;因子&gt;│&lt;因子&gt;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&lt;因子&gt;→&lt;变量&gt;│&lt;常数&gt;│&lt;函数调用&gt;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&lt;常数&gt;→&lt;无符号整数&gt;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&lt;无符号整数&gt;→&lt;数字&gt;│&lt;无符号整数&gt;&lt;数字&gt;</a:t>
            </a: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835" y="1760855"/>
            <a:ext cx="113480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&lt;条件语句&gt;→if&lt;条件表达式&gt;then&lt;执行语句&gt;else &lt;执行语句&gt;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&lt;条件表达式&gt;→&lt;算术表达式&gt;&lt;关系运算符&gt;&lt;算术表达式&gt;</a:t>
            </a: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&lt;关系运算符&gt; →&lt;│&lt;=│&gt;│&gt;=│=│&lt;&gt;</a:t>
            </a: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2275" y="3390265"/>
            <a:ext cx="1134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 2. 工具语言: 均可。</a:t>
            </a: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45095" name="文本框 45094"/>
          <p:cNvSpPr txBox="1"/>
          <p:nvPr/>
        </p:nvSpPr>
        <p:spPr>
          <a:xfrm>
            <a:off x="1971675" y="709295"/>
            <a:ext cx="2995613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r>
              <a:rPr lang="zh-CN" altLang="en-US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编译程序的结构</a:t>
            </a:r>
            <a:endParaRPr lang="zh-CN" altLang="en-US" sz="32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3" name="文本框 45059"/>
          <p:cNvSpPr txBox="1"/>
          <p:nvPr/>
        </p:nvSpPr>
        <p:spPr>
          <a:xfrm>
            <a:off x="6233795" y="910908"/>
            <a:ext cx="264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源程序字符串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.pas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 descr="屏幕截图 2022-04-09 1930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1276350"/>
            <a:ext cx="8320405" cy="552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d743917-392c-4d33-8a75-9a6ff4c21ab6"/>
  <p:tag name="COMMONDATA" val="eyJoZGlkIjoiYWNlNjRkZjIyMjBhNTYxYzcyMDZkMjU4YzU4MTU2YmY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903</Words>
  <Application>Microsoft Office PowerPoint</Application>
  <PresentationFormat>宽屏</PresentationFormat>
  <Paragraphs>105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包图简圆体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1_第一PPT，www.1ppt.com</vt:lpstr>
      <vt:lpstr>2_第一PPT，www.1ppt.com</vt:lpstr>
      <vt:lpstr>3_第一PPT，www.1ppt.com</vt:lpstr>
      <vt:lpstr>4_第一PPT，www.1ppt.com</vt:lpstr>
      <vt:lpstr>5_第一PPT，www.1ppt.com</vt:lpstr>
      <vt:lpstr>6_第一PPT，www.1ppt.com</vt:lpstr>
      <vt:lpstr>7_第一PPT，www.1ppt.com</vt:lpstr>
      <vt:lpstr>8_第一PPT，www.1ppt.com</vt:lpstr>
      <vt:lpstr>9_第一PPT，www.1ppt.com</vt:lpstr>
      <vt:lpstr>10_第一PPT，www.1ppt.com</vt:lpstr>
      <vt:lpstr>11_第一PPT，www.1ppt.com</vt:lpstr>
      <vt:lpstr>12_第一PPT，www.1ppt.com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测试程序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宝锟 李</cp:lastModifiedBy>
  <cp:revision>37</cp:revision>
  <dcterms:created xsi:type="dcterms:W3CDTF">2020-01-03T06:53:00Z</dcterms:created>
  <dcterms:modified xsi:type="dcterms:W3CDTF">2024-03-31T11:34:06Z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3E56B81177DE46E48282A7F5E3B0570C</vt:lpwstr>
  </property>
  <property fmtid="{D5CDD505-2E9C-101B-9397-08002B2CF9AE}" pid="3" name="KSOProductBuildVer">
    <vt:lpwstr>2052-12.1.0.16388</vt:lpwstr>
  </property>
</Properties>
</file>