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7" r:id="rId2"/>
    <p:sldId id="284" r:id="rId3"/>
    <p:sldId id="261" r:id="rId4"/>
    <p:sldId id="279" r:id="rId5"/>
    <p:sldId id="276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selgof, Michael" initials="K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3501" autoAdjust="0"/>
  </p:normalViewPr>
  <p:slideViewPr>
    <p:cSldViewPr snapToGrid="0">
      <p:cViewPr>
        <p:scale>
          <a:sx n="110" d="100"/>
          <a:sy n="110" d="100"/>
        </p:scale>
        <p:origin x="58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834939\Documents\Aelixir\BRDPI%20Table%20FY%201950%20to%202022_Jan%202017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Linear (IRR analysis)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1990.0</c:v>
                </c:pt>
                <c:pt idx="1">
                  <c:v>1991.0</c:v>
                </c:pt>
                <c:pt idx="2">
                  <c:v>1992.0</c:v>
                </c:pt>
                <c:pt idx="3">
                  <c:v>1993.0</c:v>
                </c:pt>
                <c:pt idx="4">
                  <c:v>1994.0</c:v>
                </c:pt>
                <c:pt idx="5">
                  <c:v>1995.0</c:v>
                </c:pt>
                <c:pt idx="6">
                  <c:v>1996.0</c:v>
                </c:pt>
                <c:pt idx="7">
                  <c:v>1997.0</c:v>
                </c:pt>
                <c:pt idx="8">
                  <c:v>1998.0</c:v>
                </c:pt>
                <c:pt idx="9">
                  <c:v>1999.0</c:v>
                </c:pt>
                <c:pt idx="10">
                  <c:v>2000.0</c:v>
                </c:pt>
                <c:pt idx="11">
                  <c:v>2001.0</c:v>
                </c:pt>
                <c:pt idx="12">
                  <c:v>2002.0</c:v>
                </c:pt>
                <c:pt idx="13">
                  <c:v>2003.0</c:v>
                </c:pt>
                <c:pt idx="14">
                  <c:v>2004.0</c:v>
                </c:pt>
                <c:pt idx="15">
                  <c:v>2005.0</c:v>
                </c:pt>
                <c:pt idx="16">
                  <c:v>2006.0</c:v>
                </c:pt>
                <c:pt idx="17">
                  <c:v>2007.0</c:v>
                </c:pt>
                <c:pt idx="18">
                  <c:v>2008.0</c:v>
                </c:pt>
                <c:pt idx="19">
                  <c:v>2009.0</c:v>
                </c:pt>
                <c:pt idx="20">
                  <c:v>2010.0</c:v>
                </c:pt>
                <c:pt idx="21">
                  <c:v>2011.0</c:v>
                </c:pt>
                <c:pt idx="22">
                  <c:v>2012.0</c:v>
                </c:pt>
                <c:pt idx="23">
                  <c:v>2013.0</c:v>
                </c:pt>
                <c:pt idx="24">
                  <c:v>2014.0</c:v>
                </c:pt>
                <c:pt idx="25">
                  <c:v>2015.0</c:v>
                </c:pt>
                <c:pt idx="26">
                  <c:v>2016.0</c:v>
                </c:pt>
                <c:pt idx="27">
                  <c:v>2017.0</c:v>
                </c:pt>
                <c:pt idx="28">
                  <c:v>2018.0</c:v>
                </c:pt>
                <c:pt idx="29">
                  <c:v>2019.0</c:v>
                </c:pt>
                <c:pt idx="30">
                  <c:v>2020.0</c:v>
                </c:pt>
              </c:numCache>
            </c:numRef>
          </c:cat>
          <c:val>
            <c:numRef>
              <c:f>Sheet1!$B$2:$B$32</c:f>
              <c:numCache>
                <c:formatCode>0</c:formatCode>
                <c:ptCount val="31"/>
                <c:pt idx="0">
                  <c:v>27.5</c:v>
                </c:pt>
                <c:pt idx="1">
                  <c:v>26.55172413793102</c:v>
                </c:pt>
                <c:pt idx="2">
                  <c:v>25.60344827586207</c:v>
                </c:pt>
                <c:pt idx="3">
                  <c:v>24.65517241379311</c:v>
                </c:pt>
                <c:pt idx="4">
                  <c:v>23.70689655172414</c:v>
                </c:pt>
                <c:pt idx="5">
                  <c:v>22.75862068965517</c:v>
                </c:pt>
                <c:pt idx="6">
                  <c:v>21.81034482758621</c:v>
                </c:pt>
                <c:pt idx="7">
                  <c:v>20.86206896551725</c:v>
                </c:pt>
                <c:pt idx="8">
                  <c:v>19.91379310344828</c:v>
                </c:pt>
                <c:pt idx="9">
                  <c:v>18.96551724137922</c:v>
                </c:pt>
                <c:pt idx="10">
                  <c:v>18.01724137931036</c:v>
                </c:pt>
                <c:pt idx="11">
                  <c:v>17.06896551724139</c:v>
                </c:pt>
                <c:pt idx="12">
                  <c:v>16.12068965517243</c:v>
                </c:pt>
                <c:pt idx="13">
                  <c:v>15.17241379310346</c:v>
                </c:pt>
                <c:pt idx="14">
                  <c:v>14.22413793103449</c:v>
                </c:pt>
                <c:pt idx="15">
                  <c:v>13.27586206896553</c:v>
                </c:pt>
                <c:pt idx="16">
                  <c:v>12.32758620689656</c:v>
                </c:pt>
                <c:pt idx="17">
                  <c:v>11.3793103448276</c:v>
                </c:pt>
                <c:pt idx="18">
                  <c:v>10.43103448275863</c:v>
                </c:pt>
                <c:pt idx="19">
                  <c:v>9.48275862068967</c:v>
                </c:pt>
                <c:pt idx="20">
                  <c:v>8.5344827586207</c:v>
                </c:pt>
                <c:pt idx="21">
                  <c:v>7.586206896551732</c:v>
                </c:pt>
                <c:pt idx="22">
                  <c:v>6.637931034482767</c:v>
                </c:pt>
                <c:pt idx="23">
                  <c:v>5.689655172413802</c:v>
                </c:pt>
                <c:pt idx="24">
                  <c:v>4.74137931034484</c:v>
                </c:pt>
                <c:pt idx="25">
                  <c:v>3.793103448275871</c:v>
                </c:pt>
                <c:pt idx="26">
                  <c:v>2.844827586206906</c:v>
                </c:pt>
                <c:pt idx="27">
                  <c:v>1.89655172413794</c:v>
                </c:pt>
                <c:pt idx="28">
                  <c:v>0.948275862068975</c:v>
                </c:pt>
                <c:pt idx="29">
                  <c:v>9.10382880192639E-15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AB4-4F16-83BF-94EB79D17F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 of Capital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1990.0</c:v>
                </c:pt>
                <c:pt idx="1">
                  <c:v>1991.0</c:v>
                </c:pt>
                <c:pt idx="2">
                  <c:v>1992.0</c:v>
                </c:pt>
                <c:pt idx="3">
                  <c:v>1993.0</c:v>
                </c:pt>
                <c:pt idx="4">
                  <c:v>1994.0</c:v>
                </c:pt>
                <c:pt idx="5">
                  <c:v>1995.0</c:v>
                </c:pt>
                <c:pt idx="6">
                  <c:v>1996.0</c:v>
                </c:pt>
                <c:pt idx="7">
                  <c:v>1997.0</c:v>
                </c:pt>
                <c:pt idx="8">
                  <c:v>1998.0</c:v>
                </c:pt>
                <c:pt idx="9">
                  <c:v>1999.0</c:v>
                </c:pt>
                <c:pt idx="10">
                  <c:v>2000.0</c:v>
                </c:pt>
                <c:pt idx="11">
                  <c:v>2001.0</c:v>
                </c:pt>
                <c:pt idx="12">
                  <c:v>2002.0</c:v>
                </c:pt>
                <c:pt idx="13">
                  <c:v>2003.0</c:v>
                </c:pt>
                <c:pt idx="14">
                  <c:v>2004.0</c:v>
                </c:pt>
                <c:pt idx="15">
                  <c:v>2005.0</c:v>
                </c:pt>
                <c:pt idx="16">
                  <c:v>2006.0</c:v>
                </c:pt>
                <c:pt idx="17">
                  <c:v>2007.0</c:v>
                </c:pt>
                <c:pt idx="18">
                  <c:v>2008.0</c:v>
                </c:pt>
                <c:pt idx="19">
                  <c:v>2009.0</c:v>
                </c:pt>
                <c:pt idx="20">
                  <c:v>2010.0</c:v>
                </c:pt>
                <c:pt idx="21">
                  <c:v>2011.0</c:v>
                </c:pt>
                <c:pt idx="22">
                  <c:v>2012.0</c:v>
                </c:pt>
                <c:pt idx="23">
                  <c:v>2013.0</c:v>
                </c:pt>
                <c:pt idx="24">
                  <c:v>2014.0</c:v>
                </c:pt>
                <c:pt idx="25">
                  <c:v>2015.0</c:v>
                </c:pt>
                <c:pt idx="26">
                  <c:v>2016.0</c:v>
                </c:pt>
                <c:pt idx="27">
                  <c:v>2017.0</c:v>
                </c:pt>
                <c:pt idx="28">
                  <c:v>2018.0</c:v>
                </c:pt>
                <c:pt idx="29">
                  <c:v>2019.0</c:v>
                </c:pt>
                <c:pt idx="30">
                  <c:v>2020.0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7.0</c:v>
                </c:pt>
                <c:pt idx="1">
                  <c:v>7.0</c:v>
                </c:pt>
                <c:pt idx="2">
                  <c:v>7.0</c:v>
                </c:pt>
                <c:pt idx="3">
                  <c:v>7.0</c:v>
                </c:pt>
                <c:pt idx="4">
                  <c:v>7.0</c:v>
                </c:pt>
                <c:pt idx="5">
                  <c:v>7.0</c:v>
                </c:pt>
                <c:pt idx="6">
                  <c:v>7.0</c:v>
                </c:pt>
                <c:pt idx="7">
                  <c:v>7.0</c:v>
                </c:pt>
                <c:pt idx="8">
                  <c:v>7.0</c:v>
                </c:pt>
                <c:pt idx="9">
                  <c:v>7.0</c:v>
                </c:pt>
                <c:pt idx="10">
                  <c:v>7.0</c:v>
                </c:pt>
                <c:pt idx="11">
                  <c:v>7.0</c:v>
                </c:pt>
                <c:pt idx="12">
                  <c:v>7.0</c:v>
                </c:pt>
                <c:pt idx="13">
                  <c:v>7.0</c:v>
                </c:pt>
                <c:pt idx="14">
                  <c:v>7.0</c:v>
                </c:pt>
                <c:pt idx="15">
                  <c:v>7.0</c:v>
                </c:pt>
                <c:pt idx="16">
                  <c:v>7.0</c:v>
                </c:pt>
                <c:pt idx="17">
                  <c:v>7.0</c:v>
                </c:pt>
                <c:pt idx="18">
                  <c:v>7.0</c:v>
                </c:pt>
                <c:pt idx="19">
                  <c:v>7.0</c:v>
                </c:pt>
                <c:pt idx="20">
                  <c:v>7.0</c:v>
                </c:pt>
                <c:pt idx="21">
                  <c:v>7.0</c:v>
                </c:pt>
                <c:pt idx="22">
                  <c:v>7.0</c:v>
                </c:pt>
                <c:pt idx="23">
                  <c:v>7.0</c:v>
                </c:pt>
                <c:pt idx="24">
                  <c:v>7.0</c:v>
                </c:pt>
                <c:pt idx="25">
                  <c:v>7.0</c:v>
                </c:pt>
                <c:pt idx="26">
                  <c:v>7.0</c:v>
                </c:pt>
                <c:pt idx="27">
                  <c:v>7.0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AB4-4F16-83BF-94EB79D17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5762376"/>
        <c:axId val="2085765960"/>
      </c:lineChart>
      <c:dateAx>
        <c:axId val="2085762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ource Sans Pro SemiBold" panose="020B0603030403020204" pitchFamily="34" charset="0"/>
                <a:ea typeface="+mn-ea"/>
                <a:cs typeface="+mn-cs"/>
              </a:defRPr>
            </a:pPr>
            <a:endParaRPr lang="en-US"/>
          </a:p>
        </c:txPr>
        <c:crossAx val="2085765960"/>
        <c:crosses val="autoZero"/>
        <c:auto val="0"/>
        <c:lblOffset val="100"/>
        <c:baseTimeUnit val="days"/>
      </c:dateAx>
      <c:valAx>
        <c:axId val="2085765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Source Sans Pro SemiBold" panose="020B0603030403020204" pitchFamily="34" charset="0"/>
                    <a:ea typeface="+mn-ea"/>
                    <a:cs typeface="+mn-cs"/>
                  </a:defRPr>
                </a:pPr>
                <a:r>
                  <a:rPr lang="en-US" sz="1400" baseline="0" dirty="0"/>
                  <a:t>Internal Rate of Return (%)</a:t>
                </a:r>
              </a:p>
            </c:rich>
          </c:tx>
          <c:layout>
            <c:manualLayout>
              <c:xMode val="edge"/>
              <c:yMode val="edge"/>
              <c:x val="0.00739919040039524"/>
              <c:y val="0.2193112433065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ource Sans Pro SemiBold" panose="020B0603030403020204" pitchFamily="34" charset="0"/>
                <a:ea typeface="+mn-ea"/>
                <a:cs typeface="+mn-cs"/>
              </a:defRPr>
            </a:pPr>
            <a:endParaRPr lang="en-US"/>
          </a:p>
        </c:txPr>
        <c:crossAx val="2085762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Source Sans Pro SemiBold" panose="020B0603030403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tx1"/>
          </a:solidFill>
          <a:latin typeface="Source Sans Pro SemiBold" panose="020B0603030403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Sheet2!$D$1</c:f>
              <c:strCache>
                <c:ptCount val="1"/>
                <c:pt idx="0">
                  <c:v>Program Level Constant 2017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General_)</c:formatCode>
                <c:ptCount val="13"/>
                <c:pt idx="0">
                  <c:v>2003.0</c:v>
                </c:pt>
                <c:pt idx="1">
                  <c:v>2004.0</c:v>
                </c:pt>
                <c:pt idx="2">
                  <c:v>2005.0</c:v>
                </c:pt>
                <c:pt idx="3">
                  <c:v>2006.0</c:v>
                </c:pt>
                <c:pt idx="4">
                  <c:v>2007.0</c:v>
                </c:pt>
                <c:pt idx="5">
                  <c:v>2008.0</c:v>
                </c:pt>
                <c:pt idx="6">
                  <c:v>2009.0</c:v>
                </c:pt>
                <c:pt idx="7">
                  <c:v>2010.0</c:v>
                </c:pt>
                <c:pt idx="8">
                  <c:v>2011.0</c:v>
                </c:pt>
                <c:pt idx="9">
                  <c:v>2012.0</c:v>
                </c:pt>
                <c:pt idx="10">
                  <c:v>2013.0</c:v>
                </c:pt>
                <c:pt idx="11">
                  <c:v>2014.0</c:v>
                </c:pt>
                <c:pt idx="12">
                  <c:v>2015.0</c:v>
                </c:pt>
              </c:numCache>
            </c:numRef>
          </c:cat>
          <c:val>
            <c:numRef>
              <c:f>Sheet2!$D$2:$D$14</c:f>
              <c:numCache>
                <c:formatCode>General_)</c:formatCode>
                <c:ptCount val="13"/>
                <c:pt idx="0">
                  <c:v>40.940669</c:v>
                </c:pt>
                <c:pt idx="1">
                  <c:v>40.73776100000001</c:v>
                </c:pt>
                <c:pt idx="2">
                  <c:v>39.974412</c:v>
                </c:pt>
                <c:pt idx="3">
                  <c:v>38.15616</c:v>
                </c:pt>
                <c:pt idx="4">
                  <c:v>37.553373</c:v>
                </c:pt>
                <c:pt idx="5">
                  <c:v>36.41661</c:v>
                </c:pt>
                <c:pt idx="6">
                  <c:v>36.50127500000001</c:v>
                </c:pt>
                <c:pt idx="7">
                  <c:v>36.23608000000001</c:v>
                </c:pt>
                <c:pt idx="8">
                  <c:v>34.842332</c:v>
                </c:pt>
                <c:pt idx="9">
                  <c:v>34.34829300000001</c:v>
                </c:pt>
                <c:pt idx="10">
                  <c:v>32.042388</c:v>
                </c:pt>
                <c:pt idx="11">
                  <c:v>32.25194</c:v>
                </c:pt>
                <c:pt idx="12">
                  <c:v>31.765928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C68-4131-846E-D064E23B5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0739320"/>
        <c:axId val="2100743096"/>
        <c:extLst xmlns:c16r2="http://schemas.microsoft.com/office/drawing/2015/06/chart"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 xmlns:c16r2="http://schemas.microsoft.com/office/drawing/2015/06/chart">
                      <c:ext uri="{02D57815-91ED-43cb-92C2-25804820EDAC}">
                        <c15:formulaRef>
                          <c15:sqref>Sheet2!$B$1</c15:sqref>
                        </c15:formulaRef>
                      </c:ext>
                    </c:extLst>
                    <c:strCache>
                      <c:ptCount val="1"/>
                      <c:pt idx="0">
                        <c:v>Program Level (in billions $)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Sheet2!$A$2:$A$14</c15:sqref>
                        </c15:formulaRef>
                      </c:ext>
                    </c:extLst>
                    <c:numCache>
                      <c:formatCode>General_)</c:formatCode>
                      <c:ptCount val="13"/>
                      <c:pt idx="0">
                        <c:v>2003.0</c:v>
                      </c:pt>
                      <c:pt idx="1">
                        <c:v>2004.0</c:v>
                      </c:pt>
                      <c:pt idx="2">
                        <c:v>2005.0</c:v>
                      </c:pt>
                      <c:pt idx="3">
                        <c:v>2006.0</c:v>
                      </c:pt>
                      <c:pt idx="4">
                        <c:v>2007.0</c:v>
                      </c:pt>
                      <c:pt idx="5">
                        <c:v>2008.0</c:v>
                      </c:pt>
                      <c:pt idx="6">
                        <c:v>2009.0</c:v>
                      </c:pt>
                      <c:pt idx="7">
                        <c:v>2010.0</c:v>
                      </c:pt>
                      <c:pt idx="8">
                        <c:v>2011.0</c:v>
                      </c:pt>
                      <c:pt idx="9">
                        <c:v>2012.0</c:v>
                      </c:pt>
                      <c:pt idx="10">
                        <c:v>2013.0</c:v>
                      </c:pt>
                      <c:pt idx="11">
                        <c:v>2014.0</c:v>
                      </c:pt>
                      <c:pt idx="12">
                        <c:v>2015.0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Sheet2!$B$2:$B$14</c15:sqref>
                        </c15:formulaRef>
                      </c:ext>
                    </c:extLst>
                    <c:numCache>
                      <c:formatCode>General_)</c:formatCode>
                      <c:ptCount val="13"/>
                      <c:pt idx="0">
                        <c:v>27.16700000000001</c:v>
                      </c:pt>
                      <c:pt idx="1">
                        <c:v>28.037</c:v>
                      </c:pt>
                      <c:pt idx="2">
                        <c:v>28.594</c:v>
                      </c:pt>
                      <c:pt idx="3">
                        <c:v>28.56</c:v>
                      </c:pt>
                      <c:pt idx="4">
                        <c:v>29.17899999999999</c:v>
                      </c:pt>
                      <c:pt idx="5">
                        <c:v>29.607</c:v>
                      </c:pt>
                      <c:pt idx="6">
                        <c:v>30.545</c:v>
                      </c:pt>
                      <c:pt idx="7">
                        <c:v>31.238</c:v>
                      </c:pt>
                      <c:pt idx="8">
                        <c:v>30.916</c:v>
                      </c:pt>
                      <c:pt idx="9">
                        <c:v>30.861</c:v>
                      </c:pt>
                      <c:pt idx="10">
                        <c:v>29.316</c:v>
                      </c:pt>
                      <c:pt idx="11">
                        <c:v>30.142</c:v>
                      </c:pt>
                      <c:pt idx="12">
                        <c:v>30.311</c:v>
                      </c:pt>
                    </c:numCache>
                  </c:numRef>
                </c: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1-5C68-4131-846E-D064E23B5D3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Sheet2!$C$1</c15:sqref>
                        </c15:formulaRef>
                      </c:ext>
                    </c:extLst>
                    <c:strCache>
                      <c:ptCount val="1"/>
                      <c:pt idx="0">
                        <c:v>2017 BRDPI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Sheet2!$A$2:$A$14</c15:sqref>
                        </c15:formulaRef>
                      </c:ext>
                    </c:extLst>
                    <c:numCache>
                      <c:formatCode>General_)</c:formatCode>
                      <c:ptCount val="13"/>
                      <c:pt idx="0">
                        <c:v>2003.0</c:v>
                      </c:pt>
                      <c:pt idx="1">
                        <c:v>2004.0</c:v>
                      </c:pt>
                      <c:pt idx="2">
                        <c:v>2005.0</c:v>
                      </c:pt>
                      <c:pt idx="3">
                        <c:v>2006.0</c:v>
                      </c:pt>
                      <c:pt idx="4">
                        <c:v>2007.0</c:v>
                      </c:pt>
                      <c:pt idx="5">
                        <c:v>2008.0</c:v>
                      </c:pt>
                      <c:pt idx="6">
                        <c:v>2009.0</c:v>
                      </c:pt>
                      <c:pt idx="7">
                        <c:v>2010.0</c:v>
                      </c:pt>
                      <c:pt idx="8">
                        <c:v>2011.0</c:v>
                      </c:pt>
                      <c:pt idx="9">
                        <c:v>2012.0</c:v>
                      </c:pt>
                      <c:pt idx="10">
                        <c:v>2013.0</c:v>
                      </c:pt>
                      <c:pt idx="11">
                        <c:v>2014.0</c:v>
                      </c:pt>
                      <c:pt idx="12">
                        <c:v>2015.0</c:v>
                      </c:pt>
                    </c:numCache>
                  </c:numRef>
                </c:cat>
                <c:val>
                  <c:numRef>
                    <c:extLst xmlns:c16r2="http://schemas.microsoft.com/office/drawing/2015/06/chart"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Sheet2!$C$2:$C$14</c15:sqref>
                        </c15:formulaRef>
                      </c:ext>
                    </c:extLst>
                    <c:numCache>
                      <c:formatCode>General_)</c:formatCode>
                      <c:ptCount val="13"/>
                      <c:pt idx="0">
                        <c:v>1.507</c:v>
                      </c:pt>
                      <c:pt idx="1">
                        <c:v>1.453</c:v>
                      </c:pt>
                      <c:pt idx="2">
                        <c:v>1.398</c:v>
                      </c:pt>
                      <c:pt idx="3">
                        <c:v>1.336</c:v>
                      </c:pt>
                      <c:pt idx="4">
                        <c:v>1.287</c:v>
                      </c:pt>
                      <c:pt idx="5">
                        <c:v>1.23</c:v>
                      </c:pt>
                      <c:pt idx="6">
                        <c:v>1.195</c:v>
                      </c:pt>
                      <c:pt idx="7">
                        <c:v>1.16</c:v>
                      </c:pt>
                      <c:pt idx="8">
                        <c:v>1.127</c:v>
                      </c:pt>
                      <c:pt idx="9">
                        <c:v>1.113</c:v>
                      </c:pt>
                      <c:pt idx="10">
                        <c:v>1.093</c:v>
                      </c:pt>
                      <c:pt idx="11">
                        <c:v>1.07</c:v>
                      </c:pt>
                      <c:pt idx="12">
                        <c:v>1.048</c:v>
                      </c:pt>
                    </c:numCache>
                  </c:numRef>
                </c: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C68-4131-846E-D064E23B5D3B}"/>
                  </c:ext>
                </c:extLst>
              </c15:ser>
            </c15:filteredLineSeries>
          </c:ext>
        </c:extLst>
      </c:lineChart>
      <c:catAx>
        <c:axId val="2100739320"/>
        <c:scaling>
          <c:orientation val="minMax"/>
        </c:scaling>
        <c:delete val="0"/>
        <c:axPos val="b"/>
        <c:numFmt formatCode="General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charset="0"/>
                <a:ea typeface="+mn-ea"/>
                <a:cs typeface="+mn-cs"/>
              </a:defRPr>
            </a:pPr>
            <a:endParaRPr lang="en-US"/>
          </a:p>
        </c:txPr>
        <c:crossAx val="2100743096"/>
        <c:crosses val="autoZero"/>
        <c:auto val="0"/>
        <c:lblAlgn val="ctr"/>
        <c:lblOffset val="100"/>
        <c:noMultiLvlLbl val="0"/>
      </c:catAx>
      <c:valAx>
        <c:axId val="2100743096"/>
        <c:scaling>
          <c:orientation val="minMax"/>
          <c:min val="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tx1"/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Annual Spend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073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2T11:24:00.830" idx="1">
    <p:pos x="10" y="10"/>
    <p:text/>
    <p:extLst>
      <p:ext uri="{C676402C-5697-4E1C-873F-D02D1690AC5C}">
        <p15:threadingInfo xmlns:p15="http://schemas.microsoft.com/office/powerpoint/2012/main" xmlns="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CA79-BBC6-4EDC-B42D-FD2351186F5B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0ECF-4D42-4215-B15A-51A598D5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C0ECF-4D42-4215-B15A-51A598D59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6E812-BDFC-7344-BB83-E9F9E4A7C3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6E812-BDFC-7344-BB83-E9F9E4A7C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3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5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C5C6C-9258-4255-BBF5-C535C27E7307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F259-8381-4708-8865-C4F3EC0C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4FA523A0-DF3F-40E1-8307-88FE2501F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634985"/>
              </p:ext>
            </p:extLst>
          </p:nvPr>
        </p:nvGraphicFramePr>
        <p:xfrm>
          <a:off x="2593429" y="1183342"/>
          <a:ext cx="6865616" cy="4303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peech Bubble: Oval 1"/>
          <p:cNvSpPr/>
          <p:nvPr/>
        </p:nvSpPr>
        <p:spPr>
          <a:xfrm>
            <a:off x="7047352" y="2939652"/>
            <a:ext cx="1636700" cy="883664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</a:rPr>
              <a:t>IRR is already below cost of capital in 2017</a:t>
            </a:r>
          </a:p>
        </p:txBody>
      </p:sp>
      <p:sp>
        <p:nvSpPr>
          <p:cNvPr id="24" name="Speech Bubble: Oval 23"/>
          <p:cNvSpPr/>
          <p:nvPr/>
        </p:nvSpPr>
        <p:spPr>
          <a:xfrm>
            <a:off x="8496581" y="3740503"/>
            <a:ext cx="1636700" cy="883664"/>
          </a:xfrm>
          <a:prstGeom prst="wedgeEllipse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ource Sans Pro" panose="020B0503030403020204" pitchFamily="34" charset="0"/>
              </a:rPr>
              <a:t>0% IRR by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1054" y="5486400"/>
            <a:ext cx="213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Source: Deloitte &amp; BCG, 2016</a:t>
            </a:r>
          </a:p>
        </p:txBody>
      </p:sp>
    </p:spTree>
    <p:extLst>
      <p:ext uri="{BB962C8B-B14F-4D97-AF65-F5344CB8AC3E}">
        <p14:creationId xmlns:p14="http://schemas.microsoft.com/office/powerpoint/2010/main" val="12715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84907"/>
              </p:ext>
            </p:extLst>
          </p:nvPr>
        </p:nvGraphicFramePr>
        <p:xfrm>
          <a:off x="1446768" y="1330520"/>
          <a:ext cx="8864600" cy="74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2"/>
                <a:gridCol w="2044700"/>
                <a:gridCol w="2032000"/>
                <a:gridCol w="2034746"/>
                <a:gridCol w="2029252"/>
              </a:tblGrid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IKU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Avg. Redevelopment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R&amp;D Spend per Project ($)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Market Entry per FDA Approval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(Years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)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Probability of Approval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IKU Average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R&amp;D Spend Per Year ($)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~10M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</a:t>
                      </a:r>
                      <a:r>
                        <a:rPr lang="mr-I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–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~100M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30%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~2M - ~20M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35582"/>
              </p:ext>
            </p:extLst>
          </p:nvPr>
        </p:nvGraphicFramePr>
        <p:xfrm>
          <a:off x="1446770" y="581220"/>
          <a:ext cx="8864598" cy="74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271"/>
                <a:gridCol w="2039327"/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NME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Avg.</a:t>
                      </a:r>
                      <a:r>
                        <a:rPr lang="en-US" sz="1200" b="0" u="none" strike="noStrike" baseline="0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</a:t>
                      </a:r>
                      <a:r>
                        <a:rPr lang="en-US" sz="1200" b="0" u="none" strike="noStrike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NME</a:t>
                      </a:r>
                      <a:r>
                        <a:rPr lang="en-US" sz="1200" b="0" u="none" strike="noStrike" baseline="0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</a:t>
                      </a:r>
                      <a:r>
                        <a:rPr lang="en-US" sz="1200" b="0" u="none" strike="noStrike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R&amp;D Spend per</a:t>
                      </a:r>
                      <a:r>
                        <a:rPr lang="en-US" sz="1200" b="0" u="none" strike="noStrike" baseline="0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Project</a:t>
                      </a:r>
                      <a:r>
                        <a:rPr lang="en-US" sz="1200" b="0" u="none" strike="noStrike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($)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Market Entry per</a:t>
                      </a:r>
                      <a:r>
                        <a:rPr lang="en-US" sz="1200" b="0" u="none" strike="noStrike" baseline="0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FDA Approval </a:t>
                      </a:r>
                      <a:r>
                        <a:rPr lang="en-US" sz="1200" b="0" u="none" strike="noStrike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(Years</a:t>
                      </a:r>
                      <a:r>
                        <a:rPr lang="en-US" sz="1200" b="0" u="none" strike="noStrike" dirty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Probability of Approval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Total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Average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R&amp;D Spend Per Year ($)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smtClean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~2.6B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5%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~173M</a:t>
                      </a:r>
                      <a:endParaRPr lang="uk-UA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6" name="Shape 194"/>
          <p:cNvGraphicFramePr/>
          <p:nvPr>
            <p:extLst>
              <p:ext uri="{D42A27DB-BD31-4B8C-83A1-F6EECF244321}">
                <p14:modId xmlns:p14="http://schemas.microsoft.com/office/powerpoint/2010/main" val="2216173696"/>
              </p:ext>
            </p:extLst>
          </p:nvPr>
        </p:nvGraphicFramePr>
        <p:xfrm>
          <a:off x="1446767" y="3096970"/>
          <a:ext cx="8864601" cy="23772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54867">
                  <a:extLst>
                    <a:ext uri="{9D8B030D-6E8A-4147-A177-3AD203B41FA5}">
                      <a16:colId xmlns:a16="http://schemas.microsoft.com/office/drawing/2014/main" xmlns="" val="2918551398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cs typeface="Arial"/>
                        </a:rPr>
                        <a:t>Infrastructure</a:t>
                      </a:r>
                      <a:endParaRPr lang="en-US" sz="1200" b="1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cs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cs typeface="Arial"/>
                        </a:rPr>
                        <a:t>Current 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 Light" panose="020B0403030403020204" pitchFamily="34" charset="0"/>
                          <a:cs typeface="Arial"/>
                        </a:rPr>
                        <a:t>IKU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 Light" panose="020B0403030403020204" pitchFamily="34" charset="0"/>
                        <a:cs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17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Source Sans Pro" panose="020B0503030403020204" pitchFamily="34" charset="0"/>
                          <a:cs typeface="Arial"/>
                        </a:rPr>
                        <a:t>Tx</a:t>
                      </a:r>
                      <a:r>
                        <a:rPr lang="en-US" sz="1200" b="1" dirty="0" smtClean="0">
                          <a:latin typeface="Source Sans Pro" panose="020B0503030403020204" pitchFamily="34" charset="0"/>
                          <a:cs typeface="Arial"/>
                        </a:rPr>
                        <a:t> </a:t>
                      </a:r>
                      <a:r>
                        <a:rPr lang="en-US" sz="1200" b="1" dirty="0">
                          <a:latin typeface="Source Sans Pro" panose="020B0503030403020204" pitchFamily="34" charset="0"/>
                          <a:cs typeface="Arial"/>
                        </a:rPr>
                        <a:t>Finality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Source Sans Pro" panose="020B0503030403020204" pitchFamily="34" charset="0"/>
                          <a:cs typeface="Arial"/>
                        </a:rPr>
                        <a:t>Lacking; </a:t>
                      </a:r>
                      <a:r>
                        <a:rPr lang="en-US" sz="1200" dirty="0" smtClean="0">
                          <a:latin typeface="Source Sans Pro" panose="020B0503030403020204" pitchFamily="34" charset="0"/>
                          <a:cs typeface="Arial"/>
                        </a:rPr>
                        <a:t>Not</a:t>
                      </a:r>
                      <a:r>
                        <a:rPr lang="en-US" sz="1200" baseline="0" dirty="0" smtClean="0">
                          <a:latin typeface="Source Sans Pro" panose="020B0503030403020204" pitchFamily="34" charset="0"/>
                          <a:cs typeface="Arial"/>
                        </a:rPr>
                        <a:t> </a:t>
                      </a:r>
                      <a:r>
                        <a:rPr lang="en-US" sz="1200" baseline="0" dirty="0">
                          <a:latin typeface="Source Sans Pro" panose="020B0503030403020204" pitchFamily="34" charset="0"/>
                          <a:cs typeface="Arial"/>
                        </a:rPr>
                        <a:t>A</a:t>
                      </a:r>
                      <a:r>
                        <a:rPr lang="en-US" sz="1200" baseline="0" dirty="0" smtClean="0">
                          <a:latin typeface="Source Sans Pro" panose="020B0503030403020204" pitchFamily="34" charset="0"/>
                          <a:cs typeface="Arial"/>
                        </a:rPr>
                        <a:t>tomic</a:t>
                      </a:r>
                      <a:endParaRPr lang="en-US" sz="1200" baseline="0" dirty="0">
                        <a:latin typeface="Source Sans Pro" panose="020B0503030403020204" pitchFamily="34" charset="0"/>
                        <a:cs typeface="Arial"/>
                      </a:endParaRPr>
                    </a:p>
                    <a:p>
                      <a:pPr algn="ctr"/>
                      <a:endParaRPr lang="en-US" sz="1200" dirty="0">
                        <a:latin typeface="Source Sans Pro" panose="020B0503030403020204" pitchFamily="34" charset="0"/>
                        <a:cs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u="none" strike="noStrike" cap="none" dirty="0" smtClean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cs typeface="Arial"/>
                        </a:rPr>
                        <a:t>Court Enforced (Litigation)</a:t>
                      </a:r>
                      <a:endParaRPr lang="en-US" sz="1200" b="0" u="none" strike="noStrike" cap="none" baseline="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cs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endParaRPr lang="en-US" sz="1200" b="0" u="none" strike="noStrike" cap="none" dirty="0" smtClean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cs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Final;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Atomic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0"/>
                        <a:ea typeface="+mn-ea"/>
                        <a:cs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0"/>
                        <a:ea typeface="+mn-ea"/>
                        <a:cs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Blockchain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 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nforced</a:t>
                      </a:r>
                      <a:endParaRPr lang="en-US" sz="1200" b="0" u="none" strike="noStrike" cap="none" dirty="0" smtClean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 Light" panose="020B0403030403020204" pitchFamily="34" charset="0"/>
                        <a:cs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endParaRPr lang="en-US" sz="1200" b="0" u="none" strike="noStrike" cap="none" dirty="0" smtClean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 Light" panose="020B0403030403020204" pitchFamily="34" charset="0"/>
                        <a:cs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691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ource Sans Pro" panose="020B0503030403020204" pitchFamily="34" charset="0"/>
                          <a:cs typeface="Arial"/>
                        </a:rPr>
                        <a:t>Licensing</a:t>
                      </a:r>
                      <a:endParaRPr lang="en-US" sz="1200" b="1" dirty="0">
                        <a:latin typeface="Source Sans Pro" panose="020B0503030403020204" pitchFamily="34" charset="0"/>
                        <a:cs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u="none" strike="noStrike" cap="none" dirty="0" smtClean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cs typeface="Arial"/>
                        </a:rPr>
                        <a:t>Analogue</a:t>
                      </a:r>
                      <a:endParaRPr lang="en-US" sz="1200" b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cs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Digital; Smart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 Contract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0"/>
                        <a:ea typeface="+mn-ea"/>
                        <a:cs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latin typeface="Source Sans Pro" panose="020B0503030403020204" pitchFamily="34" charset="0"/>
                          <a:cs typeface="Arial"/>
                        </a:rPr>
                        <a:t>Efficiency</a:t>
                      </a:r>
                      <a:endParaRPr lang="en-US" sz="1200" b="1" dirty="0">
                        <a:latin typeface="Source Sans Pro" panose="020B0503030403020204" pitchFamily="34" charset="0"/>
                        <a:cs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u="none" strike="noStrike" cap="none" dirty="0" smtClean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cs typeface="Arial"/>
                        </a:rPr>
                        <a:t>Non-liquid; Limited by Jurisdiction</a:t>
                      </a:r>
                      <a:endParaRPr lang="en" sz="1200" b="0" u="none" strike="noStrike" cap="none" dirty="0" smtClean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cs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Globally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L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0"/>
                          <a:ea typeface="+mn-ea"/>
                          <a:cs typeface="Arial"/>
                        </a:rPr>
                        <a:t>iquid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0"/>
                        <a:ea typeface="+mn-ea"/>
                        <a:cs typeface="Arial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221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</a:rPr>
                        <a:t>Barrier</a:t>
                      </a:r>
                      <a:r>
                        <a:rPr lang="en-US" sz="1200" b="1" u="none" strike="noStrike" cap="none" baseline="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</a:rPr>
                        <a:t> to Entry</a:t>
                      </a:r>
                      <a:endParaRPr lang="en" sz="1200" b="1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</a:rPr>
                        <a:t>High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200" b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 Light" panose="020B0403030403020204" pitchFamily="34" charset="0"/>
                        </a:rPr>
                        <a:t>Low</a:t>
                      </a:r>
                      <a:endParaRPr lang="en" sz="1200" b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 Light" panose="020B0403030403020204" pitchFamily="34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7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endCxn id="14" idx="1"/>
          </p:cNvCxnSpPr>
          <p:nvPr/>
        </p:nvCxnSpPr>
        <p:spPr>
          <a:xfrm>
            <a:off x="7469258" y="4215400"/>
            <a:ext cx="63856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32015" y="1236805"/>
            <a:ext cx="165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ource Sans Pro" charset="0"/>
                <a:ea typeface="Source Sans Pro" charset="0"/>
                <a:cs typeface="Source Sans Pro" charset="0"/>
              </a:rPr>
              <a:t>$40.94 Billion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07823" y="4030734"/>
            <a:ext cx="150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$31.77 Billion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3685" y="2638823"/>
            <a:ext cx="21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charset="0"/>
                <a:ea typeface="Source Sans Pro" charset="0"/>
                <a:cs typeface="Source Sans Pro" charset="0"/>
              </a:rPr>
              <a:t>~25% (~ $9 billion)</a:t>
            </a:r>
          </a:p>
        </p:txBody>
      </p:sp>
      <p:graphicFrame>
        <p:nvGraphicFramePr>
          <p:cNvPr id="17" name="Chart 16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749864"/>
              </p:ext>
            </p:extLst>
          </p:nvPr>
        </p:nvGraphicFramePr>
        <p:xfrm>
          <a:off x="2738657" y="954444"/>
          <a:ext cx="5074942" cy="4107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3638998" y="1421471"/>
            <a:ext cx="439301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3" idx="2"/>
            <a:endCxn id="14" idx="0"/>
          </p:cNvCxnSpPr>
          <p:nvPr/>
        </p:nvCxnSpPr>
        <p:spPr>
          <a:xfrm flipH="1">
            <a:off x="8860300" y="1513804"/>
            <a:ext cx="1" cy="2516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5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5624944" y="1961525"/>
            <a:ext cx="1412880" cy="1417320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Peer Review</a:t>
            </a:r>
          </a:p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s &gt; r</a:t>
            </a:r>
            <a:endParaRPr lang="en-US" sz="12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2487975" y="254000"/>
            <a:ext cx="1412880" cy="1508481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RFP</a:t>
            </a:r>
            <a:endParaRPr lang="en-US" sz="12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5" name="Flowchart: Connector 19"/>
          <p:cNvSpPr/>
          <p:nvPr/>
        </p:nvSpPr>
        <p:spPr>
          <a:xfrm>
            <a:off x="-9573303" y="2810817"/>
            <a:ext cx="1412880" cy="128494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ource Sans Pro Semibold" panose="020B0603030403020204" pitchFamily="34" charset="0"/>
              </a:rPr>
              <a:t>RST[x</a:t>
            </a:r>
            <a:r>
              <a:rPr lang="en-US" sz="1200" smtClean="0">
                <a:solidFill>
                  <a:schemeClr val="tx1"/>
                </a:solidFill>
                <a:latin typeface="Source Sans Pro Semibold" panose="020B0603030403020204" pitchFamily="34" charset="0"/>
              </a:rPr>
              <a:t>} DC Liquid R&amp;D Ongoing</a:t>
            </a:r>
            <a:endParaRPr lang="en-US" sz="1200" dirty="0">
              <a:latin typeface="Source Sans Pro Semibold" panose="020B0603030403020204" pitchFamily="34" charset="0"/>
            </a:endParaRPr>
          </a:p>
        </p:txBody>
      </p:sp>
      <p:cxnSp>
        <p:nvCxnSpPr>
          <p:cNvPr id="49" name="Straight Arrow Connector 48"/>
          <p:cNvCxnSpPr>
            <a:stCxn id="13" idx="6"/>
          </p:cNvCxnSpPr>
          <p:nvPr/>
        </p:nvCxnSpPr>
        <p:spPr>
          <a:xfrm flipV="1">
            <a:off x="4864830" y="2696050"/>
            <a:ext cx="760114" cy="110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38"/>
          <p:cNvSpPr/>
          <p:nvPr/>
        </p:nvSpPr>
        <p:spPr>
          <a:xfrm>
            <a:off x="1429187" y="1961525"/>
            <a:ext cx="1412880" cy="1417320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Research</a:t>
            </a:r>
          </a:p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Target</a:t>
            </a:r>
            <a:endParaRPr lang="en-US" sz="12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37824" y="2696050"/>
            <a:ext cx="5233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0"/>
          <p:cNvSpPr/>
          <p:nvPr/>
        </p:nvSpPr>
        <p:spPr>
          <a:xfrm>
            <a:off x="7561186" y="1961525"/>
            <a:ext cx="1412880" cy="1417320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Source Sans Pro" charset="0"/>
                <a:ea typeface="Source Sans Pro" charset="0"/>
                <a:cs typeface="Source Sans Pro" charset="0"/>
              </a:rPr>
              <a:t>RST[x] minted </a:t>
            </a:r>
          </a:p>
          <a:p>
            <a:pPr algn="ctr"/>
            <a:r>
              <a:rPr lang="en-US" sz="700" b="1" dirty="0" smtClean="0"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en-US" sz="700" b="1" dirty="0" err="1" smtClean="0">
                <a:latin typeface="Source Sans Pro" charset="0"/>
                <a:ea typeface="Source Sans Pro" charset="0"/>
                <a:cs typeface="Source Sans Pro" charset="0"/>
              </a:rPr>
              <a:t>softcap</a:t>
            </a:r>
            <a:r>
              <a:rPr lang="en-US" sz="700" b="1" dirty="0" smtClean="0">
                <a:latin typeface="Source Sans Pro" charset="0"/>
                <a:ea typeface="Source Sans Pro" charset="0"/>
                <a:cs typeface="Source Sans Pro" charset="0"/>
              </a:rPr>
              <a:t> reached)</a:t>
            </a:r>
            <a:endParaRPr lang="en-US" sz="7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5" name="Flowchart: Connector 20"/>
          <p:cNvSpPr/>
          <p:nvPr/>
        </p:nvSpPr>
        <p:spPr>
          <a:xfrm>
            <a:off x="9497428" y="1961525"/>
            <a:ext cx="1412880" cy="1417320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Source Sans Pro" charset="0"/>
                <a:ea typeface="Source Sans Pro" charset="0"/>
                <a:cs typeface="Source Sans Pro" charset="0"/>
              </a:rPr>
              <a:t>Live</a:t>
            </a:r>
          </a:p>
          <a:p>
            <a:pPr algn="ctr"/>
            <a:r>
              <a:rPr lang="en-US" sz="900" b="1" dirty="0" smtClean="0">
                <a:latin typeface="Source Sans Pro" charset="0"/>
                <a:ea typeface="Source Sans Pro" charset="0"/>
                <a:cs typeface="Source Sans Pro" charset="0"/>
              </a:rPr>
              <a:t>S</a:t>
            </a:r>
            <a:r>
              <a:rPr lang="en-US" sz="900" b="1" dirty="0" smtClean="0">
                <a:latin typeface="Source Sans Pro" charset="0"/>
                <a:ea typeface="Source Sans Pro" charset="0"/>
                <a:cs typeface="Source Sans Pro" charset="0"/>
              </a:rPr>
              <a:t>ub-network</a:t>
            </a:r>
          </a:p>
          <a:p>
            <a:pPr algn="ctr"/>
            <a:endParaRPr lang="en-US" sz="9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en-US" sz="900" b="1" dirty="0" smtClean="0">
                <a:latin typeface="Source Sans Pro" charset="0"/>
                <a:ea typeface="Source Sans Pro" charset="0"/>
                <a:cs typeface="Source Sans Pro" charset="0"/>
              </a:rPr>
              <a:t>+</a:t>
            </a:r>
          </a:p>
          <a:p>
            <a:pPr algn="ctr"/>
            <a:endParaRPr lang="en-US" sz="900" b="1" dirty="0" smtClean="0">
              <a:latin typeface="Source Sans Pro" charset="0"/>
              <a:ea typeface="Source Sans Pro" charset="0"/>
              <a:cs typeface="Source Sans Pro" charset="0"/>
            </a:endParaRPr>
          </a:p>
          <a:p>
            <a:pPr algn="ctr"/>
            <a:r>
              <a:rPr lang="en-US" sz="900" b="1" dirty="0" smtClean="0">
                <a:latin typeface="Source Sans Pro" charset="0"/>
                <a:ea typeface="Source Sans Pro" charset="0"/>
                <a:cs typeface="Source Sans Pro" charset="0"/>
              </a:rPr>
              <a:t>Trading</a:t>
            </a:r>
            <a:endParaRPr lang="en-US" sz="900" b="1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974066" y="2720954"/>
            <a:ext cx="5233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38"/>
          <p:cNvSpPr/>
          <p:nvPr/>
        </p:nvSpPr>
        <p:spPr>
          <a:xfrm>
            <a:off x="3451950" y="1998471"/>
            <a:ext cx="1412880" cy="1417320"/>
          </a:xfrm>
          <a:prstGeom prst="flowChartConnector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Library Exchange</a:t>
            </a:r>
            <a:endParaRPr lang="en-US" sz="1200" b="1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>
            <a:off x="3729182" y="1524000"/>
            <a:ext cx="429208" cy="47447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3" idx="0"/>
          </p:cNvCxnSpPr>
          <p:nvPr/>
        </p:nvCxnSpPr>
        <p:spPr>
          <a:xfrm flipV="1">
            <a:off x="2135627" y="1443182"/>
            <a:ext cx="485191" cy="51834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2"/>
          </p:cNvCxnSpPr>
          <p:nvPr/>
        </p:nvCxnSpPr>
        <p:spPr>
          <a:xfrm>
            <a:off x="2819118" y="2702745"/>
            <a:ext cx="632832" cy="438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0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53982"/>
              </p:ext>
            </p:extLst>
          </p:nvPr>
        </p:nvGraphicFramePr>
        <p:xfrm>
          <a:off x="1248131" y="391331"/>
          <a:ext cx="9851329" cy="59426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5559">
                  <a:extLst>
                    <a:ext uri="{9D8B030D-6E8A-4147-A177-3AD203B41FA5}">
                      <a16:colId xmlns="" xmlns:a16="http://schemas.microsoft.com/office/drawing/2014/main" val="1520822289"/>
                    </a:ext>
                  </a:extLst>
                </a:gridCol>
                <a:gridCol w="1393575">
                  <a:extLst>
                    <a:ext uri="{9D8B030D-6E8A-4147-A177-3AD203B41FA5}">
                      <a16:colId xmlns="" xmlns:a16="http://schemas.microsoft.com/office/drawing/2014/main" val="939772667"/>
                    </a:ext>
                  </a:extLst>
                </a:gridCol>
                <a:gridCol w="1158871">
                  <a:extLst>
                    <a:ext uri="{9D8B030D-6E8A-4147-A177-3AD203B41FA5}">
                      <a16:colId xmlns="" xmlns:a16="http://schemas.microsoft.com/office/drawing/2014/main" val="1403705476"/>
                    </a:ext>
                  </a:extLst>
                </a:gridCol>
                <a:gridCol w="1537278">
                  <a:extLst>
                    <a:ext uri="{9D8B030D-6E8A-4147-A177-3AD203B41FA5}">
                      <a16:colId xmlns="" xmlns:a16="http://schemas.microsoft.com/office/drawing/2014/main" val="1164995099"/>
                    </a:ext>
                  </a:extLst>
                </a:gridCol>
                <a:gridCol w="1407200">
                  <a:extLst>
                    <a:ext uri="{9D8B030D-6E8A-4147-A177-3AD203B41FA5}">
                      <a16:colId xmlns="" xmlns:a16="http://schemas.microsoft.com/office/drawing/2014/main" val="1723191010"/>
                    </a:ext>
                  </a:extLst>
                </a:gridCol>
                <a:gridCol w="1300772">
                  <a:extLst>
                    <a:ext uri="{9D8B030D-6E8A-4147-A177-3AD203B41FA5}">
                      <a16:colId xmlns="" xmlns:a16="http://schemas.microsoft.com/office/drawing/2014/main" val="4188871138"/>
                    </a:ext>
                  </a:extLst>
                </a:gridCol>
                <a:gridCol w="1348074">
                  <a:extLst>
                    <a:ext uri="{9D8B030D-6E8A-4147-A177-3AD203B41FA5}">
                      <a16:colId xmlns="" xmlns:a16="http://schemas.microsoft.com/office/drawing/2014/main" val="1011256617"/>
                    </a:ext>
                  </a:extLst>
                </a:gridCol>
              </a:tblGrid>
              <a:tr h="13251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EXISTING </a:t>
                      </a:r>
                      <a:r>
                        <a:rPr lang="en-US" sz="1600" b="1" u="none" strike="noStrike" cap="none" baseline="0" dirty="0" smtClean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R&amp;D MODELS</a:t>
                      </a:r>
                      <a:endParaRPr lang="en-US" sz="1600" b="1" u="none" strike="noStrike" cap="none" baseline="0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↓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Clinical Trial </a:t>
                      </a: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/>
                      </a:r>
                      <a:b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</a:b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Funding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Patent-Agnostic</a:t>
                      </a:r>
                      <a:r>
                        <a:rPr lang="en-US" sz="1600" b="1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R&amp;D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Liquid R&amp;D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Open </a:t>
                      </a: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Innovation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R&amp;D</a:t>
                      </a: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is  Publicly </a:t>
                      </a: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Available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dirty="0" smtClean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Digital License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8102015"/>
                  </a:ext>
                </a:extLst>
              </a:tr>
              <a:tr h="886916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Big</a:t>
                      </a: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Pharma 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</a:t>
                      </a:r>
                      <a:r>
                        <a:rPr lang="en-US" sz="1500" b="1" i="0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Limited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r>
                        <a:rPr lang="en-US" sz="1500" b="1" i="0" u="none" strike="noStrike" cap="none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, Analog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8282630"/>
                  </a:ext>
                </a:extLst>
              </a:tr>
              <a:tr h="665178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VC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</a:t>
                      </a:r>
                      <a:r>
                        <a:rPr lang="en-US" sz="1500" b="1" i="0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Limited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No, Analog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8981701"/>
                  </a:ext>
                </a:extLst>
              </a:tr>
              <a:tr h="64047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dirty="0" smtClean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IKU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Yes, Smart Contract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7238529"/>
                  </a:ext>
                </a:extLst>
              </a:tr>
              <a:tr h="62550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U.S. NIH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 limited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</a:t>
                      </a:r>
                      <a:r>
                        <a:rPr lang="en-US" sz="1500" b="1" i="0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Limited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 smtClean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No, Analog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905189"/>
                  </a:ext>
                </a:extLst>
              </a:tr>
              <a:tr h="640472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Foundations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 limited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Yes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</a:t>
                      </a:r>
                      <a:r>
                        <a:rPr lang="en-US" sz="1500" b="1" i="0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Limited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</a:t>
                      </a:r>
                      <a:r>
                        <a:rPr lang="en-US" sz="1500" b="1" i="0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Limited</a:t>
                      </a:r>
                      <a:endParaRPr lang="en" sz="1500" b="1" i="0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No, Analog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544350"/>
                  </a:ext>
                </a:extLst>
              </a:tr>
              <a:tr h="1158973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600" b="1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Current </a:t>
                      </a:r>
                      <a:r>
                        <a:rPr lang="en-US" sz="1600" b="1" u="none" strike="noStrike" cap="none" baseline="0" dirty="0" err="1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Medtech</a:t>
                      </a:r>
                      <a:r>
                        <a:rPr lang="en-US" sz="1600" b="1" u="none" strike="noStrike" cap="none" baseline="0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 </a:t>
                      </a:r>
                      <a:r>
                        <a:rPr lang="en-US" sz="1600" b="1" u="none" strike="noStrike" cap="none" baseline="0" dirty="0" smtClean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Crowdfunding</a:t>
                      </a:r>
                      <a:endParaRPr lang="en" sz="1600" b="1" u="none" strike="noStrike" cap="none" dirty="0">
                        <a:solidFill>
                          <a:schemeClr val="tx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Very Limited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</a:t>
                      </a:r>
                      <a:endParaRPr lang="en" sz="1500" b="1" i="0" u="none" strike="noStrike" cap="none" dirty="0">
                        <a:solidFill>
                          <a:schemeClr val="bg1"/>
                        </a:solidFill>
                        <a:latin typeface="Acumin Pro" charset="0"/>
                        <a:ea typeface="Acumin Pro" charset="0"/>
                        <a:cs typeface="Acumin Pro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Limited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1500" b="1" i="0" u="none" strike="noStrike" cap="none" dirty="0">
                          <a:solidFill>
                            <a:schemeClr val="tx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Limited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Trebuchet MS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bg1"/>
                          </a:solidFill>
                          <a:latin typeface="Acumin Pro" charset="0"/>
                          <a:ea typeface="Acumin Pro" charset="0"/>
                          <a:cs typeface="Acumin Pro" charset="0"/>
                        </a:rPr>
                        <a:t>No, Analog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441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3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3430016" y="1089103"/>
            <a:ext cx="0" cy="3664427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569660" y="4753530"/>
            <a:ext cx="378669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56221" y="4753530"/>
            <a:ext cx="298883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888894" y="4753530"/>
            <a:ext cx="85299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08752" y="1089103"/>
            <a:ext cx="0" cy="3664427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770112" y="1089103"/>
            <a:ext cx="0" cy="3664427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9897876" y="3251519"/>
            <a:ext cx="1" cy="1502014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100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78300" y="459513"/>
            <a:ext cx="186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Source Sans Pro" charset="0"/>
                <a:ea typeface="Source Sans Pro" charset="0"/>
                <a:cs typeface="Source Sans Pro" charset="0"/>
              </a:rPr>
              <a:t>Drug Discovery</a:t>
            </a:r>
            <a:endParaRPr lang="en-US" sz="1600" b="1" u="sng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4505" y="459513"/>
            <a:ext cx="125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Source Sans Pro" charset="0"/>
                <a:ea typeface="Source Sans Pro" charset="0"/>
                <a:cs typeface="Source Sans Pro" charset="0"/>
              </a:rPr>
              <a:t>Pre-Clinical</a:t>
            </a:r>
            <a:endParaRPr lang="en-US" sz="1600" b="1" u="sng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1503" y="459513"/>
            <a:ext cx="1575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Source Sans Pro" charset="0"/>
                <a:ea typeface="Source Sans Pro" charset="0"/>
                <a:cs typeface="Source Sans Pro" charset="0"/>
              </a:rPr>
              <a:t>Clinical Trials</a:t>
            </a:r>
            <a:endParaRPr lang="en-US" sz="1600" b="1" u="sng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5308" y="321013"/>
            <a:ext cx="85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Source Sans Pro" charset="0"/>
                <a:ea typeface="Source Sans Pro" charset="0"/>
                <a:cs typeface="Source Sans Pro" charset="0"/>
              </a:rPr>
              <a:t>FDA</a:t>
            </a:r>
          </a:p>
          <a:p>
            <a:pPr algn="ctr"/>
            <a:r>
              <a:rPr lang="en-US" sz="1600" b="1" u="sng" dirty="0" smtClean="0">
                <a:latin typeface="Source Sans Pro" charset="0"/>
                <a:ea typeface="Source Sans Pro" charset="0"/>
                <a:cs typeface="Source Sans Pro" charset="0"/>
              </a:rPr>
              <a:t>Review</a:t>
            </a:r>
            <a:endParaRPr lang="en-US" sz="1600" b="1" u="sng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1564" y="474890"/>
            <a:ext cx="85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smtClean="0">
                <a:latin typeface="Source Sans Pro" charset="0"/>
                <a:ea typeface="Source Sans Pro" charset="0"/>
                <a:cs typeface="Source Sans Pro" charset="0"/>
              </a:rPr>
              <a:t>Clinic</a:t>
            </a:r>
            <a:endParaRPr lang="en-US" sz="1600" b="1" u="sng" dirty="0" smtClean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0978" y="5717848"/>
            <a:ext cx="15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$2.6 Billion NME R&amp;D Spend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69660" y="5919281"/>
            <a:ext cx="3151318" cy="877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96525" y="5898404"/>
            <a:ext cx="3538433" cy="208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50" y="1078032"/>
            <a:ext cx="522363" cy="522363"/>
          </a:xfrm>
          <a:prstGeom prst="rect">
            <a:avLst/>
          </a:prstGeom>
          <a:scene3d>
            <a:camera prst="orthographicFront">
              <a:rot lat="0" lon="0" rev="7500000"/>
            </a:camera>
            <a:lightRig rig="threePt" dir="t"/>
          </a:scene3d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52" y="1661741"/>
            <a:ext cx="425041" cy="425041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27" y="1300129"/>
            <a:ext cx="487179" cy="487179"/>
          </a:xfrm>
          <a:prstGeom prst="rect">
            <a:avLst/>
          </a:prstGeom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05" y="1939070"/>
            <a:ext cx="522363" cy="522363"/>
          </a:xfrm>
          <a:prstGeom prst="rect">
            <a:avLst/>
          </a:prstGeom>
          <a:scene3d>
            <a:camera prst="orthographicFront">
              <a:rot lat="0" lon="0" rev="7500000"/>
            </a:camera>
            <a:lightRig rig="threePt" dir="t"/>
          </a:scene3d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07" y="2522779"/>
            <a:ext cx="425041" cy="425041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82" y="2161167"/>
            <a:ext cx="487179" cy="487179"/>
          </a:xfrm>
          <a:prstGeom prst="rect">
            <a:avLst/>
          </a:prstGeom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03" y="2157746"/>
            <a:ext cx="522363" cy="522363"/>
          </a:xfrm>
          <a:prstGeom prst="rect">
            <a:avLst/>
          </a:prstGeom>
          <a:scene3d>
            <a:camera prst="orthographicFront">
              <a:rot lat="0" lon="0" rev="7500000"/>
            </a:camera>
            <a:lightRig rig="threePt" dir="t"/>
          </a:scene3d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05" y="2741455"/>
            <a:ext cx="425041" cy="425041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80" y="2379843"/>
            <a:ext cx="487179" cy="487179"/>
          </a:xfrm>
          <a:prstGeom prst="rect">
            <a:avLst/>
          </a:prstGeom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9" y="2926306"/>
            <a:ext cx="522363" cy="522363"/>
          </a:xfrm>
          <a:prstGeom prst="rect">
            <a:avLst/>
          </a:prstGeom>
          <a:scene3d>
            <a:camera prst="orthographicFront">
              <a:rot lat="0" lon="0" rev="7500000"/>
            </a:camera>
            <a:lightRig rig="threePt" dir="t"/>
          </a:scene3d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41" y="3510015"/>
            <a:ext cx="425041" cy="425041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16" y="3148403"/>
            <a:ext cx="487179" cy="487179"/>
          </a:xfrm>
          <a:prstGeom prst="rect">
            <a:avLst/>
          </a:prstGeom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15" y="3176561"/>
            <a:ext cx="522363" cy="522363"/>
          </a:xfrm>
          <a:prstGeom prst="rect">
            <a:avLst/>
          </a:prstGeom>
          <a:scene3d>
            <a:camera prst="orthographicFront">
              <a:rot lat="0" lon="0" rev="7500000"/>
            </a:camera>
            <a:lightRig rig="threePt" dir="t"/>
          </a:scene3d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17" y="3760270"/>
            <a:ext cx="425041" cy="425041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92" y="3398658"/>
            <a:ext cx="487179" cy="487179"/>
          </a:xfrm>
          <a:prstGeom prst="rect">
            <a:avLst/>
          </a:prstGeom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19" y="1552925"/>
            <a:ext cx="425041" cy="425041"/>
          </a:xfrm>
          <a:prstGeom prst="rect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196" y="1855433"/>
            <a:ext cx="1599133" cy="1599133"/>
          </a:xfrm>
          <a:prstGeom prst="rect">
            <a:avLst/>
          </a:prstGeom>
        </p:spPr>
      </p:pic>
      <p:sp>
        <p:nvSpPr>
          <p:cNvPr id="278" name="Multiply 277"/>
          <p:cNvSpPr/>
          <p:nvPr/>
        </p:nvSpPr>
        <p:spPr>
          <a:xfrm>
            <a:off x="5191905" y="1393274"/>
            <a:ext cx="2478151" cy="247815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270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Multiply 279"/>
          <p:cNvSpPr/>
          <p:nvPr/>
        </p:nvSpPr>
        <p:spPr>
          <a:xfrm>
            <a:off x="2994469" y="1144908"/>
            <a:ext cx="2962087" cy="296208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270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6471920" y="5273029"/>
            <a:ext cx="3261326" cy="183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2917864" y="4815466"/>
            <a:ext cx="101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6.5 Years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641347" y="4824080"/>
            <a:ext cx="90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6 Years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770112" y="4815465"/>
            <a:ext cx="108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1.5 Years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18" y="735143"/>
            <a:ext cx="2249424" cy="3919728"/>
          </a:xfrm>
          <a:prstGeom prst="rect">
            <a:avLst/>
          </a:prstGeom>
        </p:spPr>
      </p:pic>
      <p:sp>
        <p:nvSpPr>
          <p:cNvPr id="312" name="Multiply 311"/>
          <p:cNvSpPr/>
          <p:nvPr/>
        </p:nvSpPr>
        <p:spPr>
          <a:xfrm>
            <a:off x="913324" y="1144908"/>
            <a:ext cx="2962087" cy="296208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270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TextBox 321"/>
          <p:cNvSpPr txBox="1"/>
          <p:nvPr/>
        </p:nvSpPr>
        <p:spPr>
          <a:xfrm>
            <a:off x="7301121" y="6119336"/>
            <a:ext cx="157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latin typeface="Source Sans Pro" charset="0"/>
                <a:ea typeface="Source Sans Pro" charset="0"/>
                <a:cs typeface="Source Sans Pro" charset="0"/>
              </a:rPr>
              <a:t>$10 - $100 Million </a:t>
            </a:r>
          </a:p>
          <a:p>
            <a:pPr algn="ctr"/>
            <a:r>
              <a:rPr lang="en-US" sz="1200" b="1" u="sng" dirty="0" smtClean="0">
                <a:latin typeface="Source Sans Pro" charset="0"/>
                <a:ea typeface="Source Sans Pro" charset="0"/>
                <a:cs typeface="Source Sans Pro" charset="0"/>
              </a:rPr>
              <a:t>IKU Rediscovery R&amp;D Spend</a:t>
            </a:r>
            <a:endParaRPr lang="en-US" sz="1200" b="1" u="sng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>
            <a:off x="9897876" y="1089103"/>
            <a:ext cx="0" cy="943467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100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 flipV="1">
            <a:off x="6362863" y="6318503"/>
            <a:ext cx="938258" cy="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>
            <a:off x="8876668" y="6319391"/>
            <a:ext cx="95829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Picture 3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19162">
            <a:off x="6352599" y="2105944"/>
            <a:ext cx="1084803" cy="1084803"/>
          </a:xfrm>
          <a:prstGeom prst="rect">
            <a:avLst/>
          </a:prstGeom>
        </p:spPr>
      </p:pic>
      <p:pic>
        <p:nvPicPr>
          <p:cNvPr id="353" name="Picture 352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35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67" y="3113187"/>
            <a:ext cx="1084803" cy="1084803"/>
          </a:xfrm>
          <a:prstGeom prst="rect">
            <a:avLst/>
          </a:prstGeom>
          <a:noFill/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44520">
            <a:off x="5915797" y="1078032"/>
            <a:ext cx="1084803" cy="1084803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71" y="1313216"/>
            <a:ext cx="1084803" cy="1084803"/>
          </a:xfrm>
          <a:prstGeom prst="rect">
            <a:avLst/>
          </a:prstGeom>
        </p:spPr>
      </p:pic>
      <p:pic>
        <p:nvPicPr>
          <p:cNvPr id="356" name="Picture 3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2665">
            <a:off x="7273064" y="2976794"/>
            <a:ext cx="1084803" cy="1084803"/>
          </a:xfrm>
          <a:prstGeom prst="rect">
            <a:avLst/>
          </a:prstGeom>
        </p:spPr>
      </p:pic>
      <p:sp>
        <p:nvSpPr>
          <p:cNvPr id="358" name="Oval 357"/>
          <p:cNvSpPr/>
          <p:nvPr/>
        </p:nvSpPr>
        <p:spPr>
          <a:xfrm>
            <a:off x="1792855" y="3434154"/>
            <a:ext cx="1240190" cy="1240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10,000 compounds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(NME)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855417" y="3434154"/>
            <a:ext cx="1240190" cy="1240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250 Compounds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(NME</a:t>
            </a: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6635106" y="3386072"/>
            <a:ext cx="1240190" cy="1240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5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Compounds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(NME</a:t>
            </a: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9377166" y="3567419"/>
            <a:ext cx="973659" cy="9736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1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Drug Approved</a:t>
            </a:r>
            <a:endParaRPr lang="en-US" sz="9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6936259" y="5374803"/>
            <a:ext cx="230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Source Sans Pro" charset="0"/>
                <a:ea typeface="Source Sans Pro" charset="0"/>
                <a:cs typeface="Source Sans Pro" charset="0"/>
              </a:rPr>
              <a:t> IKU Market Entry &lt; 5 Years</a:t>
            </a:r>
            <a:endParaRPr lang="en-US" sz="1400" b="1" u="sng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55740" y="6318503"/>
            <a:ext cx="5334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55740" y="6552183"/>
            <a:ext cx="6045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2265" y="6165502"/>
            <a:ext cx="59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NME</a:t>
            </a:r>
            <a:endParaRPr lang="en-US" sz="12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22265" y="6396241"/>
            <a:ext cx="59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IKU</a:t>
            </a:r>
            <a:endParaRPr lang="en-US" sz="12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6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>
            <a:endCxn id="73" idx="4"/>
          </p:cNvCxnSpPr>
          <p:nvPr/>
        </p:nvCxnSpPr>
        <p:spPr>
          <a:xfrm flipV="1">
            <a:off x="9897875" y="2265238"/>
            <a:ext cx="1" cy="78000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30016" y="1110232"/>
            <a:ext cx="0" cy="1367460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569660" y="2477690"/>
            <a:ext cx="378669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56221" y="2477690"/>
            <a:ext cx="2988833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888894" y="2477690"/>
            <a:ext cx="100898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08752" y="1110232"/>
            <a:ext cx="0" cy="1367460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770112" y="1110232"/>
            <a:ext cx="0" cy="1367459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0835" y="663919"/>
            <a:ext cx="155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Acumin Pro" charset="0"/>
                <a:ea typeface="Acumin Pro" charset="0"/>
                <a:cs typeface="Acumin Pro" charset="0"/>
              </a:rPr>
              <a:t>Drug Discovery</a:t>
            </a:r>
            <a:endParaRPr lang="en-US" sz="1400" b="1" u="sng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3792" y="663919"/>
            <a:ext cx="125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Acumin Pro" charset="0"/>
                <a:ea typeface="Acumin Pro" charset="0"/>
                <a:cs typeface="Acumin Pro" charset="0"/>
              </a:rPr>
              <a:t>Pre-Clinical</a:t>
            </a:r>
            <a:endParaRPr lang="en-US" sz="1400" b="1" u="sng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3814" y="653023"/>
            <a:ext cx="157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Acumin Pro" charset="0"/>
                <a:ea typeface="Acumin Pro" charset="0"/>
                <a:cs typeface="Acumin Pro" charset="0"/>
              </a:rPr>
              <a:t>Clinical Trials</a:t>
            </a:r>
            <a:endParaRPr lang="en-US" sz="1400" b="1" u="sng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85308" y="514334"/>
            <a:ext cx="85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>
                <a:latin typeface="Acumin Pro" charset="0"/>
                <a:ea typeface="Acumin Pro" charset="0"/>
                <a:cs typeface="Acumin Pro" charset="0"/>
              </a:rPr>
              <a:t>FDA</a:t>
            </a:r>
          </a:p>
          <a:p>
            <a:pPr algn="ctr"/>
            <a:r>
              <a:rPr lang="en-US" sz="1400" b="1" u="sng" dirty="0" smtClean="0">
                <a:latin typeface="Acumin Pro" charset="0"/>
                <a:ea typeface="Acumin Pro" charset="0"/>
                <a:cs typeface="Acumin Pro" charset="0"/>
              </a:rPr>
              <a:t>Review</a:t>
            </a:r>
            <a:endParaRPr lang="en-US" sz="1400" b="1" u="sng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1564" y="668211"/>
            <a:ext cx="85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smtClean="0">
                <a:latin typeface="Acumin Pro" charset="0"/>
                <a:ea typeface="Acumin Pro" charset="0"/>
                <a:cs typeface="Acumin Pro" charset="0"/>
              </a:rPr>
              <a:t>Clinic</a:t>
            </a:r>
            <a:endParaRPr lang="en-US" sz="1400" b="1" u="sng" dirty="0" smtClean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0978" y="2845136"/>
            <a:ext cx="15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cumin Pro" charset="0"/>
                <a:ea typeface="Acumin Pro" charset="0"/>
                <a:cs typeface="Acumin Pro" charset="0"/>
              </a:rPr>
              <a:t>$2.6 Billion NME R&amp;D Spend</a:t>
            </a:r>
            <a:endParaRPr lang="en-US" sz="1400" b="1" dirty="0">
              <a:latin typeface="Acumin Pro" charset="0"/>
              <a:ea typeface="Acumin Pro" charset="0"/>
              <a:cs typeface="Acumin Pro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69660" y="3046569"/>
            <a:ext cx="3151318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296525" y="3025321"/>
            <a:ext cx="3601350" cy="212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2917864" y="2539626"/>
            <a:ext cx="101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cumin Pro" charset="0"/>
                <a:ea typeface="Acumin Pro" charset="0"/>
                <a:cs typeface="Acumin Pro" charset="0"/>
              </a:rPr>
              <a:t>6.5 Years</a:t>
            </a:r>
            <a:endParaRPr lang="en-US" sz="1400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641347" y="2548240"/>
            <a:ext cx="900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cumin Pro" charset="0"/>
                <a:ea typeface="Acumin Pro" charset="0"/>
                <a:cs typeface="Acumin Pro" charset="0"/>
              </a:rPr>
              <a:t>6 Years</a:t>
            </a:r>
            <a:endParaRPr lang="en-US" sz="1400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770112" y="2539625"/>
            <a:ext cx="108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cumin Pro" charset="0"/>
                <a:ea typeface="Acumin Pro" charset="0"/>
                <a:cs typeface="Acumin Pro" charset="0"/>
              </a:rPr>
              <a:t>1.5 Years</a:t>
            </a:r>
            <a:endParaRPr lang="en-US" sz="1400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38448" y="3403647"/>
            <a:ext cx="183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latin typeface="Acumin Pro" charset="0"/>
                <a:ea typeface="Acumin Pro" charset="0"/>
                <a:cs typeface="Acumin Pro" charset="0"/>
              </a:rPr>
              <a:t>$10 - $100 Million </a:t>
            </a:r>
          </a:p>
          <a:p>
            <a:pPr algn="ctr"/>
            <a:r>
              <a:rPr lang="en-US" sz="1200" b="1" u="sng" dirty="0" smtClean="0">
                <a:latin typeface="Acumin Pro" charset="0"/>
                <a:ea typeface="Acumin Pro" charset="0"/>
                <a:cs typeface="Acumin Pro" charset="0"/>
              </a:rPr>
              <a:t>IKU Rediscovery R&amp;D Spend</a:t>
            </a:r>
            <a:endParaRPr lang="en-US" sz="1200" b="1" u="sng" dirty="0">
              <a:latin typeface="Acumin Pro" charset="0"/>
              <a:ea typeface="Acumin Pro" charset="0"/>
              <a:cs typeface="Acumin Pro" charset="0"/>
            </a:endParaRPr>
          </a:p>
        </p:txBody>
      </p:sp>
      <p:cxnSp>
        <p:nvCxnSpPr>
          <p:cNvPr id="331" name="Straight Arrow Connector 330"/>
          <p:cNvCxnSpPr/>
          <p:nvPr/>
        </p:nvCxnSpPr>
        <p:spPr>
          <a:xfrm flipH="1" flipV="1">
            <a:off x="6362864" y="3603185"/>
            <a:ext cx="1076322" cy="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>
            <a:off x="8876668" y="3604073"/>
            <a:ext cx="102120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357"/>
          <p:cNvSpPr/>
          <p:nvPr/>
        </p:nvSpPr>
        <p:spPr>
          <a:xfrm>
            <a:off x="1798631" y="1099109"/>
            <a:ext cx="1240190" cy="1240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10,000 compounds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(NME)</a:t>
            </a:r>
            <a:endParaRPr lang="en-US" sz="1000" b="1" dirty="0">
              <a:solidFill>
                <a:schemeClr val="tx1"/>
              </a:solidFill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359" name="Oval 358"/>
          <p:cNvSpPr/>
          <p:nvPr/>
        </p:nvSpPr>
        <p:spPr>
          <a:xfrm>
            <a:off x="3849289" y="1096691"/>
            <a:ext cx="1240190" cy="1240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250 Compounds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(NME</a:t>
            </a:r>
            <a:r>
              <a:rPr lang="en-US" sz="9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)</a:t>
            </a:r>
            <a:endParaRPr lang="en-US" sz="900" b="1" dirty="0">
              <a:solidFill>
                <a:schemeClr val="tx1"/>
              </a:solidFill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6471493" y="1100608"/>
            <a:ext cx="1240190" cy="1240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5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Compounds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(NME</a:t>
            </a:r>
            <a:r>
              <a:rPr lang="en-US" sz="9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)</a:t>
            </a:r>
            <a:endParaRPr lang="en-US" sz="900" b="1" dirty="0">
              <a:solidFill>
                <a:schemeClr val="tx1"/>
              </a:solidFill>
              <a:latin typeface="Acumin Pro" charset="0"/>
              <a:ea typeface="Acumin Pro" charset="0"/>
              <a:cs typeface="Acumin Pro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55740" y="4042663"/>
            <a:ext cx="5334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955740" y="4276343"/>
            <a:ext cx="60458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22265" y="3889662"/>
            <a:ext cx="59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cumin Pro" charset="0"/>
                <a:ea typeface="Acumin Pro" charset="0"/>
                <a:cs typeface="Acumin Pro" charset="0"/>
              </a:rPr>
              <a:t>NME</a:t>
            </a:r>
            <a:endParaRPr lang="en-US" sz="1200" b="1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1876448" y="6613156"/>
            <a:ext cx="59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ource Sans Pro" charset="0"/>
                <a:ea typeface="Source Sans Pro" charset="0"/>
                <a:cs typeface="Source Sans Pro" charset="0"/>
              </a:rPr>
              <a:t>NME</a:t>
            </a:r>
            <a:endParaRPr lang="en-US" sz="12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22265" y="4120401"/>
            <a:ext cx="59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cumin Pro" charset="0"/>
                <a:ea typeface="Acumin Pro" charset="0"/>
                <a:cs typeface="Acumin Pro" charset="0"/>
              </a:rPr>
              <a:t>IKU</a:t>
            </a:r>
            <a:endParaRPr lang="en-US" sz="1200" b="1" dirty="0"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9343227" y="1155941"/>
            <a:ext cx="1109297" cy="1109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1 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Acumin Pro" charset="0"/>
                <a:ea typeface="Acumin Pro" charset="0"/>
                <a:cs typeface="Acumin Pro" charset="0"/>
              </a:rPr>
              <a:t>Drug Approved</a:t>
            </a:r>
            <a:endParaRPr lang="en-US" sz="900" b="1" dirty="0">
              <a:solidFill>
                <a:schemeClr val="tx1"/>
              </a:solidFill>
              <a:latin typeface="Acumin Pro" charset="0"/>
              <a:ea typeface="Acumin Pro" charset="0"/>
              <a:cs typeface="Acumin Pro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70154" y="4120401"/>
            <a:ext cx="157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cumin Pro" charset="0"/>
                <a:ea typeface="Acumin Pro" charset="0"/>
                <a:cs typeface="Acumin Pro" charset="0"/>
              </a:rPr>
              <a:t>IKU Market Entry </a:t>
            </a:r>
          </a:p>
          <a:p>
            <a:pPr algn="ctr"/>
            <a:r>
              <a:rPr lang="en-US" sz="1200" b="1" u="sng" dirty="0">
                <a:latin typeface="Acumin Pro" charset="0"/>
                <a:ea typeface="Acumin Pro" charset="0"/>
                <a:cs typeface="Acumin Pro" charset="0"/>
              </a:rPr>
              <a:t>&lt; 5 Years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6362863" y="4336849"/>
            <a:ext cx="1076323" cy="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876668" y="4337737"/>
            <a:ext cx="102120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897875" y="1096691"/>
            <a:ext cx="0" cy="59250"/>
          </a:xfrm>
          <a:prstGeom prst="line">
            <a:avLst/>
          </a:prstGeom>
          <a:ln w="25400">
            <a:gradFill>
              <a:gsLst>
                <a:gs pos="51000">
                  <a:schemeClr val="tx1"/>
                </a:gs>
                <a:gs pos="0">
                  <a:schemeClr val="accent1">
                    <a:lumMod val="5000"/>
                    <a:lumOff val="95000"/>
                  </a:schemeClr>
                </a:gs>
                <a:gs pos="21000">
                  <a:schemeClr val="tx1"/>
                </a:gs>
                <a:gs pos="7900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6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77900"/>
            <a:ext cx="6687312" cy="48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5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680596" y="2920360"/>
            <a:ext cx="22681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28146" y="1765152"/>
            <a:ext cx="1640193" cy="461665"/>
          </a:xfrm>
          <a:prstGeom prst="rect">
            <a:avLst/>
          </a:prstGeom>
          <a:solidFill>
            <a:srgbClr val="18212E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Academia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0082" y="1765153"/>
            <a:ext cx="1314784" cy="461665"/>
          </a:xfrm>
          <a:prstGeom prst="rect">
            <a:avLst/>
          </a:prstGeom>
          <a:solidFill>
            <a:srgbClr val="18212E"/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Pharma</a:t>
            </a:r>
            <a:endParaRPr 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073375" y="2920360"/>
            <a:ext cx="22681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H="1">
            <a:off x="3537327" y="3331825"/>
            <a:ext cx="2346936" cy="1524005"/>
          </a:xfrm>
          <a:prstGeom prst="curvedConnector3">
            <a:avLst>
              <a:gd name="adj1" fmla="val 100581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>
            <a:off x="5099619" y="3293541"/>
            <a:ext cx="2346936" cy="1600577"/>
          </a:xfrm>
          <a:prstGeom prst="curvedConnector3">
            <a:avLst>
              <a:gd name="adj1" fmla="val 9984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96" y="2319512"/>
            <a:ext cx="457200" cy="4572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59" y="2319512"/>
            <a:ext cx="457200" cy="4572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848" y="2319512"/>
            <a:ext cx="4572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22" y="2319512"/>
            <a:ext cx="457200" cy="4445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85" y="2319512"/>
            <a:ext cx="457200" cy="4572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7321">
            <a:off x="4277564" y="2921112"/>
            <a:ext cx="457200" cy="4572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82832">
            <a:off x="4221115" y="3635872"/>
            <a:ext cx="457200" cy="4445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008">
            <a:off x="4726091" y="4029391"/>
            <a:ext cx="457200" cy="4572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47" y="4829990"/>
            <a:ext cx="457200" cy="4572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6" y="4429999"/>
            <a:ext cx="457200" cy="4572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5954">
            <a:off x="5764069" y="4729251"/>
            <a:ext cx="457200" cy="4572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025">
            <a:off x="4945999" y="4477420"/>
            <a:ext cx="457200" cy="4445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31045" y="4729252"/>
            <a:ext cx="457200" cy="4572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29" y="4272050"/>
            <a:ext cx="457200" cy="4572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97" y="4272050"/>
            <a:ext cx="457200" cy="4572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81441">
            <a:off x="6173097" y="4730305"/>
            <a:ext cx="457200" cy="4445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1252" y="3304589"/>
            <a:ext cx="457200" cy="4572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74" y="2321986"/>
            <a:ext cx="457200" cy="4572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198" y="2321986"/>
            <a:ext cx="457200" cy="457200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76" y="2404998"/>
            <a:ext cx="374188" cy="37418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59607" y="2300162"/>
            <a:ext cx="620197" cy="62019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26" y="2284689"/>
            <a:ext cx="540381" cy="5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40128</TotalTime>
  <Words>439</Words>
  <Application>Microsoft Macintosh PowerPoint</Application>
  <PresentationFormat>Custom</PresentationFormat>
  <Paragraphs>166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Kisselgof, Michael</dc:creator>
  <cp:lastModifiedBy>zaki</cp:lastModifiedBy>
  <cp:revision>307</cp:revision>
  <dcterms:created xsi:type="dcterms:W3CDTF">2017-07-23T21:33:45Z</dcterms:created>
  <dcterms:modified xsi:type="dcterms:W3CDTF">2018-07-09T19:36:06Z</dcterms:modified>
</cp:coreProperties>
</file>