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1" r:id="rId4"/>
    <p:sldId id="258" r:id="rId5"/>
    <p:sldId id="259" r:id="rId6"/>
    <p:sldId id="260" r:id="rId7"/>
    <p:sldId id="263" r:id="rId8"/>
    <p:sldId id="267" r:id="rId9"/>
    <p:sldId id="264" r:id="rId10"/>
    <p:sldId id="266" r:id="rId11"/>
    <p:sldId id="268" r:id="rId12"/>
    <p:sldId id="269" r:id="rId13"/>
    <p:sldId id="262"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5F0C54-B0CC-42A2-BAE5-7719F12D1F81}" type="datetimeFigureOut">
              <a:rPr lang="en-US" smtClean="0"/>
              <a:t>11/23/2024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38B3AF-DF7F-478B-B928-E396394DE925}" type="slidenum">
              <a:rPr lang="en-US" smtClean="0"/>
              <a:t>‹#›</a:t>
            </a:fld>
            <a:endParaRPr lang="en-US"/>
          </a:p>
        </p:txBody>
      </p:sp>
    </p:spTree>
    <p:extLst>
      <p:ext uri="{BB962C8B-B14F-4D97-AF65-F5344CB8AC3E}">
        <p14:creationId xmlns:p14="http://schemas.microsoft.com/office/powerpoint/2010/main" val="1418443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38B3AF-DF7F-478B-B928-E396394DE925}" type="slidenum">
              <a:rPr lang="en-US" smtClean="0"/>
              <a:t>13</a:t>
            </a:fld>
            <a:endParaRPr lang="en-US"/>
          </a:p>
        </p:txBody>
      </p:sp>
    </p:spTree>
    <p:extLst>
      <p:ext uri="{BB962C8B-B14F-4D97-AF65-F5344CB8AC3E}">
        <p14:creationId xmlns:p14="http://schemas.microsoft.com/office/powerpoint/2010/main" val="2811567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68FB6-7E05-2C3B-4416-5B812B20B5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FAC4DD-57DA-9CBF-EAE0-706107D171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47C2B4-78D3-6317-0FC4-A177B0C1DDD3}"/>
              </a:ext>
            </a:extLst>
          </p:cNvPr>
          <p:cNvSpPr>
            <a:spLocks noGrp="1"/>
          </p:cNvSpPr>
          <p:nvPr>
            <p:ph type="dt" sz="half" idx="10"/>
          </p:nvPr>
        </p:nvSpPr>
        <p:spPr/>
        <p:txBody>
          <a:bodyPr/>
          <a:lstStyle/>
          <a:p>
            <a:fld id="{DB8BC598-3E3B-4233-A372-670DD2C0C12F}" type="datetimeFigureOut">
              <a:rPr lang="en-US" smtClean="0"/>
              <a:t>11/23/2024</a:t>
            </a:fld>
            <a:endParaRPr lang="en-US"/>
          </a:p>
        </p:txBody>
      </p:sp>
      <p:sp>
        <p:nvSpPr>
          <p:cNvPr id="5" name="Footer Placeholder 4">
            <a:extLst>
              <a:ext uri="{FF2B5EF4-FFF2-40B4-BE49-F238E27FC236}">
                <a16:creationId xmlns:a16="http://schemas.microsoft.com/office/drawing/2014/main" id="{025A5FE1-927F-CBEC-D061-993FE8768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24FA4-90BC-3ADA-82FD-07E56836392A}"/>
              </a:ext>
            </a:extLst>
          </p:cNvPr>
          <p:cNvSpPr>
            <a:spLocks noGrp="1"/>
          </p:cNvSpPr>
          <p:nvPr>
            <p:ph type="sldNum" sz="quarter" idx="12"/>
          </p:nvPr>
        </p:nvSpPr>
        <p:spPr/>
        <p:txBody>
          <a:bodyPr/>
          <a:lstStyle/>
          <a:p>
            <a:fld id="{5E6D92BE-EF74-4DB9-91D6-44034FC42EB0}" type="slidenum">
              <a:rPr lang="en-US" smtClean="0"/>
              <a:t>‹#›</a:t>
            </a:fld>
            <a:endParaRPr lang="en-US"/>
          </a:p>
        </p:txBody>
      </p:sp>
    </p:spTree>
    <p:extLst>
      <p:ext uri="{BB962C8B-B14F-4D97-AF65-F5344CB8AC3E}">
        <p14:creationId xmlns:p14="http://schemas.microsoft.com/office/powerpoint/2010/main" val="603628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59850-3BDB-8B57-967D-EF5D9A13E7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F36027-23C6-DE1B-A9F9-6156DB0291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96D5B6-960C-8831-4C80-654D994BA63A}"/>
              </a:ext>
            </a:extLst>
          </p:cNvPr>
          <p:cNvSpPr>
            <a:spLocks noGrp="1"/>
          </p:cNvSpPr>
          <p:nvPr>
            <p:ph type="dt" sz="half" idx="10"/>
          </p:nvPr>
        </p:nvSpPr>
        <p:spPr/>
        <p:txBody>
          <a:bodyPr/>
          <a:lstStyle/>
          <a:p>
            <a:fld id="{DB8BC598-3E3B-4233-A372-670DD2C0C12F}" type="datetimeFigureOut">
              <a:rPr lang="en-US" smtClean="0"/>
              <a:t>11/23/2024</a:t>
            </a:fld>
            <a:endParaRPr lang="en-US"/>
          </a:p>
        </p:txBody>
      </p:sp>
      <p:sp>
        <p:nvSpPr>
          <p:cNvPr id="5" name="Footer Placeholder 4">
            <a:extLst>
              <a:ext uri="{FF2B5EF4-FFF2-40B4-BE49-F238E27FC236}">
                <a16:creationId xmlns:a16="http://schemas.microsoft.com/office/drawing/2014/main" id="{020368C4-7647-6F53-56CC-63DEC62328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1637F2-5965-76FB-0F3A-81F4326C03FA}"/>
              </a:ext>
            </a:extLst>
          </p:cNvPr>
          <p:cNvSpPr>
            <a:spLocks noGrp="1"/>
          </p:cNvSpPr>
          <p:nvPr>
            <p:ph type="sldNum" sz="quarter" idx="12"/>
          </p:nvPr>
        </p:nvSpPr>
        <p:spPr/>
        <p:txBody>
          <a:bodyPr/>
          <a:lstStyle/>
          <a:p>
            <a:fld id="{5E6D92BE-EF74-4DB9-91D6-44034FC42EB0}" type="slidenum">
              <a:rPr lang="en-US" smtClean="0"/>
              <a:t>‹#›</a:t>
            </a:fld>
            <a:endParaRPr lang="en-US"/>
          </a:p>
        </p:txBody>
      </p:sp>
    </p:spTree>
    <p:extLst>
      <p:ext uri="{BB962C8B-B14F-4D97-AF65-F5344CB8AC3E}">
        <p14:creationId xmlns:p14="http://schemas.microsoft.com/office/powerpoint/2010/main" val="3067481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6F0F54-B403-9636-0BF9-0C7F721C16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8DD945-FE39-5AA1-DB7C-6AA2D0F558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48B0C1-3188-6353-0ED7-17B12B4F2E3B}"/>
              </a:ext>
            </a:extLst>
          </p:cNvPr>
          <p:cNvSpPr>
            <a:spLocks noGrp="1"/>
          </p:cNvSpPr>
          <p:nvPr>
            <p:ph type="dt" sz="half" idx="10"/>
          </p:nvPr>
        </p:nvSpPr>
        <p:spPr/>
        <p:txBody>
          <a:bodyPr/>
          <a:lstStyle/>
          <a:p>
            <a:fld id="{DB8BC598-3E3B-4233-A372-670DD2C0C12F}" type="datetimeFigureOut">
              <a:rPr lang="en-US" smtClean="0"/>
              <a:t>11/23/2024</a:t>
            </a:fld>
            <a:endParaRPr lang="en-US"/>
          </a:p>
        </p:txBody>
      </p:sp>
      <p:sp>
        <p:nvSpPr>
          <p:cNvPr id="5" name="Footer Placeholder 4">
            <a:extLst>
              <a:ext uri="{FF2B5EF4-FFF2-40B4-BE49-F238E27FC236}">
                <a16:creationId xmlns:a16="http://schemas.microsoft.com/office/drawing/2014/main" id="{F222046A-74B3-AD2D-2606-3066B3F3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0FBC61-D8B1-F134-F5DC-5AD5F2FE1935}"/>
              </a:ext>
            </a:extLst>
          </p:cNvPr>
          <p:cNvSpPr>
            <a:spLocks noGrp="1"/>
          </p:cNvSpPr>
          <p:nvPr>
            <p:ph type="sldNum" sz="quarter" idx="12"/>
          </p:nvPr>
        </p:nvSpPr>
        <p:spPr/>
        <p:txBody>
          <a:bodyPr/>
          <a:lstStyle/>
          <a:p>
            <a:fld id="{5E6D92BE-EF74-4DB9-91D6-44034FC42EB0}" type="slidenum">
              <a:rPr lang="en-US" smtClean="0"/>
              <a:t>‹#›</a:t>
            </a:fld>
            <a:endParaRPr lang="en-US"/>
          </a:p>
        </p:txBody>
      </p:sp>
    </p:spTree>
    <p:extLst>
      <p:ext uri="{BB962C8B-B14F-4D97-AF65-F5344CB8AC3E}">
        <p14:creationId xmlns:p14="http://schemas.microsoft.com/office/powerpoint/2010/main" val="2693142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4A4EE-A38E-998D-2AE3-53C787D639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84B36B-FDDA-58E0-5E79-4E86A954CA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6DA64E-8C7A-2180-97D1-51C9C616C4FC}"/>
              </a:ext>
            </a:extLst>
          </p:cNvPr>
          <p:cNvSpPr>
            <a:spLocks noGrp="1"/>
          </p:cNvSpPr>
          <p:nvPr>
            <p:ph type="dt" sz="half" idx="10"/>
          </p:nvPr>
        </p:nvSpPr>
        <p:spPr/>
        <p:txBody>
          <a:bodyPr/>
          <a:lstStyle/>
          <a:p>
            <a:fld id="{DB8BC598-3E3B-4233-A372-670DD2C0C12F}" type="datetimeFigureOut">
              <a:rPr lang="en-US" smtClean="0"/>
              <a:t>11/23/2024</a:t>
            </a:fld>
            <a:endParaRPr lang="en-US"/>
          </a:p>
        </p:txBody>
      </p:sp>
      <p:sp>
        <p:nvSpPr>
          <p:cNvPr id="5" name="Footer Placeholder 4">
            <a:extLst>
              <a:ext uri="{FF2B5EF4-FFF2-40B4-BE49-F238E27FC236}">
                <a16:creationId xmlns:a16="http://schemas.microsoft.com/office/drawing/2014/main" id="{EF17C827-0122-2538-52F5-C006A0F038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162D27-A3D4-DF35-5B76-9F6DB667E585}"/>
              </a:ext>
            </a:extLst>
          </p:cNvPr>
          <p:cNvSpPr>
            <a:spLocks noGrp="1"/>
          </p:cNvSpPr>
          <p:nvPr>
            <p:ph type="sldNum" sz="quarter" idx="12"/>
          </p:nvPr>
        </p:nvSpPr>
        <p:spPr/>
        <p:txBody>
          <a:bodyPr/>
          <a:lstStyle/>
          <a:p>
            <a:fld id="{5E6D92BE-EF74-4DB9-91D6-44034FC42EB0}" type="slidenum">
              <a:rPr lang="en-US" smtClean="0"/>
              <a:t>‹#›</a:t>
            </a:fld>
            <a:endParaRPr lang="en-US"/>
          </a:p>
        </p:txBody>
      </p:sp>
    </p:spTree>
    <p:extLst>
      <p:ext uri="{BB962C8B-B14F-4D97-AF65-F5344CB8AC3E}">
        <p14:creationId xmlns:p14="http://schemas.microsoft.com/office/powerpoint/2010/main" val="3557871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0C509-956E-466B-9921-7552871306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A6999E-466A-C544-3030-21191910DB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B10145-A82F-F4D0-3290-DC1362421777}"/>
              </a:ext>
            </a:extLst>
          </p:cNvPr>
          <p:cNvSpPr>
            <a:spLocks noGrp="1"/>
          </p:cNvSpPr>
          <p:nvPr>
            <p:ph type="dt" sz="half" idx="10"/>
          </p:nvPr>
        </p:nvSpPr>
        <p:spPr/>
        <p:txBody>
          <a:bodyPr/>
          <a:lstStyle/>
          <a:p>
            <a:fld id="{DB8BC598-3E3B-4233-A372-670DD2C0C12F}" type="datetimeFigureOut">
              <a:rPr lang="en-US" smtClean="0"/>
              <a:t>11/23/2024</a:t>
            </a:fld>
            <a:endParaRPr lang="en-US"/>
          </a:p>
        </p:txBody>
      </p:sp>
      <p:sp>
        <p:nvSpPr>
          <p:cNvPr id="5" name="Footer Placeholder 4">
            <a:extLst>
              <a:ext uri="{FF2B5EF4-FFF2-40B4-BE49-F238E27FC236}">
                <a16:creationId xmlns:a16="http://schemas.microsoft.com/office/drawing/2014/main" id="{AA3C6067-E733-B6CE-E2AA-0D49C1E0D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2CE71D-375B-5CE6-C9FA-D92BBBD9E012}"/>
              </a:ext>
            </a:extLst>
          </p:cNvPr>
          <p:cNvSpPr>
            <a:spLocks noGrp="1"/>
          </p:cNvSpPr>
          <p:nvPr>
            <p:ph type="sldNum" sz="quarter" idx="12"/>
          </p:nvPr>
        </p:nvSpPr>
        <p:spPr/>
        <p:txBody>
          <a:bodyPr/>
          <a:lstStyle/>
          <a:p>
            <a:fld id="{5E6D92BE-EF74-4DB9-91D6-44034FC42EB0}" type="slidenum">
              <a:rPr lang="en-US" smtClean="0"/>
              <a:t>‹#›</a:t>
            </a:fld>
            <a:endParaRPr lang="en-US"/>
          </a:p>
        </p:txBody>
      </p:sp>
    </p:spTree>
    <p:extLst>
      <p:ext uri="{BB962C8B-B14F-4D97-AF65-F5344CB8AC3E}">
        <p14:creationId xmlns:p14="http://schemas.microsoft.com/office/powerpoint/2010/main" val="4205249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78B07-8136-EE6C-F082-98F3F80D1D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683428-59AF-FE19-EA62-E041CE4B18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C7D5D2-7311-8DC7-3EB3-6C8F8188E0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80D5DA-0B83-51C7-0B4D-D415C0F844A2}"/>
              </a:ext>
            </a:extLst>
          </p:cNvPr>
          <p:cNvSpPr>
            <a:spLocks noGrp="1"/>
          </p:cNvSpPr>
          <p:nvPr>
            <p:ph type="dt" sz="half" idx="10"/>
          </p:nvPr>
        </p:nvSpPr>
        <p:spPr/>
        <p:txBody>
          <a:bodyPr/>
          <a:lstStyle/>
          <a:p>
            <a:fld id="{DB8BC598-3E3B-4233-A372-670DD2C0C12F}" type="datetimeFigureOut">
              <a:rPr lang="en-US" smtClean="0"/>
              <a:t>11/23/2024</a:t>
            </a:fld>
            <a:endParaRPr lang="en-US"/>
          </a:p>
        </p:txBody>
      </p:sp>
      <p:sp>
        <p:nvSpPr>
          <p:cNvPr id="6" name="Footer Placeholder 5">
            <a:extLst>
              <a:ext uri="{FF2B5EF4-FFF2-40B4-BE49-F238E27FC236}">
                <a16:creationId xmlns:a16="http://schemas.microsoft.com/office/drawing/2014/main" id="{BBD671E2-4B2C-2265-4545-5C79A8A67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E0D230-46E6-1D3E-9EA3-42343DCE2BF0}"/>
              </a:ext>
            </a:extLst>
          </p:cNvPr>
          <p:cNvSpPr>
            <a:spLocks noGrp="1"/>
          </p:cNvSpPr>
          <p:nvPr>
            <p:ph type="sldNum" sz="quarter" idx="12"/>
          </p:nvPr>
        </p:nvSpPr>
        <p:spPr/>
        <p:txBody>
          <a:bodyPr/>
          <a:lstStyle/>
          <a:p>
            <a:fld id="{5E6D92BE-EF74-4DB9-91D6-44034FC42EB0}" type="slidenum">
              <a:rPr lang="en-US" smtClean="0"/>
              <a:t>‹#›</a:t>
            </a:fld>
            <a:endParaRPr lang="en-US"/>
          </a:p>
        </p:txBody>
      </p:sp>
    </p:spTree>
    <p:extLst>
      <p:ext uri="{BB962C8B-B14F-4D97-AF65-F5344CB8AC3E}">
        <p14:creationId xmlns:p14="http://schemas.microsoft.com/office/powerpoint/2010/main" val="3507559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CE69C-895C-7E8B-FFC7-88A120FE32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5F61-FB36-73B7-FB87-0E38BB3E7D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BC11B8-D201-67E6-74F7-FF340318D0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8A0F41-1363-6576-466A-8E949F7579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ABB06D-28FF-0317-6B16-193C5BDEDE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D42BEB-A675-E542-4D90-790F9462618F}"/>
              </a:ext>
            </a:extLst>
          </p:cNvPr>
          <p:cNvSpPr>
            <a:spLocks noGrp="1"/>
          </p:cNvSpPr>
          <p:nvPr>
            <p:ph type="dt" sz="half" idx="10"/>
          </p:nvPr>
        </p:nvSpPr>
        <p:spPr/>
        <p:txBody>
          <a:bodyPr/>
          <a:lstStyle/>
          <a:p>
            <a:fld id="{DB8BC598-3E3B-4233-A372-670DD2C0C12F}" type="datetimeFigureOut">
              <a:rPr lang="en-US" smtClean="0"/>
              <a:t>11/23/2024</a:t>
            </a:fld>
            <a:endParaRPr lang="en-US"/>
          </a:p>
        </p:txBody>
      </p:sp>
      <p:sp>
        <p:nvSpPr>
          <p:cNvPr id="8" name="Footer Placeholder 7">
            <a:extLst>
              <a:ext uri="{FF2B5EF4-FFF2-40B4-BE49-F238E27FC236}">
                <a16:creationId xmlns:a16="http://schemas.microsoft.com/office/drawing/2014/main" id="{D770E26A-CFE5-A5E1-EE3E-F7EF41D7D1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3A1354-134B-CA5B-4909-1A15D34434E8}"/>
              </a:ext>
            </a:extLst>
          </p:cNvPr>
          <p:cNvSpPr>
            <a:spLocks noGrp="1"/>
          </p:cNvSpPr>
          <p:nvPr>
            <p:ph type="sldNum" sz="quarter" idx="12"/>
          </p:nvPr>
        </p:nvSpPr>
        <p:spPr/>
        <p:txBody>
          <a:bodyPr/>
          <a:lstStyle/>
          <a:p>
            <a:fld id="{5E6D92BE-EF74-4DB9-91D6-44034FC42EB0}" type="slidenum">
              <a:rPr lang="en-US" smtClean="0"/>
              <a:t>‹#›</a:t>
            </a:fld>
            <a:endParaRPr lang="en-US"/>
          </a:p>
        </p:txBody>
      </p:sp>
    </p:spTree>
    <p:extLst>
      <p:ext uri="{BB962C8B-B14F-4D97-AF65-F5344CB8AC3E}">
        <p14:creationId xmlns:p14="http://schemas.microsoft.com/office/powerpoint/2010/main" val="2872720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C0867-93BC-D38B-E7FA-1CA170AAC7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50DEF7-BA8B-BEBB-A0B9-AABBA30BB845}"/>
              </a:ext>
            </a:extLst>
          </p:cNvPr>
          <p:cNvSpPr>
            <a:spLocks noGrp="1"/>
          </p:cNvSpPr>
          <p:nvPr>
            <p:ph type="dt" sz="half" idx="10"/>
          </p:nvPr>
        </p:nvSpPr>
        <p:spPr/>
        <p:txBody>
          <a:bodyPr/>
          <a:lstStyle/>
          <a:p>
            <a:fld id="{DB8BC598-3E3B-4233-A372-670DD2C0C12F}" type="datetimeFigureOut">
              <a:rPr lang="en-US" smtClean="0"/>
              <a:t>11/23/2024</a:t>
            </a:fld>
            <a:endParaRPr lang="en-US"/>
          </a:p>
        </p:txBody>
      </p:sp>
      <p:sp>
        <p:nvSpPr>
          <p:cNvPr id="4" name="Footer Placeholder 3">
            <a:extLst>
              <a:ext uri="{FF2B5EF4-FFF2-40B4-BE49-F238E27FC236}">
                <a16:creationId xmlns:a16="http://schemas.microsoft.com/office/drawing/2014/main" id="{1C886808-02ED-4FE1-8C9B-A0777BE315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F4FC1B-10BF-9475-76ED-79FABED3F88F}"/>
              </a:ext>
            </a:extLst>
          </p:cNvPr>
          <p:cNvSpPr>
            <a:spLocks noGrp="1"/>
          </p:cNvSpPr>
          <p:nvPr>
            <p:ph type="sldNum" sz="quarter" idx="12"/>
          </p:nvPr>
        </p:nvSpPr>
        <p:spPr/>
        <p:txBody>
          <a:bodyPr/>
          <a:lstStyle/>
          <a:p>
            <a:fld id="{5E6D92BE-EF74-4DB9-91D6-44034FC42EB0}" type="slidenum">
              <a:rPr lang="en-US" smtClean="0"/>
              <a:t>‹#›</a:t>
            </a:fld>
            <a:endParaRPr lang="en-US"/>
          </a:p>
        </p:txBody>
      </p:sp>
    </p:spTree>
    <p:extLst>
      <p:ext uri="{BB962C8B-B14F-4D97-AF65-F5344CB8AC3E}">
        <p14:creationId xmlns:p14="http://schemas.microsoft.com/office/powerpoint/2010/main" val="2318474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100761-DB15-F2AC-F8F0-70E9A3C1F94C}"/>
              </a:ext>
            </a:extLst>
          </p:cNvPr>
          <p:cNvSpPr>
            <a:spLocks noGrp="1"/>
          </p:cNvSpPr>
          <p:nvPr>
            <p:ph type="dt" sz="half" idx="10"/>
          </p:nvPr>
        </p:nvSpPr>
        <p:spPr/>
        <p:txBody>
          <a:bodyPr/>
          <a:lstStyle/>
          <a:p>
            <a:fld id="{DB8BC598-3E3B-4233-A372-670DD2C0C12F}" type="datetimeFigureOut">
              <a:rPr lang="en-US" smtClean="0"/>
              <a:t>11/23/2024</a:t>
            </a:fld>
            <a:endParaRPr lang="en-US"/>
          </a:p>
        </p:txBody>
      </p:sp>
      <p:sp>
        <p:nvSpPr>
          <p:cNvPr id="3" name="Footer Placeholder 2">
            <a:extLst>
              <a:ext uri="{FF2B5EF4-FFF2-40B4-BE49-F238E27FC236}">
                <a16:creationId xmlns:a16="http://schemas.microsoft.com/office/drawing/2014/main" id="{3F2E5DE7-1A88-221B-C5BF-61E46C48C9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C409B2-F102-6CBC-A7F6-12067DE1079A}"/>
              </a:ext>
            </a:extLst>
          </p:cNvPr>
          <p:cNvSpPr>
            <a:spLocks noGrp="1"/>
          </p:cNvSpPr>
          <p:nvPr>
            <p:ph type="sldNum" sz="quarter" idx="12"/>
          </p:nvPr>
        </p:nvSpPr>
        <p:spPr/>
        <p:txBody>
          <a:bodyPr/>
          <a:lstStyle/>
          <a:p>
            <a:fld id="{5E6D92BE-EF74-4DB9-91D6-44034FC42EB0}" type="slidenum">
              <a:rPr lang="en-US" smtClean="0"/>
              <a:t>‹#›</a:t>
            </a:fld>
            <a:endParaRPr lang="en-US"/>
          </a:p>
        </p:txBody>
      </p:sp>
    </p:spTree>
    <p:extLst>
      <p:ext uri="{BB962C8B-B14F-4D97-AF65-F5344CB8AC3E}">
        <p14:creationId xmlns:p14="http://schemas.microsoft.com/office/powerpoint/2010/main" val="177549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CD05B-9F1E-A606-0067-A99736BA83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BA8221-1F1B-5818-ADDD-C606A9BA92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7E29E4-F9B7-AC7F-184E-9DFE22EAE3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2FA5C8-FFB8-C252-C45D-E6DA778E4E97}"/>
              </a:ext>
            </a:extLst>
          </p:cNvPr>
          <p:cNvSpPr>
            <a:spLocks noGrp="1"/>
          </p:cNvSpPr>
          <p:nvPr>
            <p:ph type="dt" sz="half" idx="10"/>
          </p:nvPr>
        </p:nvSpPr>
        <p:spPr/>
        <p:txBody>
          <a:bodyPr/>
          <a:lstStyle/>
          <a:p>
            <a:fld id="{DB8BC598-3E3B-4233-A372-670DD2C0C12F}" type="datetimeFigureOut">
              <a:rPr lang="en-US" smtClean="0"/>
              <a:t>11/23/2024</a:t>
            </a:fld>
            <a:endParaRPr lang="en-US"/>
          </a:p>
        </p:txBody>
      </p:sp>
      <p:sp>
        <p:nvSpPr>
          <p:cNvPr id="6" name="Footer Placeholder 5">
            <a:extLst>
              <a:ext uri="{FF2B5EF4-FFF2-40B4-BE49-F238E27FC236}">
                <a16:creationId xmlns:a16="http://schemas.microsoft.com/office/drawing/2014/main" id="{00820309-1F69-9478-4E91-9D79F4C4A8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68E61E-86CE-F44E-8370-63EB69D4CF04}"/>
              </a:ext>
            </a:extLst>
          </p:cNvPr>
          <p:cNvSpPr>
            <a:spLocks noGrp="1"/>
          </p:cNvSpPr>
          <p:nvPr>
            <p:ph type="sldNum" sz="quarter" idx="12"/>
          </p:nvPr>
        </p:nvSpPr>
        <p:spPr/>
        <p:txBody>
          <a:bodyPr/>
          <a:lstStyle/>
          <a:p>
            <a:fld id="{5E6D92BE-EF74-4DB9-91D6-44034FC42EB0}" type="slidenum">
              <a:rPr lang="en-US" smtClean="0"/>
              <a:t>‹#›</a:t>
            </a:fld>
            <a:endParaRPr lang="en-US"/>
          </a:p>
        </p:txBody>
      </p:sp>
    </p:spTree>
    <p:extLst>
      <p:ext uri="{BB962C8B-B14F-4D97-AF65-F5344CB8AC3E}">
        <p14:creationId xmlns:p14="http://schemas.microsoft.com/office/powerpoint/2010/main" val="3449514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18BF8-FB2F-9BB1-22C3-32B110EA0A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5940EE-8247-D548-CA5B-90EF77B07E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719D2C-9495-CAC8-1BE6-8AEAFF838C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8B1895-5806-F426-EF07-8920965A9158}"/>
              </a:ext>
            </a:extLst>
          </p:cNvPr>
          <p:cNvSpPr>
            <a:spLocks noGrp="1"/>
          </p:cNvSpPr>
          <p:nvPr>
            <p:ph type="dt" sz="half" idx="10"/>
          </p:nvPr>
        </p:nvSpPr>
        <p:spPr/>
        <p:txBody>
          <a:bodyPr/>
          <a:lstStyle/>
          <a:p>
            <a:fld id="{DB8BC598-3E3B-4233-A372-670DD2C0C12F}" type="datetimeFigureOut">
              <a:rPr lang="en-US" smtClean="0"/>
              <a:t>11/23/2024</a:t>
            </a:fld>
            <a:endParaRPr lang="en-US"/>
          </a:p>
        </p:txBody>
      </p:sp>
      <p:sp>
        <p:nvSpPr>
          <p:cNvPr id="6" name="Footer Placeholder 5">
            <a:extLst>
              <a:ext uri="{FF2B5EF4-FFF2-40B4-BE49-F238E27FC236}">
                <a16:creationId xmlns:a16="http://schemas.microsoft.com/office/drawing/2014/main" id="{47CF1F0B-D8F5-CAD1-2E28-EFE02B6DDB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20C64C-5A7D-353F-4DF0-59A18C3746CA}"/>
              </a:ext>
            </a:extLst>
          </p:cNvPr>
          <p:cNvSpPr>
            <a:spLocks noGrp="1"/>
          </p:cNvSpPr>
          <p:nvPr>
            <p:ph type="sldNum" sz="quarter" idx="12"/>
          </p:nvPr>
        </p:nvSpPr>
        <p:spPr/>
        <p:txBody>
          <a:bodyPr/>
          <a:lstStyle/>
          <a:p>
            <a:fld id="{5E6D92BE-EF74-4DB9-91D6-44034FC42EB0}" type="slidenum">
              <a:rPr lang="en-US" smtClean="0"/>
              <a:t>‹#›</a:t>
            </a:fld>
            <a:endParaRPr lang="en-US"/>
          </a:p>
        </p:txBody>
      </p:sp>
    </p:spTree>
    <p:extLst>
      <p:ext uri="{BB962C8B-B14F-4D97-AF65-F5344CB8AC3E}">
        <p14:creationId xmlns:p14="http://schemas.microsoft.com/office/powerpoint/2010/main" val="1357021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7F20E4-E135-6F70-0C6C-AEDB95A095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7E56EA-9A1E-EA50-1116-CAC237EE4E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AF872D-83B2-EB21-5B0D-F6C695264F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8BC598-3E3B-4233-A372-670DD2C0C12F}" type="datetimeFigureOut">
              <a:rPr lang="en-US" smtClean="0"/>
              <a:t>11/23/2024</a:t>
            </a:fld>
            <a:endParaRPr lang="en-US"/>
          </a:p>
        </p:txBody>
      </p:sp>
      <p:sp>
        <p:nvSpPr>
          <p:cNvPr id="5" name="Footer Placeholder 4">
            <a:extLst>
              <a:ext uri="{FF2B5EF4-FFF2-40B4-BE49-F238E27FC236}">
                <a16:creationId xmlns:a16="http://schemas.microsoft.com/office/drawing/2014/main" id="{4CC49295-45E8-802B-1D54-CDD6671BBD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B5B308-F678-B644-08D1-6891E6BF16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6D92BE-EF74-4DB9-91D6-44034FC42EB0}" type="slidenum">
              <a:rPr lang="en-US" smtClean="0"/>
              <a:t>‹#›</a:t>
            </a:fld>
            <a:endParaRPr lang="en-US"/>
          </a:p>
        </p:txBody>
      </p:sp>
    </p:spTree>
    <p:extLst>
      <p:ext uri="{BB962C8B-B14F-4D97-AF65-F5344CB8AC3E}">
        <p14:creationId xmlns:p14="http://schemas.microsoft.com/office/powerpoint/2010/main" val="936396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dataschoo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ublic.tableau.com/app/profile/george3771/viz/AviationData_17323494014070/Dashboard1?publish=yes" TargetMode="External"/><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public.tableau.com/app/profile/george3771/viz/AviationData_17323494014070/Dashboard1?publish=yes"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public.tableau.com/app/profile/george3771/viz/AviationData_17323494014070/Dashboard1?publish=yes"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6F020-FC21-A844-CDEF-9AEFA6A6E996}"/>
              </a:ext>
            </a:extLst>
          </p:cNvPr>
          <p:cNvSpPr>
            <a:spLocks noGrp="1"/>
          </p:cNvSpPr>
          <p:nvPr>
            <p:ph type="ctrTitle"/>
          </p:nvPr>
        </p:nvSpPr>
        <p:spPr/>
        <p:txBody>
          <a:bodyPr/>
          <a:lstStyle/>
          <a:p>
            <a:r>
              <a:rPr lang="en-US" b="1" dirty="0"/>
              <a:t>Project 1</a:t>
            </a:r>
          </a:p>
        </p:txBody>
      </p:sp>
      <p:sp>
        <p:nvSpPr>
          <p:cNvPr id="3" name="Subtitle 2">
            <a:extLst>
              <a:ext uri="{FF2B5EF4-FFF2-40B4-BE49-F238E27FC236}">
                <a16:creationId xmlns:a16="http://schemas.microsoft.com/office/drawing/2014/main" id="{92619F5E-047D-D69A-B561-24C907C9EDC4}"/>
              </a:ext>
            </a:extLst>
          </p:cNvPr>
          <p:cNvSpPr>
            <a:spLocks noGrp="1"/>
          </p:cNvSpPr>
          <p:nvPr>
            <p:ph type="subTitle" idx="1"/>
          </p:nvPr>
        </p:nvSpPr>
        <p:spPr/>
        <p:txBody>
          <a:bodyPr/>
          <a:lstStyle/>
          <a:p>
            <a:r>
              <a:rPr lang="en-US" b="1" dirty="0"/>
              <a:t>Aviation Analysis</a:t>
            </a:r>
          </a:p>
        </p:txBody>
      </p:sp>
    </p:spTree>
    <p:extLst>
      <p:ext uri="{BB962C8B-B14F-4D97-AF65-F5344CB8AC3E}">
        <p14:creationId xmlns:p14="http://schemas.microsoft.com/office/powerpoint/2010/main" val="2411154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667A9-9177-74B4-7576-DBDCCD2C2657}"/>
              </a:ext>
            </a:extLst>
          </p:cNvPr>
          <p:cNvSpPr>
            <a:spLocks noGrp="1"/>
          </p:cNvSpPr>
          <p:nvPr>
            <p:ph type="title"/>
          </p:nvPr>
        </p:nvSpPr>
        <p:spPr>
          <a:xfrm>
            <a:off x="304046" y="147314"/>
            <a:ext cx="10515600" cy="1325563"/>
          </a:xfrm>
        </p:spPr>
        <p:txBody>
          <a:bodyPr/>
          <a:lstStyle/>
          <a:p>
            <a:r>
              <a:rPr lang="en-US" b="1" dirty="0"/>
              <a:t>Findings – Number of Engines &amp; combination with Purpose</a:t>
            </a:r>
            <a:endParaRPr lang="en-US" dirty="0"/>
          </a:p>
        </p:txBody>
      </p:sp>
      <p:sp>
        <p:nvSpPr>
          <p:cNvPr id="10" name="Content Placeholder 9">
            <a:extLst>
              <a:ext uri="{FF2B5EF4-FFF2-40B4-BE49-F238E27FC236}">
                <a16:creationId xmlns:a16="http://schemas.microsoft.com/office/drawing/2014/main" id="{A4B182B7-AAA3-D142-8406-AC3708C807F3}"/>
              </a:ext>
            </a:extLst>
          </p:cNvPr>
          <p:cNvSpPr>
            <a:spLocks noGrp="1"/>
          </p:cNvSpPr>
          <p:nvPr>
            <p:ph sz="half" idx="1"/>
          </p:nvPr>
        </p:nvSpPr>
        <p:spPr/>
        <p:txBody>
          <a:bodyPr>
            <a:normAutofit/>
          </a:bodyPr>
          <a:lstStyle/>
          <a:p>
            <a:r>
              <a:rPr lang="en-US" sz="2000" dirty="0"/>
              <a:t>Looking at the number of engines in the aircraft, we notice that, with increase in number of engines, there is undisputable decrease in the accidents </a:t>
            </a:r>
          </a:p>
          <a:p>
            <a:endParaRPr lang="en-US" sz="2000" dirty="0"/>
          </a:p>
        </p:txBody>
      </p:sp>
      <p:pic>
        <p:nvPicPr>
          <p:cNvPr id="12" name="Picture 11">
            <a:extLst>
              <a:ext uri="{FF2B5EF4-FFF2-40B4-BE49-F238E27FC236}">
                <a16:creationId xmlns:a16="http://schemas.microsoft.com/office/drawing/2014/main" id="{E896D6A0-2796-41AD-65B1-C32FEAFB96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421" y="3000531"/>
            <a:ext cx="4091322" cy="3224509"/>
          </a:xfrm>
          <a:prstGeom prst="rect">
            <a:avLst/>
          </a:prstGeom>
        </p:spPr>
      </p:pic>
      <p:sp>
        <p:nvSpPr>
          <p:cNvPr id="15" name="Content Placeholder 14">
            <a:extLst>
              <a:ext uri="{FF2B5EF4-FFF2-40B4-BE49-F238E27FC236}">
                <a16:creationId xmlns:a16="http://schemas.microsoft.com/office/drawing/2014/main" id="{4F277168-4C22-C8E5-88DB-42F6E8BF8CE5}"/>
              </a:ext>
            </a:extLst>
          </p:cNvPr>
          <p:cNvSpPr>
            <a:spLocks noGrp="1"/>
          </p:cNvSpPr>
          <p:nvPr>
            <p:ph sz="half" idx="2"/>
          </p:nvPr>
        </p:nvSpPr>
        <p:spPr>
          <a:xfrm>
            <a:off x="6172200" y="1696566"/>
            <a:ext cx="5181600" cy="4351338"/>
          </a:xfrm>
        </p:spPr>
        <p:txBody>
          <a:bodyPr>
            <a:normAutofit/>
          </a:bodyPr>
          <a:lstStyle/>
          <a:p>
            <a:r>
              <a:rPr lang="en-US" sz="2000" dirty="0"/>
              <a:t>Further exploration on the number of engine vs the use, it is evident that we have very little data as you increase the number of engines and clearly, majority of this business are dominant on 1 or 2 engines.</a:t>
            </a:r>
          </a:p>
          <a:p>
            <a:endParaRPr lang="en-US" sz="2000" dirty="0"/>
          </a:p>
          <a:p>
            <a:endParaRPr lang="en-US" sz="2000" dirty="0"/>
          </a:p>
        </p:txBody>
      </p:sp>
      <p:pic>
        <p:nvPicPr>
          <p:cNvPr id="16" name="Content Placeholder 7">
            <a:extLst>
              <a:ext uri="{FF2B5EF4-FFF2-40B4-BE49-F238E27FC236}">
                <a16:creationId xmlns:a16="http://schemas.microsoft.com/office/drawing/2014/main" id="{B9C0912E-54CC-44C2-3079-03D1BEB011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6910" y="3186820"/>
            <a:ext cx="3822736" cy="2734145"/>
          </a:xfrm>
          <a:prstGeom prst="rect">
            <a:avLst/>
          </a:prstGeom>
        </p:spPr>
      </p:pic>
    </p:spTree>
    <p:extLst>
      <p:ext uri="{BB962C8B-B14F-4D97-AF65-F5344CB8AC3E}">
        <p14:creationId xmlns:p14="http://schemas.microsoft.com/office/powerpoint/2010/main" val="2481825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313A6D-C88F-12E7-41C9-87B1CB26E3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D64D48-7FA5-7A40-4547-9EF9B1429937}"/>
              </a:ext>
            </a:extLst>
          </p:cNvPr>
          <p:cNvSpPr>
            <a:spLocks noGrp="1"/>
          </p:cNvSpPr>
          <p:nvPr>
            <p:ph type="title"/>
          </p:nvPr>
        </p:nvSpPr>
        <p:spPr/>
        <p:txBody>
          <a:bodyPr/>
          <a:lstStyle/>
          <a:p>
            <a:r>
              <a:rPr lang="en-US" b="1" dirty="0"/>
              <a:t>Recommendations</a:t>
            </a:r>
          </a:p>
        </p:txBody>
      </p:sp>
      <p:sp>
        <p:nvSpPr>
          <p:cNvPr id="3" name="Content Placeholder 2">
            <a:extLst>
              <a:ext uri="{FF2B5EF4-FFF2-40B4-BE49-F238E27FC236}">
                <a16:creationId xmlns:a16="http://schemas.microsoft.com/office/drawing/2014/main" id="{D316BA7B-F3EC-4B59-16CF-39B12CE690F3}"/>
              </a:ext>
            </a:extLst>
          </p:cNvPr>
          <p:cNvSpPr>
            <a:spLocks noGrp="1"/>
          </p:cNvSpPr>
          <p:nvPr>
            <p:ph idx="1"/>
          </p:nvPr>
        </p:nvSpPr>
        <p:spPr/>
        <p:txBody>
          <a:bodyPr>
            <a:normAutofit fontScale="92500"/>
          </a:bodyPr>
          <a:lstStyle/>
          <a:p>
            <a:pPr algn="just"/>
            <a:r>
              <a:rPr lang="en-US" dirty="0"/>
              <a:t>The decrease in aviation accidents since </a:t>
            </a:r>
            <a:r>
              <a:rPr lang="en-US" dirty="0" err="1"/>
              <a:t>since</a:t>
            </a:r>
            <a:r>
              <a:rPr lang="en-US" dirty="0"/>
              <a:t> after 1981 is encouraging, but there are countries that one needs to deploy more measures to safeguard life and business. In high-accident states, there should be a concerted effort to increase surveillance and regulatory enforcement activities to mitigate the risks associated with aviation accidents.</a:t>
            </a:r>
          </a:p>
          <a:p>
            <a:pPr algn="just"/>
            <a:endParaRPr lang="en-US" dirty="0"/>
          </a:p>
          <a:p>
            <a:pPr algn="just"/>
            <a:r>
              <a:rPr lang="en-US" dirty="0"/>
              <a:t>Based on the fact that we had a high visual determining of weather, it is an indication that many accidents happened on a good weather, provoking pilots to use their eyes/visual for decision making. It is imperative to  reinforce guidance and adherence to </a:t>
            </a:r>
            <a:r>
              <a:rPr lang="en-US" dirty="0" err="1"/>
              <a:t>protocals</a:t>
            </a:r>
            <a:r>
              <a:rPr lang="en-US" dirty="0"/>
              <a:t>  when in the sky unless it is unavoidable.</a:t>
            </a:r>
          </a:p>
        </p:txBody>
      </p:sp>
    </p:spTree>
    <p:extLst>
      <p:ext uri="{BB962C8B-B14F-4D97-AF65-F5344CB8AC3E}">
        <p14:creationId xmlns:p14="http://schemas.microsoft.com/office/powerpoint/2010/main" val="2680080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B6B56-220B-9358-A6ED-69564E7361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586342-13A6-2EDE-8D3E-77D74FC19476}"/>
              </a:ext>
            </a:extLst>
          </p:cNvPr>
          <p:cNvSpPr>
            <a:spLocks noGrp="1"/>
          </p:cNvSpPr>
          <p:nvPr>
            <p:ph type="title"/>
          </p:nvPr>
        </p:nvSpPr>
        <p:spPr/>
        <p:txBody>
          <a:bodyPr/>
          <a:lstStyle/>
          <a:p>
            <a:r>
              <a:rPr lang="en-US" b="1" dirty="0"/>
              <a:t>Recommendations … </a:t>
            </a:r>
            <a:r>
              <a:rPr lang="en-US" b="1" dirty="0" err="1"/>
              <a:t>Con’t</a:t>
            </a:r>
            <a:endParaRPr lang="en-US" b="1" dirty="0"/>
          </a:p>
        </p:txBody>
      </p:sp>
      <p:sp>
        <p:nvSpPr>
          <p:cNvPr id="3" name="Content Placeholder 2">
            <a:extLst>
              <a:ext uri="{FF2B5EF4-FFF2-40B4-BE49-F238E27FC236}">
                <a16:creationId xmlns:a16="http://schemas.microsoft.com/office/drawing/2014/main" id="{86854A1E-1D76-16FC-5C39-F77920BC4204}"/>
              </a:ext>
            </a:extLst>
          </p:cNvPr>
          <p:cNvSpPr>
            <a:spLocks noGrp="1"/>
          </p:cNvSpPr>
          <p:nvPr>
            <p:ph idx="1"/>
          </p:nvPr>
        </p:nvSpPr>
        <p:spPr/>
        <p:txBody>
          <a:bodyPr>
            <a:normAutofit/>
          </a:bodyPr>
          <a:lstStyle/>
          <a:p>
            <a:pPr algn="just"/>
            <a:r>
              <a:rPr lang="en-US" dirty="0"/>
              <a:t>The purpose came out as a big contributing factor in the number of accidents. Looking at the business model our stakeholder is interested in, business/commercial purpose seem to be in line with decreased accidents. </a:t>
            </a:r>
          </a:p>
          <a:p>
            <a:pPr algn="just"/>
            <a:endParaRPr lang="en-US" dirty="0"/>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of the look of things, increased number of engines is a guarantee in eradication of accidents. While it would have a potential implication on the cost as well, this can better concluded when cost is in play</a:t>
            </a:r>
          </a:p>
        </p:txBody>
      </p:sp>
    </p:spTree>
    <p:extLst>
      <p:ext uri="{BB962C8B-B14F-4D97-AF65-F5344CB8AC3E}">
        <p14:creationId xmlns:p14="http://schemas.microsoft.com/office/powerpoint/2010/main" val="3392003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960D59-3D13-FB07-CCC0-BD17F11081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2FBACB-D570-1605-E5A2-421DFD25E6CB}"/>
              </a:ext>
            </a:extLst>
          </p:cNvPr>
          <p:cNvSpPr>
            <a:spLocks noGrp="1"/>
          </p:cNvSpPr>
          <p:nvPr>
            <p:ph type="title"/>
          </p:nvPr>
        </p:nvSpPr>
        <p:spPr/>
        <p:txBody>
          <a:bodyPr/>
          <a:lstStyle/>
          <a:p>
            <a:r>
              <a:rPr lang="en-US" b="1" i="1" dirty="0"/>
              <a:t>Thank You!</a:t>
            </a:r>
          </a:p>
        </p:txBody>
      </p:sp>
      <p:pic>
        <p:nvPicPr>
          <p:cNvPr id="5" name="Content Placeholder 4">
            <a:extLst>
              <a:ext uri="{FF2B5EF4-FFF2-40B4-BE49-F238E27FC236}">
                <a16:creationId xmlns:a16="http://schemas.microsoft.com/office/drawing/2014/main" id="{4B4A68FC-57E8-EB79-78BF-9913AB48CA2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412341"/>
            <a:ext cx="7137903" cy="5341544"/>
          </a:xfrm>
        </p:spPr>
      </p:pic>
    </p:spTree>
    <p:extLst>
      <p:ext uri="{BB962C8B-B14F-4D97-AF65-F5344CB8AC3E}">
        <p14:creationId xmlns:p14="http://schemas.microsoft.com/office/powerpoint/2010/main" val="1390217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34CE7-47C3-AA3F-599E-B0517335EB59}"/>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a16="http://schemas.microsoft.com/office/drawing/2014/main" id="{7251A7A4-1AAC-D1D7-8380-23598AD8C4AF}"/>
              </a:ext>
            </a:extLst>
          </p:cNvPr>
          <p:cNvSpPr>
            <a:spLocks noGrp="1"/>
          </p:cNvSpPr>
          <p:nvPr>
            <p:ph idx="1"/>
          </p:nvPr>
        </p:nvSpPr>
        <p:spPr/>
        <p:txBody>
          <a:bodyPr/>
          <a:lstStyle/>
          <a:p>
            <a:r>
              <a:rPr lang="en-US" dirty="0"/>
              <a:t>Learning Python 5</a:t>
            </a:r>
            <a:r>
              <a:rPr lang="en-US" baseline="30000" dirty="0"/>
              <a:t>th</a:t>
            </a:r>
            <a:r>
              <a:rPr lang="en-US" dirty="0"/>
              <a:t> Edition –O’Reilly</a:t>
            </a:r>
          </a:p>
          <a:p>
            <a:pPr algn="l" fontAlgn="ctr">
              <a:spcBef>
                <a:spcPts val="150"/>
              </a:spcBef>
            </a:pPr>
            <a:r>
              <a:rPr lang="en-US" dirty="0" err="1"/>
              <a:t>Youtube</a:t>
            </a:r>
            <a:r>
              <a:rPr lang="en-US" dirty="0"/>
              <a:t> tutorials - </a:t>
            </a:r>
            <a:r>
              <a:rPr lang="en-US" b="0" i="0" dirty="0" err="1">
                <a:solidFill>
                  <a:srgbClr val="606060"/>
                </a:solidFill>
                <a:effectLst/>
                <a:latin typeface="Roboto" panose="020F0502020204030204" pitchFamily="2" charset="0"/>
                <a:hlinkClick r:id="rId2"/>
              </a:rPr>
              <a:t>Dataschool</a:t>
            </a:r>
            <a:endParaRPr lang="en-US" b="0" i="0" dirty="0">
              <a:solidFill>
                <a:srgbClr val="606060"/>
              </a:solidFill>
              <a:effectLst/>
              <a:latin typeface="Roboto" panose="020F0502020204030204" pitchFamily="2" charset="0"/>
            </a:endParaRPr>
          </a:p>
          <a:p>
            <a:r>
              <a:rPr lang="en-US" dirty="0"/>
              <a:t>Class work</a:t>
            </a:r>
          </a:p>
        </p:txBody>
      </p:sp>
    </p:spTree>
    <p:extLst>
      <p:ext uri="{BB962C8B-B14F-4D97-AF65-F5344CB8AC3E}">
        <p14:creationId xmlns:p14="http://schemas.microsoft.com/office/powerpoint/2010/main" val="1955037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239E3-D4AD-4253-73E4-44557A2BEE20}"/>
              </a:ext>
            </a:extLst>
          </p:cNvPr>
          <p:cNvSpPr>
            <a:spLocks noGrp="1"/>
          </p:cNvSpPr>
          <p:nvPr>
            <p:ph type="title"/>
          </p:nvPr>
        </p:nvSpPr>
        <p:spPr/>
        <p:txBody>
          <a:bodyPr/>
          <a:lstStyle/>
          <a:p>
            <a:r>
              <a:rPr lang="en-US" b="1" dirty="0"/>
              <a:t>Aviation Dataset</a:t>
            </a:r>
          </a:p>
        </p:txBody>
      </p:sp>
      <p:sp>
        <p:nvSpPr>
          <p:cNvPr id="3" name="Content Placeholder 2">
            <a:extLst>
              <a:ext uri="{FF2B5EF4-FFF2-40B4-BE49-F238E27FC236}">
                <a16:creationId xmlns:a16="http://schemas.microsoft.com/office/drawing/2014/main" id="{4FF1B217-C1B0-D4C5-D50A-6DA962B6FFD0}"/>
              </a:ext>
            </a:extLst>
          </p:cNvPr>
          <p:cNvSpPr>
            <a:spLocks noGrp="1"/>
          </p:cNvSpPr>
          <p:nvPr>
            <p:ph idx="1"/>
          </p:nvPr>
        </p:nvSpPr>
        <p:spPr/>
        <p:txBody>
          <a:bodyPr/>
          <a:lstStyle/>
          <a:p>
            <a:r>
              <a:rPr lang="en-US" dirty="0"/>
              <a:t>The dataset </a:t>
            </a:r>
            <a:r>
              <a:rPr lang="en-US" dirty="0" err="1"/>
              <a:t>dataset</a:t>
            </a:r>
            <a:r>
              <a:rPr lang="en-US" dirty="0"/>
              <a:t> provides a detailed and comprehensive collection of aviation dataset which will help us determine which aircraft are the lowest risk for the company to start in this new aviation business. </a:t>
            </a:r>
          </a:p>
          <a:p>
            <a:r>
              <a:rPr lang="en-US" dirty="0"/>
              <a:t>It </a:t>
            </a:r>
            <a:r>
              <a:rPr lang="en-US" dirty="0" err="1"/>
              <a:t>encompases</a:t>
            </a:r>
            <a:r>
              <a:rPr lang="en-US" dirty="0"/>
              <a:t> a wide range of information and from this, the stakeholder is interested to uncover trends and insights regarding aviation accidents in the USA and in international waters from 1962 to 2023.</a:t>
            </a:r>
          </a:p>
        </p:txBody>
      </p:sp>
    </p:spTree>
    <p:extLst>
      <p:ext uri="{BB962C8B-B14F-4D97-AF65-F5344CB8AC3E}">
        <p14:creationId xmlns:p14="http://schemas.microsoft.com/office/powerpoint/2010/main" val="1421870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5CE45A-498B-4D07-0DCE-0C5D0299D8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37208E-0130-DEB0-A063-F1010C218EBC}"/>
              </a:ext>
            </a:extLst>
          </p:cNvPr>
          <p:cNvSpPr>
            <a:spLocks noGrp="1"/>
          </p:cNvSpPr>
          <p:nvPr>
            <p:ph type="title"/>
          </p:nvPr>
        </p:nvSpPr>
        <p:spPr>
          <a:xfrm>
            <a:off x="311760" y="114402"/>
            <a:ext cx="11042040" cy="903237"/>
          </a:xfrm>
        </p:spPr>
        <p:txBody>
          <a:bodyPr/>
          <a:lstStyle/>
          <a:p>
            <a:r>
              <a:rPr lang="en-US" b="1" dirty="0"/>
              <a:t>Features</a:t>
            </a:r>
          </a:p>
        </p:txBody>
      </p:sp>
      <p:sp>
        <p:nvSpPr>
          <p:cNvPr id="4" name="Rectangle 1">
            <a:extLst>
              <a:ext uri="{FF2B5EF4-FFF2-40B4-BE49-F238E27FC236}">
                <a16:creationId xmlns:a16="http://schemas.microsoft.com/office/drawing/2014/main" id="{E4F7603B-7D29-6CCF-1662-AC98D33077AE}"/>
              </a:ext>
            </a:extLst>
          </p:cNvPr>
          <p:cNvSpPr>
            <a:spLocks noGrp="1" noChangeArrowheads="1"/>
          </p:cNvSpPr>
          <p:nvPr>
            <p:ph idx="1"/>
          </p:nvPr>
        </p:nvSpPr>
        <p:spPr bwMode="auto">
          <a:xfrm>
            <a:off x="375670" y="1399180"/>
            <a:ext cx="10500119"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2000" b="1" dirty="0" err="1"/>
              <a:t>Event.Id</a:t>
            </a:r>
            <a:r>
              <a:rPr lang="en-US" sz="2000" dirty="0"/>
              <a:t>:		Unique identifier for each aviation event (accident or incident).</a:t>
            </a:r>
            <a:endParaRPr kumimoji="0" lang="en-US" altLang="en-US" sz="2000" b="0" i="0" u="none" strike="noStrike" cap="none" normalizeH="0" baseline="0" dirty="0">
              <a:ln>
                <a:noFill/>
              </a:ln>
              <a:solidFill>
                <a:schemeClr val="tx1"/>
              </a:solidFill>
              <a:effectLst/>
            </a:endParaRPr>
          </a:p>
          <a:p>
            <a:pPr marL="0" indent="0" eaLnBrk="0" fontAlgn="base" hangingPunct="0">
              <a:lnSpc>
                <a:spcPct val="100000"/>
              </a:lnSpc>
              <a:spcBef>
                <a:spcPct val="0"/>
              </a:spcBef>
              <a:spcAft>
                <a:spcPct val="0"/>
              </a:spcAft>
              <a:buFontTx/>
              <a:buChar char="•"/>
            </a:pPr>
            <a:r>
              <a:rPr lang="en-US" altLang="en-US" sz="2000" b="1" dirty="0" err="1"/>
              <a:t>Investigation.Type</a:t>
            </a:r>
            <a:r>
              <a:rPr lang="en-US" altLang="en-US" sz="2000" b="1" dirty="0"/>
              <a:t>:  	</a:t>
            </a:r>
            <a:r>
              <a:rPr lang="en-US" altLang="en-US" sz="2000" dirty="0"/>
              <a:t>Specifies whether the event was classified as an Accident or an Incident.</a:t>
            </a:r>
          </a:p>
          <a:p>
            <a:pPr marL="0" marR="0" lvl="0" indent="0" algn="l" defTabSz="914400" rtl="0" eaLnBrk="0" fontAlgn="base" latinLnBrk="0" hangingPunct="0">
              <a:lnSpc>
                <a:spcPct val="100000"/>
              </a:lnSpc>
              <a:spcBef>
                <a:spcPct val="0"/>
              </a:spcBef>
              <a:spcAft>
                <a:spcPct val="0"/>
              </a:spcAft>
              <a:buClrTx/>
              <a:buSzTx/>
              <a:buFontTx/>
              <a:buChar char="•"/>
              <a:tabLst/>
            </a:pPr>
            <a:r>
              <a:rPr lang="en-US" sz="2000" b="1" dirty="0" err="1"/>
              <a:t>Accident.Number</a:t>
            </a:r>
            <a:r>
              <a:rPr lang="en-US" sz="2000" dirty="0"/>
              <a:t>: 	An identifier unique to accidents (may not apply to all incidents).</a:t>
            </a:r>
          </a:p>
          <a:p>
            <a:pPr marL="0" marR="0" lvl="0" indent="0" algn="l" defTabSz="914400" rtl="0" eaLnBrk="0" fontAlgn="base" latinLnBrk="0" hangingPunct="0">
              <a:lnSpc>
                <a:spcPct val="100000"/>
              </a:lnSpc>
              <a:spcBef>
                <a:spcPct val="0"/>
              </a:spcBef>
              <a:spcAft>
                <a:spcPct val="0"/>
              </a:spcAft>
              <a:buClrTx/>
              <a:buSzTx/>
              <a:buFontTx/>
              <a:buChar char="•"/>
              <a:tabLst/>
            </a:pPr>
            <a:r>
              <a:rPr lang="en-US" sz="2000" b="1" dirty="0" err="1"/>
              <a:t>Event.Date</a:t>
            </a:r>
            <a:r>
              <a:rPr lang="en-US" sz="2000" dirty="0"/>
              <a:t>:		The date on which the event occurred.</a:t>
            </a:r>
          </a:p>
          <a:p>
            <a:pPr marL="0" marR="0" lvl="0" indent="0" algn="l" defTabSz="914400" rtl="0" eaLnBrk="0" fontAlgn="base" latinLnBrk="0" hangingPunct="0">
              <a:lnSpc>
                <a:spcPct val="100000"/>
              </a:lnSpc>
              <a:spcBef>
                <a:spcPct val="0"/>
              </a:spcBef>
              <a:spcAft>
                <a:spcPct val="0"/>
              </a:spcAft>
              <a:buClrTx/>
              <a:buSzTx/>
              <a:buFontTx/>
              <a:buChar char="•"/>
              <a:tabLst/>
            </a:pPr>
            <a:r>
              <a:rPr lang="en-US" sz="2000" b="1" dirty="0"/>
              <a:t>Location</a:t>
            </a:r>
            <a:r>
              <a:rPr lang="en-US" sz="2000" dirty="0"/>
              <a:t>:		The city, region, or specific area where the event took place.</a:t>
            </a:r>
          </a:p>
          <a:p>
            <a:pPr marL="0" marR="0" lvl="0" indent="0" algn="l" defTabSz="914400" rtl="0" eaLnBrk="0" fontAlgn="base" latinLnBrk="0" hangingPunct="0">
              <a:lnSpc>
                <a:spcPct val="100000"/>
              </a:lnSpc>
              <a:spcBef>
                <a:spcPct val="0"/>
              </a:spcBef>
              <a:spcAft>
                <a:spcPct val="0"/>
              </a:spcAft>
              <a:buClrTx/>
              <a:buSzTx/>
              <a:buFontTx/>
              <a:buChar char="•"/>
              <a:tabLst/>
            </a:pPr>
            <a:r>
              <a:rPr lang="en-US" sz="2000" b="1" dirty="0"/>
              <a:t>Country</a:t>
            </a:r>
            <a:r>
              <a:rPr lang="en-US" sz="2000" dirty="0"/>
              <a:t>:		The country in which the event occurred.</a:t>
            </a:r>
          </a:p>
          <a:p>
            <a:pPr marL="0" marR="0" lvl="0" indent="0" algn="l" defTabSz="914400" rtl="0" eaLnBrk="0" fontAlgn="base" latinLnBrk="0" hangingPunct="0">
              <a:lnSpc>
                <a:spcPct val="100000"/>
              </a:lnSpc>
              <a:spcBef>
                <a:spcPct val="0"/>
              </a:spcBef>
              <a:spcAft>
                <a:spcPct val="0"/>
              </a:spcAft>
              <a:buClrTx/>
              <a:buSzTx/>
              <a:buFontTx/>
              <a:buChar char="•"/>
              <a:tabLst/>
            </a:pPr>
            <a:r>
              <a:rPr lang="en-US" sz="2000" b="1" dirty="0"/>
              <a:t>Latitude</a:t>
            </a:r>
            <a:r>
              <a:rPr lang="en-US" sz="2000" dirty="0"/>
              <a:t> and </a:t>
            </a:r>
            <a:r>
              <a:rPr lang="en-US" sz="2000" b="1" dirty="0"/>
              <a:t>Longitude</a:t>
            </a:r>
            <a:r>
              <a:rPr lang="en-US" sz="2000" dirty="0"/>
              <a:t>:	Geographic coordinates of the event's location.</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2000" b="1" dirty="0" err="1"/>
              <a:t>Airport.Code</a:t>
            </a:r>
            <a:r>
              <a:rPr lang="en-US" sz="2000" b="1" dirty="0"/>
              <a:t> </a:t>
            </a:r>
            <a:r>
              <a:rPr lang="en-US" sz="2000" dirty="0"/>
              <a:t>and</a:t>
            </a:r>
            <a:r>
              <a:rPr lang="en-US" sz="2000" b="1" dirty="0"/>
              <a:t> Name:</a:t>
            </a:r>
            <a:r>
              <a:rPr lang="en-US" sz="2000" dirty="0"/>
              <a:t>	IATA or ICAO recognized code and Name of the airport</a:t>
            </a:r>
          </a:p>
          <a:p>
            <a:pPr marL="0" marR="0" lvl="0" indent="0" algn="l" defTabSz="914400" rtl="0" eaLnBrk="0" fontAlgn="base" latinLnBrk="0" hangingPunct="0">
              <a:lnSpc>
                <a:spcPct val="100000"/>
              </a:lnSpc>
              <a:spcBef>
                <a:spcPct val="0"/>
              </a:spcBef>
              <a:spcAft>
                <a:spcPct val="0"/>
              </a:spcAft>
              <a:buClrTx/>
              <a:buSzTx/>
              <a:buFontTx/>
              <a:buChar char="•"/>
              <a:tabLst/>
            </a:pPr>
            <a:r>
              <a:rPr lang="en-US" sz="2000" b="1" dirty="0" err="1"/>
              <a:t>Injury.Severity</a:t>
            </a:r>
            <a:r>
              <a:rPr lang="en-US" sz="2000" dirty="0"/>
              <a:t>:		Categorization of the event based on injuries sustained </a:t>
            </a:r>
          </a:p>
          <a:p>
            <a:pPr marL="0" marR="0" lvl="0" indent="0" algn="l" defTabSz="914400" rtl="0" eaLnBrk="0" fontAlgn="base" latinLnBrk="0" hangingPunct="0">
              <a:lnSpc>
                <a:spcPct val="100000"/>
              </a:lnSpc>
              <a:spcBef>
                <a:spcPct val="0"/>
              </a:spcBef>
              <a:spcAft>
                <a:spcPct val="0"/>
              </a:spcAft>
              <a:buClrTx/>
              <a:buSzTx/>
              <a:buFontTx/>
              <a:buChar char="•"/>
              <a:tabLst/>
            </a:pPr>
            <a:r>
              <a:rPr lang="en-US" sz="2000" b="1" dirty="0" err="1"/>
              <a:t>Aircraft.Damage</a:t>
            </a:r>
            <a:r>
              <a:rPr lang="en-US" sz="2000" dirty="0"/>
              <a:t>:	Description of the damage to the aircraft</a:t>
            </a:r>
          </a:p>
          <a:p>
            <a:pPr marL="0" marR="0" lvl="0" indent="0" algn="l" defTabSz="914400" rtl="0" eaLnBrk="0" fontAlgn="base" latinLnBrk="0" hangingPunct="0">
              <a:lnSpc>
                <a:spcPct val="100000"/>
              </a:lnSpc>
              <a:spcBef>
                <a:spcPct val="0"/>
              </a:spcBef>
              <a:spcAft>
                <a:spcPct val="0"/>
              </a:spcAft>
              <a:buClrTx/>
              <a:buSzTx/>
              <a:buFontTx/>
              <a:buChar char="•"/>
              <a:tabLst/>
            </a:pPr>
            <a:r>
              <a:rPr lang="en-US" sz="2000" b="1" dirty="0" err="1"/>
              <a:t>Aircraft.Category</a:t>
            </a:r>
            <a:r>
              <a:rPr lang="en-US" sz="2000" dirty="0"/>
              <a:t>:	Classification of the aircraft</a:t>
            </a:r>
          </a:p>
          <a:p>
            <a:pPr marL="0" marR="0" lvl="0" indent="0" algn="l" defTabSz="914400" rtl="0" eaLnBrk="0" fontAlgn="base" latinLnBrk="0" hangingPunct="0">
              <a:lnSpc>
                <a:spcPct val="100000"/>
              </a:lnSpc>
              <a:spcBef>
                <a:spcPct val="0"/>
              </a:spcBef>
              <a:spcAft>
                <a:spcPct val="0"/>
              </a:spcAft>
              <a:buClrTx/>
              <a:buSzTx/>
              <a:buFontTx/>
              <a:buChar char="•"/>
              <a:tabLst/>
            </a:pPr>
            <a:r>
              <a:rPr lang="en-US" sz="2000" b="1" dirty="0" err="1"/>
              <a:t>Registration.Number</a:t>
            </a:r>
            <a:r>
              <a:rPr lang="en-US" sz="2000" dirty="0"/>
              <a:t>:	The aircraft’s tail number</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t>Make and Model: 	</a:t>
            </a:r>
            <a:r>
              <a:rPr lang="en-US" altLang="en-US" sz="2000" dirty="0"/>
              <a:t>Manufacturer of the aircraft and specific model</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p>
        </p:txBody>
      </p:sp>
    </p:spTree>
    <p:extLst>
      <p:ext uri="{BB962C8B-B14F-4D97-AF65-F5344CB8AC3E}">
        <p14:creationId xmlns:p14="http://schemas.microsoft.com/office/powerpoint/2010/main" val="276824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86B4F-2770-5C83-665B-F213BCAE45F4}"/>
              </a:ext>
            </a:extLst>
          </p:cNvPr>
          <p:cNvSpPr>
            <a:spLocks noGrp="1"/>
          </p:cNvSpPr>
          <p:nvPr>
            <p:ph type="title"/>
          </p:nvPr>
        </p:nvSpPr>
        <p:spPr>
          <a:xfrm>
            <a:off x="311760" y="114402"/>
            <a:ext cx="11042040" cy="903237"/>
          </a:xfrm>
        </p:spPr>
        <p:txBody>
          <a:bodyPr/>
          <a:lstStyle/>
          <a:p>
            <a:r>
              <a:rPr lang="en-US" b="1" dirty="0"/>
              <a:t>Features…</a:t>
            </a:r>
            <a:r>
              <a:rPr lang="en-US" b="1" dirty="0" err="1"/>
              <a:t>Cont</a:t>
            </a:r>
            <a:endParaRPr lang="en-US" b="1" dirty="0"/>
          </a:p>
        </p:txBody>
      </p:sp>
      <p:sp>
        <p:nvSpPr>
          <p:cNvPr id="4" name="Rectangle 1">
            <a:extLst>
              <a:ext uri="{FF2B5EF4-FFF2-40B4-BE49-F238E27FC236}">
                <a16:creationId xmlns:a16="http://schemas.microsoft.com/office/drawing/2014/main" id="{1C10FB4B-E8A4-48D7-EC9E-1EC23E9A3081}"/>
              </a:ext>
            </a:extLst>
          </p:cNvPr>
          <p:cNvSpPr>
            <a:spLocks noGrp="1" noChangeArrowheads="1"/>
          </p:cNvSpPr>
          <p:nvPr>
            <p:ph idx="1"/>
          </p:nvPr>
        </p:nvSpPr>
        <p:spPr bwMode="auto">
          <a:xfrm>
            <a:off x="375670" y="1845454"/>
            <a:ext cx="11953657"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2000" b="1" dirty="0" err="1"/>
              <a:t>Amateur.Built</a:t>
            </a:r>
            <a:r>
              <a:rPr lang="en-US" sz="2000" b="1" dirty="0"/>
              <a:t>: 	</a:t>
            </a:r>
            <a:r>
              <a:rPr lang="en-US" sz="2000" dirty="0"/>
              <a:t>	Indicates whether the aircraft was built by amateurs</a:t>
            </a:r>
          </a:p>
          <a:p>
            <a:pPr marL="0" indent="0" eaLnBrk="0" fontAlgn="base" hangingPunct="0">
              <a:lnSpc>
                <a:spcPct val="100000"/>
              </a:lnSpc>
              <a:spcBef>
                <a:spcPct val="0"/>
              </a:spcBef>
              <a:spcAft>
                <a:spcPct val="0"/>
              </a:spcAft>
              <a:buFontTx/>
              <a:buChar char="•"/>
            </a:pPr>
            <a:r>
              <a:rPr lang="en-US" sz="2000" b="1" dirty="0" err="1"/>
              <a:t>Number.of.Engines</a:t>
            </a:r>
            <a:r>
              <a:rPr lang="en-US" sz="2000" b="1" dirty="0"/>
              <a:t> and </a:t>
            </a:r>
            <a:r>
              <a:rPr lang="en-US" sz="2000" b="1" dirty="0" err="1"/>
              <a:t>Type:</a:t>
            </a:r>
            <a:r>
              <a:rPr lang="en-US" sz="2000" dirty="0" err="1"/>
              <a:t>Specifies</a:t>
            </a:r>
            <a:r>
              <a:rPr lang="en-US" sz="2000" dirty="0"/>
              <a:t> the number of engines on the aircraft and the type</a:t>
            </a:r>
          </a:p>
          <a:p>
            <a:pPr marL="0" indent="0" eaLnBrk="0" fontAlgn="base" hangingPunct="0">
              <a:lnSpc>
                <a:spcPct val="100000"/>
              </a:lnSpc>
              <a:spcBef>
                <a:spcPct val="0"/>
              </a:spcBef>
              <a:spcAft>
                <a:spcPct val="0"/>
              </a:spcAft>
              <a:buFontTx/>
              <a:buChar char="•"/>
            </a:pPr>
            <a:r>
              <a:rPr lang="en-US" sz="2000" b="1" dirty="0" err="1"/>
              <a:t>FAR.Description</a:t>
            </a:r>
            <a:r>
              <a:rPr lang="en-US" sz="2000" b="1" dirty="0"/>
              <a:t>:	</a:t>
            </a:r>
            <a:r>
              <a:rPr lang="en-US" sz="2000" dirty="0"/>
              <a:t>Refers to the Federal Aviation Regulations (FAR) under which the flight was conducted.</a:t>
            </a:r>
          </a:p>
          <a:p>
            <a:pPr marL="0" indent="0" eaLnBrk="0" fontAlgn="base" hangingPunct="0">
              <a:lnSpc>
                <a:spcPct val="100000"/>
              </a:lnSpc>
              <a:spcBef>
                <a:spcPct val="0"/>
              </a:spcBef>
              <a:spcAft>
                <a:spcPct val="0"/>
              </a:spcAft>
              <a:buFontTx/>
              <a:buChar char="•"/>
            </a:pPr>
            <a:r>
              <a:rPr lang="en-US" sz="2000" b="1" dirty="0"/>
              <a:t>Schedule:		</a:t>
            </a:r>
            <a:r>
              <a:rPr lang="en-US" sz="2000" dirty="0"/>
              <a:t>Specifies whether the flight was Scheduled or Non-scheduled.</a:t>
            </a:r>
          </a:p>
          <a:p>
            <a:pPr marL="0" indent="0" eaLnBrk="0" fontAlgn="base" hangingPunct="0">
              <a:lnSpc>
                <a:spcPct val="100000"/>
              </a:lnSpc>
              <a:spcBef>
                <a:spcPct val="0"/>
              </a:spcBef>
              <a:spcAft>
                <a:spcPct val="0"/>
              </a:spcAft>
              <a:buFontTx/>
              <a:buChar char="•"/>
            </a:pPr>
            <a:r>
              <a:rPr lang="en-US" altLang="en-US" sz="2000" b="1" dirty="0" err="1"/>
              <a:t>Purpose.of.Flight</a:t>
            </a:r>
            <a:r>
              <a:rPr lang="en-US" altLang="en-US" sz="2000" b="1" dirty="0"/>
              <a:t>:</a:t>
            </a:r>
            <a:r>
              <a:rPr lang="en-US" altLang="en-US" sz="2000" dirty="0"/>
              <a:t>	The primary purpose of the flight</a:t>
            </a:r>
          </a:p>
          <a:p>
            <a:pPr marL="0" indent="0" eaLnBrk="0" fontAlgn="base" hangingPunct="0">
              <a:lnSpc>
                <a:spcPct val="100000"/>
              </a:lnSpc>
              <a:spcBef>
                <a:spcPct val="0"/>
              </a:spcBef>
              <a:spcAft>
                <a:spcPct val="0"/>
              </a:spcAft>
              <a:buFontTx/>
              <a:buChar char="•"/>
            </a:pPr>
            <a:r>
              <a:rPr lang="en-US" altLang="en-US" sz="2000" dirty="0" err="1"/>
              <a:t>Air.Carrier</a:t>
            </a:r>
            <a:r>
              <a:rPr lang="en-US" altLang="en-US" sz="2000" dirty="0"/>
              <a:t>:		The name of the airline or operator involved in the event.</a:t>
            </a:r>
          </a:p>
          <a:p>
            <a:pPr marL="0" marR="0" lvl="0" indent="0" algn="l" defTabSz="914400" rtl="0" eaLnBrk="0" fontAlgn="base" latinLnBrk="0" hangingPunct="0">
              <a:lnSpc>
                <a:spcPct val="100000"/>
              </a:lnSpc>
              <a:spcBef>
                <a:spcPct val="0"/>
              </a:spcBef>
              <a:spcAft>
                <a:spcPct val="0"/>
              </a:spcAft>
              <a:buClrTx/>
              <a:buSzTx/>
              <a:buFontTx/>
              <a:buChar char="•"/>
              <a:tabLst/>
            </a:pPr>
            <a:r>
              <a:rPr lang="en-US" sz="2000" b="1" dirty="0"/>
              <a:t>Injuries</a:t>
            </a:r>
            <a:r>
              <a:rPr lang="en-US" sz="2000" dirty="0"/>
              <a:t>:		The number of injuries resulting from the event. Fatal/serious/minor/uninjured</a:t>
            </a:r>
          </a:p>
          <a:p>
            <a:pPr marL="0" marR="0" lvl="0" indent="0" algn="l" defTabSz="914400" rtl="0" eaLnBrk="0" fontAlgn="base" latinLnBrk="0" hangingPunct="0">
              <a:lnSpc>
                <a:spcPct val="100000"/>
              </a:lnSpc>
              <a:spcBef>
                <a:spcPct val="0"/>
              </a:spcBef>
              <a:spcAft>
                <a:spcPct val="0"/>
              </a:spcAft>
              <a:buClrTx/>
              <a:buSzTx/>
              <a:buFontTx/>
              <a:buChar char="•"/>
              <a:tabLst/>
            </a:pPr>
            <a:r>
              <a:rPr lang="en-US" sz="2000" b="1" dirty="0" err="1"/>
              <a:t>Weather.Condition</a:t>
            </a:r>
            <a:r>
              <a:rPr lang="en-US" sz="2000" dirty="0"/>
              <a:t>:	Description of the tool used to check the weather during the event</a:t>
            </a:r>
          </a:p>
          <a:p>
            <a:pPr marL="0" marR="0" lvl="0" indent="0" algn="l" defTabSz="914400" rtl="0" eaLnBrk="0" fontAlgn="base" latinLnBrk="0" hangingPunct="0">
              <a:lnSpc>
                <a:spcPct val="100000"/>
              </a:lnSpc>
              <a:spcBef>
                <a:spcPct val="0"/>
              </a:spcBef>
              <a:spcAft>
                <a:spcPct val="0"/>
              </a:spcAft>
              <a:buClrTx/>
              <a:buSzTx/>
              <a:buFontTx/>
              <a:buChar char="•"/>
              <a:tabLst/>
            </a:pPr>
            <a:r>
              <a:rPr lang="en-US" sz="2000" b="1" dirty="0" err="1"/>
              <a:t>Broad.Phase.of.Flight</a:t>
            </a:r>
            <a:r>
              <a:rPr lang="en-US" sz="2000" dirty="0"/>
              <a:t>:	General phase of flight during the event</a:t>
            </a:r>
          </a:p>
          <a:p>
            <a:pPr marL="0" marR="0" lvl="0" indent="0" algn="l" defTabSz="914400" rtl="0" eaLnBrk="0" fontAlgn="base" latinLnBrk="0" hangingPunct="0">
              <a:lnSpc>
                <a:spcPct val="100000"/>
              </a:lnSpc>
              <a:spcBef>
                <a:spcPct val="0"/>
              </a:spcBef>
              <a:spcAft>
                <a:spcPct val="0"/>
              </a:spcAft>
              <a:buClrTx/>
              <a:buSzTx/>
              <a:buFontTx/>
              <a:buChar char="•"/>
              <a:tabLst/>
            </a:pPr>
            <a:r>
              <a:rPr lang="en-US" sz="2000" b="1" dirty="0" err="1"/>
              <a:t>Report.Status</a:t>
            </a:r>
            <a:r>
              <a:rPr lang="en-US" sz="2000" dirty="0"/>
              <a:t>:		Indicates the status of the event report </a:t>
            </a:r>
          </a:p>
          <a:p>
            <a:pPr marL="0" marR="0" lvl="0" indent="0" algn="l" defTabSz="914400" rtl="0" eaLnBrk="0" fontAlgn="base" latinLnBrk="0" hangingPunct="0">
              <a:lnSpc>
                <a:spcPct val="100000"/>
              </a:lnSpc>
              <a:spcBef>
                <a:spcPct val="0"/>
              </a:spcBef>
              <a:spcAft>
                <a:spcPct val="0"/>
              </a:spcAft>
              <a:buClrTx/>
              <a:buSzTx/>
              <a:buFontTx/>
              <a:buChar char="•"/>
              <a:tabLst/>
            </a:pPr>
            <a:r>
              <a:rPr lang="en-US" sz="2000" b="1" dirty="0" err="1"/>
              <a:t>Publication.Date</a:t>
            </a:r>
            <a:r>
              <a:rPr lang="en-US" sz="2000" dirty="0"/>
              <a:t>:	The date on which the event report was published.</a:t>
            </a:r>
            <a:endParaRPr lang="en-US" altLang="en-US" sz="2000" dirty="0"/>
          </a:p>
        </p:txBody>
      </p:sp>
    </p:spTree>
    <p:extLst>
      <p:ext uri="{BB962C8B-B14F-4D97-AF65-F5344CB8AC3E}">
        <p14:creationId xmlns:p14="http://schemas.microsoft.com/office/powerpoint/2010/main" val="135426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3AEE7-AD80-B26B-F48E-616C4130BE93}"/>
              </a:ext>
            </a:extLst>
          </p:cNvPr>
          <p:cNvSpPr>
            <a:spLocks noGrp="1"/>
          </p:cNvSpPr>
          <p:nvPr>
            <p:ph type="title"/>
          </p:nvPr>
        </p:nvSpPr>
        <p:spPr/>
        <p:txBody>
          <a:bodyPr/>
          <a:lstStyle/>
          <a:p>
            <a:r>
              <a:rPr lang="en-US" b="1" dirty="0"/>
              <a:t>Business Goal</a:t>
            </a:r>
          </a:p>
        </p:txBody>
      </p:sp>
      <p:sp>
        <p:nvSpPr>
          <p:cNvPr id="3" name="Content Placeholder 2">
            <a:extLst>
              <a:ext uri="{FF2B5EF4-FFF2-40B4-BE49-F238E27FC236}">
                <a16:creationId xmlns:a16="http://schemas.microsoft.com/office/drawing/2014/main" id="{4D32A3C8-6B1C-B852-85A1-7C2FE04B09C7}"/>
              </a:ext>
            </a:extLst>
          </p:cNvPr>
          <p:cNvSpPr>
            <a:spLocks noGrp="1"/>
          </p:cNvSpPr>
          <p:nvPr>
            <p:ph idx="1"/>
          </p:nvPr>
        </p:nvSpPr>
        <p:spPr/>
        <p:txBody>
          <a:bodyPr/>
          <a:lstStyle/>
          <a:p>
            <a:r>
              <a:rPr lang="en-US" dirty="0"/>
              <a:t>Understanding Aviation risks:</a:t>
            </a:r>
          </a:p>
          <a:p>
            <a:pPr lvl="1"/>
            <a:r>
              <a:rPr lang="en-US" dirty="0"/>
              <a:t>Identify key factors that influence flight accidents, such as year, instrument </a:t>
            </a:r>
            <a:r>
              <a:rPr lang="en-US" dirty="0" err="1"/>
              <a:t>use,location</a:t>
            </a:r>
            <a:r>
              <a:rPr lang="en-US" dirty="0"/>
              <a:t> engines, purpose…</a:t>
            </a:r>
          </a:p>
          <a:p>
            <a:pPr marL="228600" lvl="1">
              <a:spcBef>
                <a:spcPts val="1000"/>
              </a:spcBef>
            </a:pPr>
            <a:r>
              <a:rPr lang="en-US" sz="2800" dirty="0"/>
              <a:t>Identifying Trends:</a:t>
            </a:r>
          </a:p>
          <a:p>
            <a:pPr marL="685800" lvl="2">
              <a:spcBef>
                <a:spcPts val="1000"/>
              </a:spcBef>
            </a:pPr>
            <a:r>
              <a:rPr lang="en-US" sz="2400" dirty="0"/>
              <a:t>Explore patterns in accidents across various countries, period…</a:t>
            </a:r>
          </a:p>
          <a:p>
            <a:pPr marL="228600" lvl="1">
              <a:spcBef>
                <a:spcPts val="1000"/>
              </a:spcBef>
            </a:pPr>
            <a:r>
              <a:rPr lang="en-US" sz="2800" dirty="0"/>
              <a:t>Recommendations</a:t>
            </a:r>
          </a:p>
          <a:p>
            <a:pPr marL="685800" lvl="2">
              <a:spcBef>
                <a:spcPts val="1000"/>
              </a:spcBef>
            </a:pPr>
            <a:r>
              <a:rPr lang="en-US" sz="2400" dirty="0"/>
              <a:t>	Provide actionable recommendations to minimize the accidents and fatalities .</a:t>
            </a:r>
          </a:p>
        </p:txBody>
      </p:sp>
    </p:spTree>
    <p:extLst>
      <p:ext uri="{BB962C8B-B14F-4D97-AF65-F5344CB8AC3E}">
        <p14:creationId xmlns:p14="http://schemas.microsoft.com/office/powerpoint/2010/main" val="3455234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987DD-936B-0C9D-795D-9595345DDCD4}"/>
              </a:ext>
            </a:extLst>
          </p:cNvPr>
          <p:cNvSpPr>
            <a:spLocks noGrp="1"/>
          </p:cNvSpPr>
          <p:nvPr>
            <p:ph type="title"/>
          </p:nvPr>
        </p:nvSpPr>
        <p:spPr/>
        <p:txBody>
          <a:bodyPr/>
          <a:lstStyle/>
          <a:p>
            <a:r>
              <a:rPr lang="en-US" b="1" dirty="0"/>
              <a:t>Questions to Address:</a:t>
            </a:r>
          </a:p>
        </p:txBody>
      </p:sp>
      <p:sp>
        <p:nvSpPr>
          <p:cNvPr id="3" name="Content Placeholder 2">
            <a:extLst>
              <a:ext uri="{FF2B5EF4-FFF2-40B4-BE49-F238E27FC236}">
                <a16:creationId xmlns:a16="http://schemas.microsoft.com/office/drawing/2014/main" id="{D75E601E-D59C-E89B-A559-36F2E4ECE74D}"/>
              </a:ext>
            </a:extLst>
          </p:cNvPr>
          <p:cNvSpPr>
            <a:spLocks noGrp="1"/>
          </p:cNvSpPr>
          <p:nvPr>
            <p:ph idx="1"/>
          </p:nvPr>
        </p:nvSpPr>
        <p:spPr/>
        <p:txBody>
          <a:bodyPr/>
          <a:lstStyle/>
          <a:p>
            <a:r>
              <a:rPr lang="en-US" dirty="0"/>
              <a:t>Does evolution of time has an influence on the number of accidents?</a:t>
            </a:r>
          </a:p>
          <a:p>
            <a:r>
              <a:rPr lang="en-US" dirty="0"/>
              <a:t>Is purpose of the aircraft a contributing factor to accidents?</a:t>
            </a:r>
          </a:p>
          <a:p>
            <a:r>
              <a:rPr lang="en-US" dirty="0"/>
              <a:t>Is the weather instrument in use to measure the condition a contributing factor?</a:t>
            </a:r>
          </a:p>
          <a:p>
            <a:r>
              <a:rPr lang="en-US" dirty="0"/>
              <a:t>Does the number of engines a contributing factor?</a:t>
            </a:r>
          </a:p>
        </p:txBody>
      </p:sp>
    </p:spTree>
    <p:extLst>
      <p:ext uri="{BB962C8B-B14F-4D97-AF65-F5344CB8AC3E}">
        <p14:creationId xmlns:p14="http://schemas.microsoft.com/office/powerpoint/2010/main" val="906482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5C332-D360-00EF-186E-36E1C74C47B8}"/>
              </a:ext>
            </a:extLst>
          </p:cNvPr>
          <p:cNvSpPr>
            <a:spLocks noGrp="1"/>
          </p:cNvSpPr>
          <p:nvPr>
            <p:ph type="title"/>
          </p:nvPr>
        </p:nvSpPr>
        <p:spPr>
          <a:xfrm>
            <a:off x="839788" y="74691"/>
            <a:ext cx="9644125" cy="701644"/>
          </a:xfrm>
        </p:spPr>
        <p:txBody>
          <a:bodyPr>
            <a:noAutofit/>
          </a:bodyPr>
          <a:lstStyle/>
          <a:p>
            <a:r>
              <a:rPr lang="en-US" sz="4400" b="1" dirty="0"/>
              <a:t>Findings – Evolution over Time</a:t>
            </a:r>
          </a:p>
        </p:txBody>
      </p:sp>
      <p:pic>
        <p:nvPicPr>
          <p:cNvPr id="6" name="Content Placeholder 5">
            <a:extLst>
              <a:ext uri="{FF2B5EF4-FFF2-40B4-BE49-F238E27FC236}">
                <a16:creationId xmlns:a16="http://schemas.microsoft.com/office/drawing/2014/main" id="{34BBD9FE-7579-AC68-F639-2C2FC4B2A3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2026" y="761133"/>
            <a:ext cx="7073021" cy="3250194"/>
          </a:xfrm>
        </p:spPr>
      </p:pic>
      <p:sp>
        <p:nvSpPr>
          <p:cNvPr id="4" name="Text Placeholder 3">
            <a:extLst>
              <a:ext uri="{FF2B5EF4-FFF2-40B4-BE49-F238E27FC236}">
                <a16:creationId xmlns:a16="http://schemas.microsoft.com/office/drawing/2014/main" id="{D0C920F3-C73D-C15B-F331-B53F2210F051}"/>
              </a:ext>
            </a:extLst>
          </p:cNvPr>
          <p:cNvSpPr>
            <a:spLocks noGrp="1"/>
          </p:cNvSpPr>
          <p:nvPr>
            <p:ph type="body" sz="half" idx="2"/>
          </p:nvPr>
        </p:nvSpPr>
        <p:spPr>
          <a:xfrm>
            <a:off x="418086" y="694853"/>
            <a:ext cx="4353940" cy="5468293"/>
          </a:xfrm>
        </p:spPr>
        <p:txBody>
          <a:bodyPr>
            <a:noAutofit/>
          </a:bodyPr>
          <a:lstStyle/>
          <a:p>
            <a:pPr marL="285750" indent="-285750">
              <a:buFont typeface="Arial" panose="020B0604020202020204" pitchFamily="34" charset="0"/>
              <a:buChar char="•"/>
            </a:pPr>
            <a:r>
              <a:rPr lang="en-US" sz="2000" dirty="0"/>
              <a:t>From the analysis on evolution of time, we find that generally, there has been significant decrease in accidents over time. </a:t>
            </a:r>
          </a:p>
          <a:p>
            <a:pPr marL="285750" indent="-285750">
              <a:buFont typeface="Arial" panose="020B0604020202020204" pitchFamily="34" charset="0"/>
              <a:buChar char="•"/>
            </a:pPr>
            <a:r>
              <a:rPr lang="en-US" sz="2000" dirty="0"/>
              <a:t>We take note that there has been significant improvement in Technology, this could have contributed greatly to this observation.</a:t>
            </a:r>
          </a:p>
          <a:p>
            <a:pPr marL="285750" indent="-285750">
              <a:buFont typeface="Arial" panose="020B0604020202020204" pitchFamily="34" charset="0"/>
              <a:buChar char="•"/>
            </a:pPr>
            <a:r>
              <a:rPr lang="en-US" sz="2000" dirty="0"/>
              <a:t>We also note, when you drill down </a:t>
            </a:r>
            <a:r>
              <a:rPr lang="en-US" sz="2000" dirty="0" err="1"/>
              <a:t>countrywise</a:t>
            </a:r>
            <a:r>
              <a:rPr lang="en-US" sz="2000" dirty="0"/>
              <a:t>, this phenomena is  not standard and different patterns can be observed.</a:t>
            </a:r>
          </a:p>
          <a:p>
            <a:pPr marL="285750" indent="-285750">
              <a:buFont typeface="Arial" panose="020B0604020202020204" pitchFamily="34" charset="0"/>
              <a:buChar char="•"/>
            </a:pPr>
            <a:r>
              <a:rPr lang="en-US" sz="2000" dirty="0"/>
              <a:t>In addition, we note that the number of uninjured decreased over time as a result of decreased accidents.</a:t>
            </a:r>
          </a:p>
          <a:p>
            <a:pPr marL="285750" indent="-285750">
              <a:buFont typeface="Arial" panose="020B0604020202020204" pitchFamily="34" charset="0"/>
              <a:buChar char="•"/>
            </a:pPr>
            <a:r>
              <a:rPr lang="en-US" sz="2000" dirty="0"/>
              <a:t>Refer </a:t>
            </a:r>
            <a:r>
              <a:rPr lang="en-US" sz="2000" dirty="0">
                <a:hlinkClick r:id="rId3"/>
              </a:rPr>
              <a:t>Aviation Data | Tableau Public</a:t>
            </a:r>
            <a:endParaRPr lang="en-US" sz="2000" dirty="0"/>
          </a:p>
        </p:txBody>
      </p:sp>
      <p:pic>
        <p:nvPicPr>
          <p:cNvPr id="8" name="Picture 7">
            <a:extLst>
              <a:ext uri="{FF2B5EF4-FFF2-40B4-BE49-F238E27FC236}">
                <a16:creationId xmlns:a16="http://schemas.microsoft.com/office/drawing/2014/main" id="{5B9AA0B1-74D9-0EA8-45F8-86218235E8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6477" y="3873527"/>
            <a:ext cx="7073020" cy="2656922"/>
          </a:xfrm>
          <a:prstGeom prst="rect">
            <a:avLst/>
          </a:prstGeom>
        </p:spPr>
      </p:pic>
    </p:spTree>
    <p:extLst>
      <p:ext uri="{BB962C8B-B14F-4D97-AF65-F5344CB8AC3E}">
        <p14:creationId xmlns:p14="http://schemas.microsoft.com/office/powerpoint/2010/main" val="2191495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1E30E3-5A15-4C16-DF56-F5B388115A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8549DA-94F8-112C-7D72-7C399B4C805C}"/>
              </a:ext>
            </a:extLst>
          </p:cNvPr>
          <p:cNvSpPr>
            <a:spLocks noGrp="1"/>
          </p:cNvSpPr>
          <p:nvPr>
            <p:ph type="title"/>
          </p:nvPr>
        </p:nvSpPr>
        <p:spPr>
          <a:xfrm>
            <a:off x="839788" y="457200"/>
            <a:ext cx="11137947" cy="701644"/>
          </a:xfrm>
        </p:spPr>
        <p:txBody>
          <a:bodyPr>
            <a:noAutofit/>
          </a:bodyPr>
          <a:lstStyle/>
          <a:p>
            <a:r>
              <a:rPr lang="en-US" sz="4400" b="1" dirty="0"/>
              <a:t>Findings – Weather Instrument in use</a:t>
            </a:r>
          </a:p>
        </p:txBody>
      </p:sp>
      <p:sp>
        <p:nvSpPr>
          <p:cNvPr id="4" name="Text Placeholder 3">
            <a:extLst>
              <a:ext uri="{FF2B5EF4-FFF2-40B4-BE49-F238E27FC236}">
                <a16:creationId xmlns:a16="http://schemas.microsoft.com/office/drawing/2014/main" id="{200E3C45-0AF2-BCFE-01CB-A53AEF990052}"/>
              </a:ext>
            </a:extLst>
          </p:cNvPr>
          <p:cNvSpPr>
            <a:spLocks noGrp="1"/>
          </p:cNvSpPr>
          <p:nvPr>
            <p:ph type="body" sz="half" idx="2"/>
          </p:nvPr>
        </p:nvSpPr>
        <p:spPr>
          <a:xfrm>
            <a:off x="839788" y="1231271"/>
            <a:ext cx="3932237" cy="5468293"/>
          </a:xfrm>
        </p:spPr>
        <p:txBody>
          <a:bodyPr>
            <a:noAutofit/>
          </a:bodyPr>
          <a:lstStyle/>
          <a:p>
            <a:pPr marL="285750" indent="-285750">
              <a:buFont typeface="Arial" panose="020B0604020202020204" pitchFamily="34" charset="0"/>
              <a:buChar char="•"/>
            </a:pPr>
            <a:r>
              <a:rPr lang="en-US" sz="2000" dirty="0"/>
              <a:t>We realize that quite a number of accidents are triggered by the selection of the weather condition instrument use. Majority of the accidents occurred when Pilots decided to visually determine the weather conditions in place of  he instrument cluster.</a:t>
            </a:r>
          </a:p>
          <a:p>
            <a:pPr marL="285750" indent="-285750">
              <a:buFont typeface="Arial" panose="020B0604020202020204" pitchFamily="34" charset="0"/>
              <a:buChar char="•"/>
            </a:pPr>
            <a:r>
              <a:rPr lang="en-US" sz="2000" dirty="0"/>
              <a:t>Accidents resulting from this were majorly substantial and we note that in as much the instrument cluster linked accidents were few, majority suffered total destruction.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Refer </a:t>
            </a:r>
            <a:r>
              <a:rPr lang="en-US" sz="2000" dirty="0">
                <a:hlinkClick r:id="rId2"/>
              </a:rPr>
              <a:t>Aviation Data | Tableau Public</a:t>
            </a:r>
            <a:endParaRPr lang="en-US" sz="2000" dirty="0"/>
          </a:p>
        </p:txBody>
      </p:sp>
      <p:pic>
        <p:nvPicPr>
          <p:cNvPr id="8" name="Content Placeholder 7">
            <a:extLst>
              <a:ext uri="{FF2B5EF4-FFF2-40B4-BE49-F238E27FC236}">
                <a16:creationId xmlns:a16="http://schemas.microsoft.com/office/drawing/2014/main" id="{DEAD8089-F71D-0339-341F-B37D1FD00DC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47386" y="1326320"/>
            <a:ext cx="6172200" cy="4720936"/>
          </a:xfrm>
        </p:spPr>
      </p:pic>
    </p:spTree>
    <p:extLst>
      <p:ext uri="{BB962C8B-B14F-4D97-AF65-F5344CB8AC3E}">
        <p14:creationId xmlns:p14="http://schemas.microsoft.com/office/powerpoint/2010/main" val="168159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F14554-1891-5734-5C8A-56E31560E9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B8DAB4-340B-AE4F-629E-C08FF57799F9}"/>
              </a:ext>
            </a:extLst>
          </p:cNvPr>
          <p:cNvSpPr>
            <a:spLocks noGrp="1"/>
          </p:cNvSpPr>
          <p:nvPr>
            <p:ph type="title"/>
          </p:nvPr>
        </p:nvSpPr>
        <p:spPr>
          <a:xfrm>
            <a:off x="839788" y="457200"/>
            <a:ext cx="10748648" cy="701644"/>
          </a:xfrm>
        </p:spPr>
        <p:txBody>
          <a:bodyPr>
            <a:noAutofit/>
          </a:bodyPr>
          <a:lstStyle/>
          <a:p>
            <a:r>
              <a:rPr lang="en-US" sz="4400" b="1" dirty="0"/>
              <a:t>Findings – Purpose of use</a:t>
            </a:r>
          </a:p>
        </p:txBody>
      </p:sp>
      <p:sp>
        <p:nvSpPr>
          <p:cNvPr id="4" name="Text Placeholder 3">
            <a:extLst>
              <a:ext uri="{FF2B5EF4-FFF2-40B4-BE49-F238E27FC236}">
                <a16:creationId xmlns:a16="http://schemas.microsoft.com/office/drawing/2014/main" id="{02592DF4-D307-15FA-05FE-6C6D8F648406}"/>
              </a:ext>
            </a:extLst>
          </p:cNvPr>
          <p:cNvSpPr>
            <a:spLocks noGrp="1"/>
          </p:cNvSpPr>
          <p:nvPr>
            <p:ph type="body" sz="half" idx="2"/>
          </p:nvPr>
        </p:nvSpPr>
        <p:spPr>
          <a:xfrm>
            <a:off x="839788" y="1231271"/>
            <a:ext cx="3932237" cy="5468293"/>
          </a:xfrm>
        </p:spPr>
        <p:txBody>
          <a:bodyPr>
            <a:noAutofit/>
          </a:bodyPr>
          <a:lstStyle/>
          <a:p>
            <a:pPr marL="285750" indent="-285750">
              <a:buFont typeface="Arial" panose="020B0604020202020204" pitchFamily="34" charset="0"/>
              <a:buChar char="•"/>
            </a:pPr>
            <a:r>
              <a:rPr lang="en-US" sz="2000" dirty="0"/>
              <a:t>Focusing on the purpose of the aircraft, we note that personal use, which often were built by amateur led in the number of accidents. This is followed closely by instructional which is expected cognizant of the fact that this are learners. </a:t>
            </a:r>
          </a:p>
          <a:p>
            <a:endParaRPr lang="en-US" sz="2000" dirty="0"/>
          </a:p>
          <a:p>
            <a:pPr marL="285750" indent="-285750">
              <a:buFont typeface="Arial" panose="020B0604020202020204" pitchFamily="34" charset="0"/>
              <a:buChar char="•"/>
            </a:pPr>
            <a:r>
              <a:rPr lang="en-US" sz="2000" dirty="0"/>
              <a:t>Refer </a:t>
            </a:r>
            <a:r>
              <a:rPr lang="en-US" sz="2000" dirty="0">
                <a:hlinkClick r:id="rId2"/>
              </a:rPr>
              <a:t>Aviation Data | Tableau Public</a:t>
            </a:r>
            <a:endParaRPr lang="en-US" sz="2000" dirty="0"/>
          </a:p>
        </p:txBody>
      </p:sp>
      <p:pic>
        <p:nvPicPr>
          <p:cNvPr id="8" name="Content Placeholder 7">
            <a:extLst>
              <a:ext uri="{FF2B5EF4-FFF2-40B4-BE49-F238E27FC236}">
                <a16:creationId xmlns:a16="http://schemas.microsoft.com/office/drawing/2014/main" id="{ABF7DC15-37C1-8ACC-3C16-A1558EE9658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83188" y="1041148"/>
            <a:ext cx="6172200" cy="5287223"/>
          </a:xfrm>
        </p:spPr>
      </p:pic>
    </p:spTree>
    <p:extLst>
      <p:ext uri="{BB962C8B-B14F-4D97-AF65-F5344CB8AC3E}">
        <p14:creationId xmlns:p14="http://schemas.microsoft.com/office/powerpoint/2010/main" val="2563222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1208</TotalTime>
  <Words>1068</Words>
  <Application>Microsoft Office PowerPoint</Application>
  <PresentationFormat>Widescreen</PresentationFormat>
  <Paragraphs>75</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Roboto</vt:lpstr>
      <vt:lpstr>Office Theme</vt:lpstr>
      <vt:lpstr>Project 1</vt:lpstr>
      <vt:lpstr>Aviation Dataset</vt:lpstr>
      <vt:lpstr>Features</vt:lpstr>
      <vt:lpstr>Features…Cont</vt:lpstr>
      <vt:lpstr>Business Goal</vt:lpstr>
      <vt:lpstr>Questions to Address:</vt:lpstr>
      <vt:lpstr>Findings – Evolution over Time</vt:lpstr>
      <vt:lpstr>Findings – Weather Instrument in use</vt:lpstr>
      <vt:lpstr>Findings – Purpose of use</vt:lpstr>
      <vt:lpstr>Findings – Number of Engines &amp; combination with Purpose</vt:lpstr>
      <vt:lpstr>Recommendations</vt:lpstr>
      <vt:lpstr>Recommendations … Con’t</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8</cp:revision>
  <dcterms:created xsi:type="dcterms:W3CDTF">2024-11-19T04:12:57Z</dcterms:created>
  <dcterms:modified xsi:type="dcterms:W3CDTF">2024-11-23T10:33:32Z</dcterms:modified>
</cp:coreProperties>
</file>