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1" r:id="rId4"/>
    <p:sldId id="259" r:id="rId5"/>
    <p:sldId id="260" r:id="rId6"/>
    <p:sldId id="263" r:id="rId7"/>
    <p:sldId id="264" r:id="rId8"/>
    <p:sldId id="268" r:id="rId9"/>
    <p:sldId id="271"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5F0C54-B0CC-42A2-BAE5-7719F12D1F81}" type="datetimeFigureOut">
              <a:rPr lang="en-US" smtClean="0"/>
              <a:t>3/8/2025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38B3AF-DF7F-478B-B928-E396394DE925}" type="slidenum">
              <a:rPr lang="en-US" smtClean="0"/>
              <a:t>‹#›</a:t>
            </a:fld>
            <a:endParaRPr lang="en-US"/>
          </a:p>
        </p:txBody>
      </p:sp>
    </p:spTree>
    <p:extLst>
      <p:ext uri="{BB962C8B-B14F-4D97-AF65-F5344CB8AC3E}">
        <p14:creationId xmlns:p14="http://schemas.microsoft.com/office/powerpoint/2010/main" val="1418443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68FB6-7E05-2C3B-4416-5B812B20B5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1FAC4DD-57DA-9CBF-EAE0-706107D171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7C2B4-78D3-6317-0FC4-A177B0C1DDD3}"/>
              </a:ext>
            </a:extLst>
          </p:cNvPr>
          <p:cNvSpPr>
            <a:spLocks noGrp="1"/>
          </p:cNvSpPr>
          <p:nvPr>
            <p:ph type="dt" sz="half" idx="10"/>
          </p:nvPr>
        </p:nvSpPr>
        <p:spPr/>
        <p:txBody>
          <a:bodyPr/>
          <a:lstStyle/>
          <a:p>
            <a:fld id="{DB8BC598-3E3B-4233-A372-670DD2C0C12F}" type="datetimeFigureOut">
              <a:rPr lang="en-US" smtClean="0"/>
              <a:t>3/8/2025</a:t>
            </a:fld>
            <a:endParaRPr lang="en-US"/>
          </a:p>
        </p:txBody>
      </p:sp>
      <p:sp>
        <p:nvSpPr>
          <p:cNvPr id="5" name="Footer Placeholder 4">
            <a:extLst>
              <a:ext uri="{FF2B5EF4-FFF2-40B4-BE49-F238E27FC236}">
                <a16:creationId xmlns:a16="http://schemas.microsoft.com/office/drawing/2014/main" id="{025A5FE1-927F-CBEC-D061-993FE8768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D24FA4-90BC-3ADA-82FD-07E56836392A}"/>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603628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9850-3BDB-8B57-967D-EF5D9A13E7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F36027-23C6-DE1B-A9F9-6156DB0291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6D5B6-960C-8831-4C80-654D994BA63A}"/>
              </a:ext>
            </a:extLst>
          </p:cNvPr>
          <p:cNvSpPr>
            <a:spLocks noGrp="1"/>
          </p:cNvSpPr>
          <p:nvPr>
            <p:ph type="dt" sz="half" idx="10"/>
          </p:nvPr>
        </p:nvSpPr>
        <p:spPr/>
        <p:txBody>
          <a:bodyPr/>
          <a:lstStyle/>
          <a:p>
            <a:fld id="{DB8BC598-3E3B-4233-A372-670DD2C0C12F}" type="datetimeFigureOut">
              <a:rPr lang="en-US" smtClean="0"/>
              <a:t>3/8/2025</a:t>
            </a:fld>
            <a:endParaRPr lang="en-US"/>
          </a:p>
        </p:txBody>
      </p:sp>
      <p:sp>
        <p:nvSpPr>
          <p:cNvPr id="5" name="Footer Placeholder 4">
            <a:extLst>
              <a:ext uri="{FF2B5EF4-FFF2-40B4-BE49-F238E27FC236}">
                <a16:creationId xmlns:a16="http://schemas.microsoft.com/office/drawing/2014/main" id="{020368C4-7647-6F53-56CC-63DEC62328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637F2-5965-76FB-0F3A-81F4326C03FA}"/>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3067481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6F0F54-B403-9636-0BF9-0C7F721C16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8DD945-FE39-5AA1-DB7C-6AA2D0F558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8B0C1-3188-6353-0ED7-17B12B4F2E3B}"/>
              </a:ext>
            </a:extLst>
          </p:cNvPr>
          <p:cNvSpPr>
            <a:spLocks noGrp="1"/>
          </p:cNvSpPr>
          <p:nvPr>
            <p:ph type="dt" sz="half" idx="10"/>
          </p:nvPr>
        </p:nvSpPr>
        <p:spPr/>
        <p:txBody>
          <a:bodyPr/>
          <a:lstStyle/>
          <a:p>
            <a:fld id="{DB8BC598-3E3B-4233-A372-670DD2C0C12F}" type="datetimeFigureOut">
              <a:rPr lang="en-US" smtClean="0"/>
              <a:t>3/8/2025</a:t>
            </a:fld>
            <a:endParaRPr lang="en-US"/>
          </a:p>
        </p:txBody>
      </p:sp>
      <p:sp>
        <p:nvSpPr>
          <p:cNvPr id="5" name="Footer Placeholder 4">
            <a:extLst>
              <a:ext uri="{FF2B5EF4-FFF2-40B4-BE49-F238E27FC236}">
                <a16:creationId xmlns:a16="http://schemas.microsoft.com/office/drawing/2014/main" id="{F222046A-74B3-AD2D-2606-3066B3F3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0FBC61-D8B1-F134-F5DC-5AD5F2FE1935}"/>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269314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4A4EE-A38E-998D-2AE3-53C787D639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84B36B-FDDA-58E0-5E79-4E86A954CA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6DA64E-8C7A-2180-97D1-51C9C616C4FC}"/>
              </a:ext>
            </a:extLst>
          </p:cNvPr>
          <p:cNvSpPr>
            <a:spLocks noGrp="1"/>
          </p:cNvSpPr>
          <p:nvPr>
            <p:ph type="dt" sz="half" idx="10"/>
          </p:nvPr>
        </p:nvSpPr>
        <p:spPr/>
        <p:txBody>
          <a:bodyPr/>
          <a:lstStyle/>
          <a:p>
            <a:fld id="{DB8BC598-3E3B-4233-A372-670DD2C0C12F}" type="datetimeFigureOut">
              <a:rPr lang="en-US" smtClean="0"/>
              <a:t>3/8/2025</a:t>
            </a:fld>
            <a:endParaRPr lang="en-US"/>
          </a:p>
        </p:txBody>
      </p:sp>
      <p:sp>
        <p:nvSpPr>
          <p:cNvPr id="5" name="Footer Placeholder 4">
            <a:extLst>
              <a:ext uri="{FF2B5EF4-FFF2-40B4-BE49-F238E27FC236}">
                <a16:creationId xmlns:a16="http://schemas.microsoft.com/office/drawing/2014/main" id="{EF17C827-0122-2538-52F5-C006A0F038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62D27-A3D4-DF35-5B76-9F6DB667E585}"/>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3557871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0C509-956E-466B-9921-7552871306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A6999E-466A-C544-3030-21191910DB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B10145-A82F-F4D0-3290-DC1362421777}"/>
              </a:ext>
            </a:extLst>
          </p:cNvPr>
          <p:cNvSpPr>
            <a:spLocks noGrp="1"/>
          </p:cNvSpPr>
          <p:nvPr>
            <p:ph type="dt" sz="half" idx="10"/>
          </p:nvPr>
        </p:nvSpPr>
        <p:spPr/>
        <p:txBody>
          <a:bodyPr/>
          <a:lstStyle/>
          <a:p>
            <a:fld id="{DB8BC598-3E3B-4233-A372-670DD2C0C12F}" type="datetimeFigureOut">
              <a:rPr lang="en-US" smtClean="0"/>
              <a:t>3/8/2025</a:t>
            </a:fld>
            <a:endParaRPr lang="en-US"/>
          </a:p>
        </p:txBody>
      </p:sp>
      <p:sp>
        <p:nvSpPr>
          <p:cNvPr id="5" name="Footer Placeholder 4">
            <a:extLst>
              <a:ext uri="{FF2B5EF4-FFF2-40B4-BE49-F238E27FC236}">
                <a16:creationId xmlns:a16="http://schemas.microsoft.com/office/drawing/2014/main" id="{AA3C6067-E733-B6CE-E2AA-0D49C1E0D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2CE71D-375B-5CE6-C9FA-D92BBBD9E012}"/>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4205249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8B07-8136-EE6C-F082-98F3F80D1D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683428-59AF-FE19-EA62-E041CE4B18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C7D5D2-7311-8DC7-3EB3-6C8F8188E0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80D5DA-0B83-51C7-0B4D-D415C0F844A2}"/>
              </a:ext>
            </a:extLst>
          </p:cNvPr>
          <p:cNvSpPr>
            <a:spLocks noGrp="1"/>
          </p:cNvSpPr>
          <p:nvPr>
            <p:ph type="dt" sz="half" idx="10"/>
          </p:nvPr>
        </p:nvSpPr>
        <p:spPr/>
        <p:txBody>
          <a:bodyPr/>
          <a:lstStyle/>
          <a:p>
            <a:fld id="{DB8BC598-3E3B-4233-A372-670DD2C0C12F}" type="datetimeFigureOut">
              <a:rPr lang="en-US" smtClean="0"/>
              <a:t>3/8/2025</a:t>
            </a:fld>
            <a:endParaRPr lang="en-US"/>
          </a:p>
        </p:txBody>
      </p:sp>
      <p:sp>
        <p:nvSpPr>
          <p:cNvPr id="6" name="Footer Placeholder 5">
            <a:extLst>
              <a:ext uri="{FF2B5EF4-FFF2-40B4-BE49-F238E27FC236}">
                <a16:creationId xmlns:a16="http://schemas.microsoft.com/office/drawing/2014/main" id="{BBD671E2-4B2C-2265-4545-5C79A8A67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E0D230-46E6-1D3E-9EA3-42343DCE2BF0}"/>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3507559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E69C-895C-7E8B-FFC7-88A120FE32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15F61-FB36-73B7-FB87-0E38BB3E7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BC11B8-D201-67E6-74F7-FF340318D0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8A0F41-1363-6576-466A-8E949F7579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ABB06D-28FF-0317-6B16-193C5BDEDE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D42BEB-A675-E542-4D90-790F9462618F}"/>
              </a:ext>
            </a:extLst>
          </p:cNvPr>
          <p:cNvSpPr>
            <a:spLocks noGrp="1"/>
          </p:cNvSpPr>
          <p:nvPr>
            <p:ph type="dt" sz="half" idx="10"/>
          </p:nvPr>
        </p:nvSpPr>
        <p:spPr/>
        <p:txBody>
          <a:bodyPr/>
          <a:lstStyle/>
          <a:p>
            <a:fld id="{DB8BC598-3E3B-4233-A372-670DD2C0C12F}" type="datetimeFigureOut">
              <a:rPr lang="en-US" smtClean="0"/>
              <a:t>3/8/2025</a:t>
            </a:fld>
            <a:endParaRPr lang="en-US"/>
          </a:p>
        </p:txBody>
      </p:sp>
      <p:sp>
        <p:nvSpPr>
          <p:cNvPr id="8" name="Footer Placeholder 7">
            <a:extLst>
              <a:ext uri="{FF2B5EF4-FFF2-40B4-BE49-F238E27FC236}">
                <a16:creationId xmlns:a16="http://schemas.microsoft.com/office/drawing/2014/main" id="{D770E26A-CFE5-A5E1-EE3E-F7EF41D7D1C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3A1354-134B-CA5B-4909-1A15D34434E8}"/>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2872720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C0867-93BC-D38B-E7FA-1CA170AAC7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50DEF7-BA8B-BEBB-A0B9-AABBA30BB845}"/>
              </a:ext>
            </a:extLst>
          </p:cNvPr>
          <p:cNvSpPr>
            <a:spLocks noGrp="1"/>
          </p:cNvSpPr>
          <p:nvPr>
            <p:ph type="dt" sz="half" idx="10"/>
          </p:nvPr>
        </p:nvSpPr>
        <p:spPr/>
        <p:txBody>
          <a:bodyPr/>
          <a:lstStyle/>
          <a:p>
            <a:fld id="{DB8BC598-3E3B-4233-A372-670DD2C0C12F}" type="datetimeFigureOut">
              <a:rPr lang="en-US" smtClean="0"/>
              <a:t>3/8/2025</a:t>
            </a:fld>
            <a:endParaRPr lang="en-US"/>
          </a:p>
        </p:txBody>
      </p:sp>
      <p:sp>
        <p:nvSpPr>
          <p:cNvPr id="4" name="Footer Placeholder 3">
            <a:extLst>
              <a:ext uri="{FF2B5EF4-FFF2-40B4-BE49-F238E27FC236}">
                <a16:creationId xmlns:a16="http://schemas.microsoft.com/office/drawing/2014/main" id="{1C886808-02ED-4FE1-8C9B-A0777BE315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F4FC1B-10BF-9475-76ED-79FABED3F88F}"/>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231847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100761-DB15-F2AC-F8F0-70E9A3C1F94C}"/>
              </a:ext>
            </a:extLst>
          </p:cNvPr>
          <p:cNvSpPr>
            <a:spLocks noGrp="1"/>
          </p:cNvSpPr>
          <p:nvPr>
            <p:ph type="dt" sz="half" idx="10"/>
          </p:nvPr>
        </p:nvSpPr>
        <p:spPr/>
        <p:txBody>
          <a:bodyPr/>
          <a:lstStyle/>
          <a:p>
            <a:fld id="{DB8BC598-3E3B-4233-A372-670DD2C0C12F}" type="datetimeFigureOut">
              <a:rPr lang="en-US" smtClean="0"/>
              <a:t>3/8/2025</a:t>
            </a:fld>
            <a:endParaRPr lang="en-US"/>
          </a:p>
        </p:txBody>
      </p:sp>
      <p:sp>
        <p:nvSpPr>
          <p:cNvPr id="3" name="Footer Placeholder 2">
            <a:extLst>
              <a:ext uri="{FF2B5EF4-FFF2-40B4-BE49-F238E27FC236}">
                <a16:creationId xmlns:a16="http://schemas.microsoft.com/office/drawing/2014/main" id="{3F2E5DE7-1A88-221B-C5BF-61E46C48C9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C409B2-F102-6CBC-A7F6-12067DE1079A}"/>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1775498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CD05B-9F1E-A606-0067-A99736BA83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BA8221-1F1B-5818-ADDD-C606A9BA92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7E29E4-F9B7-AC7F-184E-9DFE22EAE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FA5C8-FFB8-C252-C45D-E6DA778E4E97}"/>
              </a:ext>
            </a:extLst>
          </p:cNvPr>
          <p:cNvSpPr>
            <a:spLocks noGrp="1"/>
          </p:cNvSpPr>
          <p:nvPr>
            <p:ph type="dt" sz="half" idx="10"/>
          </p:nvPr>
        </p:nvSpPr>
        <p:spPr/>
        <p:txBody>
          <a:bodyPr/>
          <a:lstStyle/>
          <a:p>
            <a:fld id="{DB8BC598-3E3B-4233-A372-670DD2C0C12F}" type="datetimeFigureOut">
              <a:rPr lang="en-US" smtClean="0"/>
              <a:t>3/8/2025</a:t>
            </a:fld>
            <a:endParaRPr lang="en-US"/>
          </a:p>
        </p:txBody>
      </p:sp>
      <p:sp>
        <p:nvSpPr>
          <p:cNvPr id="6" name="Footer Placeholder 5">
            <a:extLst>
              <a:ext uri="{FF2B5EF4-FFF2-40B4-BE49-F238E27FC236}">
                <a16:creationId xmlns:a16="http://schemas.microsoft.com/office/drawing/2014/main" id="{00820309-1F69-9478-4E91-9D79F4C4A8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68E61E-86CE-F44E-8370-63EB69D4CF04}"/>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344951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18BF8-FB2F-9BB1-22C3-32B110EA0A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75940EE-8247-D548-CA5B-90EF77B07E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719D2C-9495-CAC8-1BE6-8AEAFF838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8B1895-5806-F426-EF07-8920965A9158}"/>
              </a:ext>
            </a:extLst>
          </p:cNvPr>
          <p:cNvSpPr>
            <a:spLocks noGrp="1"/>
          </p:cNvSpPr>
          <p:nvPr>
            <p:ph type="dt" sz="half" idx="10"/>
          </p:nvPr>
        </p:nvSpPr>
        <p:spPr/>
        <p:txBody>
          <a:bodyPr/>
          <a:lstStyle/>
          <a:p>
            <a:fld id="{DB8BC598-3E3B-4233-A372-670DD2C0C12F}" type="datetimeFigureOut">
              <a:rPr lang="en-US" smtClean="0"/>
              <a:t>3/8/2025</a:t>
            </a:fld>
            <a:endParaRPr lang="en-US"/>
          </a:p>
        </p:txBody>
      </p:sp>
      <p:sp>
        <p:nvSpPr>
          <p:cNvPr id="6" name="Footer Placeholder 5">
            <a:extLst>
              <a:ext uri="{FF2B5EF4-FFF2-40B4-BE49-F238E27FC236}">
                <a16:creationId xmlns:a16="http://schemas.microsoft.com/office/drawing/2014/main" id="{47CF1F0B-D8F5-CAD1-2E28-EFE02B6DDB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20C64C-5A7D-353F-4DF0-59A18C3746CA}"/>
              </a:ext>
            </a:extLst>
          </p:cNvPr>
          <p:cNvSpPr>
            <a:spLocks noGrp="1"/>
          </p:cNvSpPr>
          <p:nvPr>
            <p:ph type="sldNum" sz="quarter" idx="12"/>
          </p:nvPr>
        </p:nvSpPr>
        <p:spPr/>
        <p:txBody>
          <a:bodyPr/>
          <a:lstStyle/>
          <a:p>
            <a:fld id="{5E6D92BE-EF74-4DB9-91D6-44034FC42EB0}" type="slidenum">
              <a:rPr lang="en-US" smtClean="0"/>
              <a:t>‹#›</a:t>
            </a:fld>
            <a:endParaRPr lang="en-US"/>
          </a:p>
        </p:txBody>
      </p:sp>
    </p:spTree>
    <p:extLst>
      <p:ext uri="{BB962C8B-B14F-4D97-AF65-F5344CB8AC3E}">
        <p14:creationId xmlns:p14="http://schemas.microsoft.com/office/powerpoint/2010/main" val="1357021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7F20E4-E135-6F70-0C6C-AEDB95A095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7E56EA-9A1E-EA50-1116-CAC237EE4E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F872D-83B2-EB21-5B0D-F6C695264F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8BC598-3E3B-4233-A372-670DD2C0C12F}" type="datetimeFigureOut">
              <a:rPr lang="en-US" smtClean="0"/>
              <a:t>3/8/2025</a:t>
            </a:fld>
            <a:endParaRPr lang="en-US"/>
          </a:p>
        </p:txBody>
      </p:sp>
      <p:sp>
        <p:nvSpPr>
          <p:cNvPr id="5" name="Footer Placeholder 4">
            <a:extLst>
              <a:ext uri="{FF2B5EF4-FFF2-40B4-BE49-F238E27FC236}">
                <a16:creationId xmlns:a16="http://schemas.microsoft.com/office/drawing/2014/main" id="{4CC49295-45E8-802B-1D54-CDD6671BBD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B5B308-F678-B644-08D1-6891E6BF1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D92BE-EF74-4DB9-91D6-44034FC42EB0}" type="slidenum">
              <a:rPr lang="en-US" smtClean="0"/>
              <a:t>‹#›</a:t>
            </a:fld>
            <a:endParaRPr lang="en-US"/>
          </a:p>
        </p:txBody>
      </p:sp>
    </p:spTree>
    <p:extLst>
      <p:ext uri="{BB962C8B-B14F-4D97-AF65-F5344CB8AC3E}">
        <p14:creationId xmlns:p14="http://schemas.microsoft.com/office/powerpoint/2010/main" val="936396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dataschoo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drivendata.org/competitions/66/flu-shot-lear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6F020-FC21-A844-CDEF-9AEFA6A6E996}"/>
              </a:ext>
            </a:extLst>
          </p:cNvPr>
          <p:cNvSpPr>
            <a:spLocks noGrp="1"/>
          </p:cNvSpPr>
          <p:nvPr>
            <p:ph type="ctrTitle"/>
          </p:nvPr>
        </p:nvSpPr>
        <p:spPr/>
        <p:txBody>
          <a:bodyPr/>
          <a:lstStyle/>
          <a:p>
            <a:r>
              <a:rPr lang="en-US" b="1" dirty="0"/>
              <a:t>Project 3</a:t>
            </a:r>
          </a:p>
        </p:txBody>
      </p:sp>
      <p:sp>
        <p:nvSpPr>
          <p:cNvPr id="3" name="Subtitle 2">
            <a:extLst>
              <a:ext uri="{FF2B5EF4-FFF2-40B4-BE49-F238E27FC236}">
                <a16:creationId xmlns:a16="http://schemas.microsoft.com/office/drawing/2014/main" id="{92619F5E-047D-D69A-B561-24C907C9EDC4}"/>
              </a:ext>
            </a:extLst>
          </p:cNvPr>
          <p:cNvSpPr>
            <a:spLocks noGrp="1"/>
          </p:cNvSpPr>
          <p:nvPr>
            <p:ph type="subTitle" idx="1"/>
          </p:nvPr>
        </p:nvSpPr>
        <p:spPr/>
        <p:txBody>
          <a:bodyPr/>
          <a:lstStyle/>
          <a:p>
            <a:r>
              <a:rPr lang="en-US" b="1" dirty="0"/>
              <a:t>Classification Project – H1N1 and Seasonal Flu Vaccines</a:t>
            </a:r>
          </a:p>
        </p:txBody>
      </p:sp>
    </p:spTree>
    <p:extLst>
      <p:ext uri="{BB962C8B-B14F-4D97-AF65-F5344CB8AC3E}">
        <p14:creationId xmlns:p14="http://schemas.microsoft.com/office/powerpoint/2010/main" val="2411154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34CE7-47C3-AA3F-599E-B0517335EB59}"/>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7251A7A4-1AAC-D1D7-8380-23598AD8C4AF}"/>
              </a:ext>
            </a:extLst>
          </p:cNvPr>
          <p:cNvSpPr>
            <a:spLocks noGrp="1"/>
          </p:cNvSpPr>
          <p:nvPr>
            <p:ph idx="1"/>
          </p:nvPr>
        </p:nvSpPr>
        <p:spPr/>
        <p:txBody>
          <a:bodyPr/>
          <a:lstStyle/>
          <a:p>
            <a:r>
              <a:rPr lang="en-US" dirty="0"/>
              <a:t>Learning Python 5</a:t>
            </a:r>
            <a:r>
              <a:rPr lang="en-US" baseline="30000" dirty="0"/>
              <a:t>th</a:t>
            </a:r>
            <a:r>
              <a:rPr lang="en-US" dirty="0"/>
              <a:t> Edition –O’Reilly</a:t>
            </a:r>
          </a:p>
          <a:p>
            <a:pPr algn="l" fontAlgn="ctr">
              <a:spcBef>
                <a:spcPts val="150"/>
              </a:spcBef>
            </a:pPr>
            <a:r>
              <a:rPr lang="en-US" dirty="0" err="1"/>
              <a:t>Youtube</a:t>
            </a:r>
            <a:r>
              <a:rPr lang="en-US" dirty="0"/>
              <a:t> tutorials - </a:t>
            </a:r>
            <a:r>
              <a:rPr lang="en-US" b="0" i="0" dirty="0" err="1">
                <a:solidFill>
                  <a:srgbClr val="606060"/>
                </a:solidFill>
                <a:effectLst/>
                <a:latin typeface="Roboto" panose="020F0502020204030204" pitchFamily="2" charset="0"/>
                <a:hlinkClick r:id="rId2"/>
              </a:rPr>
              <a:t>Dataschool</a:t>
            </a:r>
            <a:endParaRPr lang="en-US" b="0" i="0" dirty="0">
              <a:solidFill>
                <a:srgbClr val="606060"/>
              </a:solidFill>
              <a:effectLst/>
              <a:latin typeface="Roboto" panose="020F0502020204030204" pitchFamily="2" charset="0"/>
            </a:endParaRPr>
          </a:p>
          <a:p>
            <a:r>
              <a:rPr lang="en-US" dirty="0"/>
              <a:t>Class work</a:t>
            </a:r>
          </a:p>
        </p:txBody>
      </p:sp>
    </p:spTree>
    <p:extLst>
      <p:ext uri="{BB962C8B-B14F-4D97-AF65-F5344CB8AC3E}">
        <p14:creationId xmlns:p14="http://schemas.microsoft.com/office/powerpoint/2010/main" val="195503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239E3-D4AD-4253-73E4-44557A2BEE20}"/>
              </a:ext>
            </a:extLst>
          </p:cNvPr>
          <p:cNvSpPr>
            <a:spLocks noGrp="1"/>
          </p:cNvSpPr>
          <p:nvPr>
            <p:ph type="title"/>
          </p:nvPr>
        </p:nvSpPr>
        <p:spPr/>
        <p:txBody>
          <a:bodyPr/>
          <a:lstStyle/>
          <a:p>
            <a:r>
              <a:rPr lang="en-US" b="1" i="0" u="none" strike="noStrike" dirty="0">
                <a:solidFill>
                  <a:srgbClr val="1F2328"/>
                </a:solidFill>
                <a:effectLst/>
                <a:latin typeface="-apple-system"/>
                <a:hlinkClick r:id="rId2"/>
              </a:rPr>
              <a:t>H1N1 and Seasonal Flu Vaccines</a:t>
            </a:r>
            <a:br>
              <a:rPr lang="en-US" b="1" i="0" dirty="0">
                <a:solidFill>
                  <a:srgbClr val="1F2328"/>
                </a:solidFill>
                <a:effectLst/>
                <a:latin typeface="-apple-system"/>
              </a:rPr>
            </a:br>
            <a:endParaRPr lang="en-US" b="1" dirty="0"/>
          </a:p>
        </p:txBody>
      </p:sp>
      <p:sp>
        <p:nvSpPr>
          <p:cNvPr id="3" name="Content Placeholder 2">
            <a:extLst>
              <a:ext uri="{FF2B5EF4-FFF2-40B4-BE49-F238E27FC236}">
                <a16:creationId xmlns:a16="http://schemas.microsoft.com/office/drawing/2014/main" id="{4FF1B217-C1B0-D4C5-D50A-6DA962B6FFD0}"/>
              </a:ext>
            </a:extLst>
          </p:cNvPr>
          <p:cNvSpPr>
            <a:spLocks noGrp="1"/>
          </p:cNvSpPr>
          <p:nvPr>
            <p:ph idx="1"/>
          </p:nvPr>
        </p:nvSpPr>
        <p:spPr>
          <a:xfrm>
            <a:off x="557980" y="1027906"/>
            <a:ext cx="10515600" cy="5830094"/>
          </a:xfrm>
        </p:spPr>
        <p:txBody>
          <a:bodyPr/>
          <a:lstStyle/>
          <a:p>
            <a:r>
              <a:rPr lang="en-US" dirty="0"/>
              <a:t>As the world struggles to vaccinate the global population against COVID-19, an understanding of how people’s backgrounds, opinions, and health behaviors are related to their personal vaccination patterns can provide guidance for future public health efforts. Your audience could be someone guiding those public health </a:t>
            </a:r>
            <a:r>
              <a:rPr lang="en-US" dirty="0" err="1"/>
              <a:t>efforts.It</a:t>
            </a:r>
            <a:r>
              <a:rPr lang="en-US" dirty="0"/>
              <a:t> </a:t>
            </a:r>
            <a:r>
              <a:rPr lang="en-US" dirty="0" err="1"/>
              <a:t>encompases</a:t>
            </a:r>
            <a:r>
              <a:rPr lang="en-US" dirty="0"/>
              <a:t> a wide range of information and from this, the stakeholder is interested to uncover trends and insights regarding aviation accidents in the USA and in international waters from 1962 to 2023.</a:t>
            </a:r>
          </a:p>
          <a:p>
            <a:r>
              <a:rPr lang="en-US" dirty="0"/>
              <a:t>In this exercise, the goal is to predict whether people got H1N1. The part of seasonal flu is ignored.</a:t>
            </a:r>
          </a:p>
        </p:txBody>
      </p:sp>
    </p:spTree>
    <p:extLst>
      <p:ext uri="{BB962C8B-B14F-4D97-AF65-F5344CB8AC3E}">
        <p14:creationId xmlns:p14="http://schemas.microsoft.com/office/powerpoint/2010/main" val="142187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CE45A-498B-4D07-0DCE-0C5D0299D8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37208E-0130-DEB0-A063-F1010C218EBC}"/>
              </a:ext>
            </a:extLst>
          </p:cNvPr>
          <p:cNvSpPr>
            <a:spLocks noGrp="1"/>
          </p:cNvSpPr>
          <p:nvPr>
            <p:ph type="title"/>
          </p:nvPr>
        </p:nvSpPr>
        <p:spPr>
          <a:xfrm>
            <a:off x="311760" y="114402"/>
            <a:ext cx="11042040" cy="903237"/>
          </a:xfrm>
        </p:spPr>
        <p:txBody>
          <a:bodyPr/>
          <a:lstStyle/>
          <a:p>
            <a:r>
              <a:rPr lang="en-US" b="1" dirty="0"/>
              <a:t>Features</a:t>
            </a:r>
          </a:p>
        </p:txBody>
      </p:sp>
      <p:sp>
        <p:nvSpPr>
          <p:cNvPr id="4" name="Rectangle 1">
            <a:extLst>
              <a:ext uri="{FF2B5EF4-FFF2-40B4-BE49-F238E27FC236}">
                <a16:creationId xmlns:a16="http://schemas.microsoft.com/office/drawing/2014/main" id="{E4F7603B-7D29-6CCF-1662-AC98D33077AE}"/>
              </a:ext>
            </a:extLst>
          </p:cNvPr>
          <p:cNvSpPr>
            <a:spLocks noGrp="1" noChangeArrowheads="1"/>
          </p:cNvSpPr>
          <p:nvPr>
            <p:ph idx="1"/>
          </p:nvPr>
        </p:nvSpPr>
        <p:spPr bwMode="auto">
          <a:xfrm>
            <a:off x="311760" y="825616"/>
            <a:ext cx="1156848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The dataset has both categorical variables and numerical variables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The numerical variables are further split into binary and ordinal values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In the exercise we try to convert all the dataset into numerical language and further scale it between zero and one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p>
        </p:txBody>
      </p:sp>
    </p:spTree>
    <p:extLst>
      <p:ext uri="{BB962C8B-B14F-4D97-AF65-F5344CB8AC3E}">
        <p14:creationId xmlns:p14="http://schemas.microsoft.com/office/powerpoint/2010/main" val="276824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3AEE7-AD80-B26B-F48E-616C4130BE93}"/>
              </a:ext>
            </a:extLst>
          </p:cNvPr>
          <p:cNvSpPr>
            <a:spLocks noGrp="1"/>
          </p:cNvSpPr>
          <p:nvPr>
            <p:ph type="title"/>
          </p:nvPr>
        </p:nvSpPr>
        <p:spPr/>
        <p:txBody>
          <a:bodyPr/>
          <a:lstStyle/>
          <a:p>
            <a:r>
              <a:rPr lang="en-US" b="1" dirty="0"/>
              <a:t>Business Goal</a:t>
            </a:r>
          </a:p>
        </p:txBody>
      </p:sp>
      <p:sp>
        <p:nvSpPr>
          <p:cNvPr id="3" name="Content Placeholder 2">
            <a:extLst>
              <a:ext uri="{FF2B5EF4-FFF2-40B4-BE49-F238E27FC236}">
                <a16:creationId xmlns:a16="http://schemas.microsoft.com/office/drawing/2014/main" id="{4D32A3C8-6B1C-B852-85A1-7C2FE04B09C7}"/>
              </a:ext>
            </a:extLst>
          </p:cNvPr>
          <p:cNvSpPr>
            <a:spLocks noGrp="1"/>
          </p:cNvSpPr>
          <p:nvPr>
            <p:ph idx="1"/>
          </p:nvPr>
        </p:nvSpPr>
        <p:spPr>
          <a:xfrm>
            <a:off x="838200" y="1253331"/>
            <a:ext cx="10515600" cy="4351338"/>
          </a:xfrm>
        </p:spPr>
        <p:txBody>
          <a:bodyPr/>
          <a:lstStyle/>
          <a:p>
            <a:r>
              <a:rPr lang="en-US" dirty="0"/>
              <a:t>Understanding H1N1 Virus infection:</a:t>
            </a:r>
          </a:p>
          <a:p>
            <a:pPr lvl="1"/>
            <a:r>
              <a:rPr lang="en-US" dirty="0"/>
              <a:t>Identify key factors that influence one contracting h1n1 virus.</a:t>
            </a:r>
          </a:p>
          <a:p>
            <a:pPr lvl="1"/>
            <a:endParaRPr lang="en-US" dirty="0"/>
          </a:p>
          <a:p>
            <a:pPr marL="228600" lvl="1">
              <a:spcBef>
                <a:spcPts val="1000"/>
              </a:spcBef>
            </a:pPr>
            <a:r>
              <a:rPr lang="en-US" sz="2800" dirty="0"/>
              <a:t>Identifying Trends:</a:t>
            </a:r>
          </a:p>
          <a:p>
            <a:pPr marL="685800" lvl="2">
              <a:spcBef>
                <a:spcPts val="1000"/>
              </a:spcBef>
            </a:pPr>
            <a:r>
              <a:rPr lang="en-US" sz="2400" dirty="0"/>
              <a:t>Explore patterns across various categorical variables and their influence in contracting h1n1 virus</a:t>
            </a:r>
          </a:p>
          <a:p>
            <a:pPr marL="228600" lvl="1">
              <a:spcBef>
                <a:spcPts val="1000"/>
              </a:spcBef>
            </a:pPr>
            <a:r>
              <a:rPr lang="en-US" sz="2800" dirty="0"/>
              <a:t>Recommendations</a:t>
            </a:r>
          </a:p>
          <a:p>
            <a:pPr marL="685800" lvl="2">
              <a:spcBef>
                <a:spcPts val="1000"/>
              </a:spcBef>
            </a:pPr>
            <a:r>
              <a:rPr lang="en-US" sz="2400" dirty="0"/>
              <a:t>	Provide actionable recommendations to on whether given various features, we can be able to classify whether someone had h1n1 or the seasonal flu.</a:t>
            </a:r>
          </a:p>
          <a:p>
            <a:pPr marL="457200" lvl="2" indent="0">
              <a:spcBef>
                <a:spcPts val="1000"/>
              </a:spcBef>
              <a:buNone/>
            </a:pPr>
            <a:endParaRPr lang="en-US" sz="2400" dirty="0"/>
          </a:p>
        </p:txBody>
      </p:sp>
    </p:spTree>
    <p:extLst>
      <p:ext uri="{BB962C8B-B14F-4D97-AF65-F5344CB8AC3E}">
        <p14:creationId xmlns:p14="http://schemas.microsoft.com/office/powerpoint/2010/main" val="345523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987DD-936B-0C9D-795D-9595345DDCD4}"/>
              </a:ext>
            </a:extLst>
          </p:cNvPr>
          <p:cNvSpPr>
            <a:spLocks noGrp="1"/>
          </p:cNvSpPr>
          <p:nvPr>
            <p:ph type="title"/>
          </p:nvPr>
        </p:nvSpPr>
        <p:spPr/>
        <p:txBody>
          <a:bodyPr/>
          <a:lstStyle/>
          <a:p>
            <a:r>
              <a:rPr lang="en-US" b="1" dirty="0"/>
              <a:t>Questions to Address:</a:t>
            </a:r>
          </a:p>
        </p:txBody>
      </p:sp>
      <p:sp>
        <p:nvSpPr>
          <p:cNvPr id="3" name="Content Placeholder 2">
            <a:extLst>
              <a:ext uri="{FF2B5EF4-FFF2-40B4-BE49-F238E27FC236}">
                <a16:creationId xmlns:a16="http://schemas.microsoft.com/office/drawing/2014/main" id="{D75E601E-D59C-E89B-A559-36F2E4ECE74D}"/>
              </a:ext>
            </a:extLst>
          </p:cNvPr>
          <p:cNvSpPr>
            <a:spLocks noGrp="1"/>
          </p:cNvSpPr>
          <p:nvPr>
            <p:ph idx="1"/>
          </p:nvPr>
        </p:nvSpPr>
        <p:spPr/>
        <p:txBody>
          <a:bodyPr/>
          <a:lstStyle/>
          <a:p>
            <a:r>
              <a:rPr lang="en-US" dirty="0"/>
              <a:t>Understand if gender has any influence on whether one is likely to contract the virus</a:t>
            </a:r>
          </a:p>
          <a:p>
            <a:r>
              <a:rPr lang="en-US" dirty="0"/>
              <a:t> Understand if Race has any influence on contracting the virus</a:t>
            </a:r>
          </a:p>
          <a:p>
            <a:r>
              <a:rPr lang="en-US" dirty="0"/>
              <a:t>Determine if Age is a factor in contacting the virus</a:t>
            </a:r>
          </a:p>
        </p:txBody>
      </p:sp>
    </p:spTree>
    <p:extLst>
      <p:ext uri="{BB962C8B-B14F-4D97-AF65-F5344CB8AC3E}">
        <p14:creationId xmlns:p14="http://schemas.microsoft.com/office/powerpoint/2010/main" val="90648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5C332-D360-00EF-186E-36E1C74C47B8}"/>
              </a:ext>
            </a:extLst>
          </p:cNvPr>
          <p:cNvSpPr>
            <a:spLocks noGrp="1"/>
          </p:cNvSpPr>
          <p:nvPr>
            <p:ph type="title"/>
          </p:nvPr>
        </p:nvSpPr>
        <p:spPr>
          <a:xfrm>
            <a:off x="839788" y="74691"/>
            <a:ext cx="9644125" cy="701644"/>
          </a:xfrm>
        </p:spPr>
        <p:txBody>
          <a:bodyPr>
            <a:noAutofit/>
          </a:bodyPr>
          <a:lstStyle/>
          <a:p>
            <a:r>
              <a:rPr lang="en-US" b="1" dirty="0"/>
              <a:t>Findings – Is gender a factor in contracting the virus?</a:t>
            </a:r>
          </a:p>
        </p:txBody>
      </p:sp>
      <p:sp>
        <p:nvSpPr>
          <p:cNvPr id="4" name="Text Placeholder 3">
            <a:extLst>
              <a:ext uri="{FF2B5EF4-FFF2-40B4-BE49-F238E27FC236}">
                <a16:creationId xmlns:a16="http://schemas.microsoft.com/office/drawing/2014/main" id="{D0C920F3-C73D-C15B-F331-B53F2210F051}"/>
              </a:ext>
            </a:extLst>
          </p:cNvPr>
          <p:cNvSpPr>
            <a:spLocks noGrp="1"/>
          </p:cNvSpPr>
          <p:nvPr>
            <p:ph type="body" sz="half" idx="2"/>
          </p:nvPr>
        </p:nvSpPr>
        <p:spPr>
          <a:xfrm>
            <a:off x="418086" y="988142"/>
            <a:ext cx="6793876" cy="5175004"/>
          </a:xfrm>
        </p:spPr>
        <p:txBody>
          <a:bodyPr>
            <a:noAutofit/>
          </a:bodyPr>
          <a:lstStyle/>
          <a:p>
            <a:pPr marL="285750" indent="-285750">
              <a:buFont typeface="Arial" panose="020B0604020202020204" pitchFamily="34" charset="0"/>
              <a:buChar char="•"/>
            </a:pPr>
            <a:r>
              <a:rPr lang="en-US" sz="2000" dirty="0"/>
              <a:t>From the Gender factor analysis, we find that Female were the majority in the study. However, this does not imply that they contracted h1n1 more than the male counterpart.</a:t>
            </a:r>
          </a:p>
          <a:p>
            <a:pPr marL="285750" indent="-285750">
              <a:buFont typeface="Arial" panose="020B0604020202020204" pitchFamily="34" charset="0"/>
              <a:buChar char="•"/>
            </a:pPr>
            <a:r>
              <a:rPr lang="en-US" sz="2000" dirty="0" err="1"/>
              <a:t>Infact</a:t>
            </a:r>
            <a:r>
              <a:rPr lang="en-US" sz="2000" dirty="0"/>
              <a:t> from the below pivot we note each gender contributed an almost equal proportion to h1n1_virus. </a:t>
            </a:r>
            <a:r>
              <a:rPr lang="en-US" sz="2000" dirty="0" err="1"/>
              <a:t>i.e</a:t>
            </a:r>
            <a:r>
              <a:rPr lang="en-US" sz="2000" dirty="0"/>
              <a:t> female and male each contributed between 20-24% with h1n1 and 75-79% without h1n1</a:t>
            </a:r>
          </a:p>
          <a:p>
            <a:r>
              <a:rPr lang="en-US" sz="2000" dirty="0"/>
              <a:t>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endParaRPr lang="en-US" sz="2000" dirty="0"/>
          </a:p>
        </p:txBody>
      </p:sp>
      <p:pic>
        <p:nvPicPr>
          <p:cNvPr id="9" name="Content Placeholder 8">
            <a:extLst>
              <a:ext uri="{FF2B5EF4-FFF2-40B4-BE49-F238E27FC236}">
                <a16:creationId xmlns:a16="http://schemas.microsoft.com/office/drawing/2014/main" id="{DEED62D1-6768-2F19-CD61-C241A3DCAA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11961" y="3583857"/>
            <a:ext cx="4861205" cy="3199451"/>
          </a:xfrm>
        </p:spPr>
      </p:pic>
      <p:pic>
        <p:nvPicPr>
          <p:cNvPr id="11" name="Picture 10">
            <a:extLst>
              <a:ext uri="{FF2B5EF4-FFF2-40B4-BE49-F238E27FC236}">
                <a16:creationId xmlns:a16="http://schemas.microsoft.com/office/drawing/2014/main" id="{814D14B1-3D9E-B32E-475E-CCDB0634E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9976" y="803201"/>
            <a:ext cx="4653190" cy="2625799"/>
          </a:xfrm>
          <a:prstGeom prst="rect">
            <a:avLst/>
          </a:prstGeom>
        </p:spPr>
      </p:pic>
      <p:pic>
        <p:nvPicPr>
          <p:cNvPr id="13" name="Picture 12">
            <a:extLst>
              <a:ext uri="{FF2B5EF4-FFF2-40B4-BE49-F238E27FC236}">
                <a16:creationId xmlns:a16="http://schemas.microsoft.com/office/drawing/2014/main" id="{6FD181AA-E114-6B9C-7C57-140E9E58B395}"/>
              </a:ext>
            </a:extLst>
          </p:cNvPr>
          <p:cNvPicPr>
            <a:picLocks noChangeAspect="1"/>
          </p:cNvPicPr>
          <p:nvPr/>
        </p:nvPicPr>
        <p:blipFill>
          <a:blip r:embed="rId4"/>
          <a:stretch>
            <a:fillRect/>
          </a:stretch>
        </p:blipFill>
        <p:spPr>
          <a:xfrm>
            <a:off x="839788" y="3637930"/>
            <a:ext cx="5192303" cy="2617968"/>
          </a:xfrm>
          <a:prstGeom prst="rect">
            <a:avLst/>
          </a:prstGeom>
        </p:spPr>
      </p:pic>
    </p:spTree>
    <p:extLst>
      <p:ext uri="{BB962C8B-B14F-4D97-AF65-F5344CB8AC3E}">
        <p14:creationId xmlns:p14="http://schemas.microsoft.com/office/powerpoint/2010/main" val="219149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14554-1891-5734-5C8A-56E31560E9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8DAB4-340B-AE4F-629E-C08FF57799F9}"/>
              </a:ext>
            </a:extLst>
          </p:cNvPr>
          <p:cNvSpPr>
            <a:spLocks noGrp="1"/>
          </p:cNvSpPr>
          <p:nvPr>
            <p:ph type="title"/>
          </p:nvPr>
        </p:nvSpPr>
        <p:spPr>
          <a:xfrm>
            <a:off x="839788" y="457200"/>
            <a:ext cx="10748648" cy="701644"/>
          </a:xfrm>
        </p:spPr>
        <p:txBody>
          <a:bodyPr>
            <a:noAutofit/>
          </a:bodyPr>
          <a:lstStyle/>
          <a:p>
            <a:r>
              <a:rPr lang="en-US" sz="4400" b="1" dirty="0"/>
              <a:t>Findings – Age</a:t>
            </a:r>
          </a:p>
        </p:txBody>
      </p:sp>
      <p:sp>
        <p:nvSpPr>
          <p:cNvPr id="4" name="Text Placeholder 3">
            <a:extLst>
              <a:ext uri="{FF2B5EF4-FFF2-40B4-BE49-F238E27FC236}">
                <a16:creationId xmlns:a16="http://schemas.microsoft.com/office/drawing/2014/main" id="{02592DF4-D307-15FA-05FE-6C6D8F648406}"/>
              </a:ext>
            </a:extLst>
          </p:cNvPr>
          <p:cNvSpPr>
            <a:spLocks noGrp="1"/>
          </p:cNvSpPr>
          <p:nvPr>
            <p:ph type="body" sz="half" idx="2"/>
          </p:nvPr>
        </p:nvSpPr>
        <p:spPr>
          <a:xfrm>
            <a:off x="309716" y="1158844"/>
            <a:ext cx="4873472" cy="5468293"/>
          </a:xfrm>
        </p:spPr>
        <p:txBody>
          <a:bodyPr>
            <a:noAutofit/>
          </a:bodyPr>
          <a:lstStyle/>
          <a:p>
            <a:pPr marL="285750" indent="-285750">
              <a:buFont typeface="Arial" panose="020B0604020202020204" pitchFamily="34" charset="0"/>
              <a:buChar char="•"/>
            </a:pPr>
            <a:r>
              <a:rPr lang="en-US" sz="2000" dirty="0"/>
              <a:t>Analyzing age with a combination of gender, among all the </a:t>
            </a:r>
            <a:r>
              <a:rPr lang="en-US" sz="2000" dirty="0" err="1"/>
              <a:t>age_groups</a:t>
            </a:r>
            <a:r>
              <a:rPr lang="en-US" sz="2000" dirty="0"/>
              <a:t>, 55-64 males had the highest h1n1_vaccine contraction, while 65+ Females had the highest proportion of zero contraction of h1n1.</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The below pivot illustrate the proportions</a:t>
            </a:r>
          </a:p>
        </p:txBody>
      </p:sp>
      <p:pic>
        <p:nvPicPr>
          <p:cNvPr id="10" name="Content Placeholder 9">
            <a:extLst>
              <a:ext uri="{FF2B5EF4-FFF2-40B4-BE49-F238E27FC236}">
                <a16:creationId xmlns:a16="http://schemas.microsoft.com/office/drawing/2014/main" id="{CE87D1F7-261C-311E-E01A-EFD8D88C94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1556" y="1149640"/>
            <a:ext cx="6560728" cy="5062539"/>
          </a:xfrm>
        </p:spPr>
      </p:pic>
      <p:pic>
        <p:nvPicPr>
          <p:cNvPr id="7" name="Picture 6">
            <a:extLst>
              <a:ext uri="{FF2B5EF4-FFF2-40B4-BE49-F238E27FC236}">
                <a16:creationId xmlns:a16="http://schemas.microsoft.com/office/drawing/2014/main" id="{097A804C-B0EB-C2BD-CC4D-605E02388BC8}"/>
              </a:ext>
            </a:extLst>
          </p:cNvPr>
          <p:cNvPicPr>
            <a:picLocks noChangeAspect="1"/>
          </p:cNvPicPr>
          <p:nvPr/>
        </p:nvPicPr>
        <p:blipFill>
          <a:blip r:embed="rId3"/>
          <a:stretch>
            <a:fillRect/>
          </a:stretch>
        </p:blipFill>
        <p:spPr>
          <a:xfrm>
            <a:off x="572575" y="3775075"/>
            <a:ext cx="4486122" cy="2677005"/>
          </a:xfrm>
          <a:prstGeom prst="rect">
            <a:avLst/>
          </a:prstGeom>
        </p:spPr>
      </p:pic>
    </p:spTree>
    <p:extLst>
      <p:ext uri="{BB962C8B-B14F-4D97-AF65-F5344CB8AC3E}">
        <p14:creationId xmlns:p14="http://schemas.microsoft.com/office/powerpoint/2010/main" val="256322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13A6D-C88F-12E7-41C9-87B1CB26E3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D64D48-7FA5-7A40-4547-9EF9B1429937}"/>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D316BA7B-F3EC-4B59-16CF-39B12CE690F3}"/>
              </a:ext>
            </a:extLst>
          </p:cNvPr>
          <p:cNvSpPr>
            <a:spLocks noGrp="1"/>
          </p:cNvSpPr>
          <p:nvPr>
            <p:ph idx="1"/>
          </p:nvPr>
        </p:nvSpPr>
        <p:spPr/>
        <p:txBody>
          <a:bodyPr>
            <a:normAutofit fontScale="92500" lnSpcReduction="10000"/>
          </a:bodyPr>
          <a:lstStyle/>
          <a:p>
            <a:pPr algn="just"/>
            <a:r>
              <a:rPr lang="en-US" dirty="0"/>
              <a:t>Our models could not achieve desirable results. </a:t>
            </a:r>
          </a:p>
          <a:p>
            <a:pPr algn="just"/>
            <a:r>
              <a:rPr lang="en-US" dirty="0"/>
              <a:t>This being health related data, our goal would have to </a:t>
            </a:r>
            <a:r>
              <a:rPr lang="en-US" dirty="0" err="1"/>
              <a:t>focuss</a:t>
            </a:r>
            <a:r>
              <a:rPr lang="en-US" dirty="0"/>
              <a:t> on Recall(Sensitivity) so as not to miss out on any opportunity that had H1N1 and wrongly classified. </a:t>
            </a:r>
          </a:p>
          <a:p>
            <a:pPr algn="just"/>
            <a:r>
              <a:rPr lang="en-US" dirty="0"/>
              <a:t>This implies we had many sick patients misclassified as </a:t>
            </a:r>
            <a:r>
              <a:rPr lang="en-US" dirty="0" err="1"/>
              <a:t>healthy.In</a:t>
            </a:r>
            <a:r>
              <a:rPr lang="en-US" dirty="0"/>
              <a:t> all, the recall was way too low and this can not help in making the correct prediction.</a:t>
            </a:r>
          </a:p>
          <a:p>
            <a:pPr algn="just"/>
            <a:r>
              <a:rPr lang="en-US" dirty="0"/>
              <a:t>As earlier mentioned above during EDA, we noticed the imbalance and this is what makes this model not to perform any better. </a:t>
            </a:r>
          </a:p>
          <a:p>
            <a:pPr algn="just"/>
            <a:r>
              <a:rPr lang="en-US" dirty="0"/>
              <a:t>This is because the model tends to predict the most </a:t>
            </a:r>
            <a:r>
              <a:rPr lang="en-US" dirty="0" err="1"/>
              <a:t>occuring</a:t>
            </a:r>
            <a:r>
              <a:rPr lang="en-US" dirty="0"/>
              <a:t> value in our target variable.</a:t>
            </a:r>
          </a:p>
        </p:txBody>
      </p:sp>
    </p:spTree>
    <p:extLst>
      <p:ext uri="{BB962C8B-B14F-4D97-AF65-F5344CB8AC3E}">
        <p14:creationId xmlns:p14="http://schemas.microsoft.com/office/powerpoint/2010/main" val="2680080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E03AB-EA79-E657-DB2C-3E06E14AEB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EC177A-69B7-A8E6-A60A-D7C36408E142}"/>
              </a:ext>
            </a:extLst>
          </p:cNvPr>
          <p:cNvSpPr>
            <a:spLocks noGrp="1"/>
          </p:cNvSpPr>
          <p:nvPr>
            <p:ph type="title"/>
          </p:nvPr>
        </p:nvSpPr>
        <p:spPr/>
        <p:txBody>
          <a:bodyPr/>
          <a:lstStyle/>
          <a:p>
            <a:r>
              <a:rPr lang="en-US" b="1" dirty="0"/>
              <a:t>Recommendation</a:t>
            </a:r>
          </a:p>
        </p:txBody>
      </p:sp>
      <p:sp>
        <p:nvSpPr>
          <p:cNvPr id="3" name="Content Placeholder 2">
            <a:extLst>
              <a:ext uri="{FF2B5EF4-FFF2-40B4-BE49-F238E27FC236}">
                <a16:creationId xmlns:a16="http://schemas.microsoft.com/office/drawing/2014/main" id="{59AE9390-FFEF-C5B7-5A7F-AA0EB1BA1CD6}"/>
              </a:ext>
            </a:extLst>
          </p:cNvPr>
          <p:cNvSpPr>
            <a:spLocks noGrp="1"/>
          </p:cNvSpPr>
          <p:nvPr>
            <p:ph idx="1"/>
          </p:nvPr>
        </p:nvSpPr>
        <p:spPr/>
        <p:txBody>
          <a:bodyPr>
            <a:normAutofit/>
          </a:bodyPr>
          <a:lstStyle/>
          <a:p>
            <a:pPr algn="just"/>
            <a:r>
              <a:rPr lang="en-US" dirty="0"/>
              <a:t>Use the SMOTE (Synthetic Minority Over-sampling Technique) approach to handle our imbalanced dataset.</a:t>
            </a:r>
          </a:p>
          <a:p>
            <a:pPr algn="just"/>
            <a:endParaRPr lang="en-US" dirty="0"/>
          </a:p>
          <a:p>
            <a:pPr algn="just"/>
            <a:r>
              <a:rPr lang="en-US" dirty="0"/>
              <a:t>More can be read on how to go about this issue and whether more complex model can be of any help in </a:t>
            </a:r>
            <a:r>
              <a:rPr lang="en-US" dirty="0" err="1"/>
              <a:t>future.Our</a:t>
            </a:r>
            <a:r>
              <a:rPr lang="en-US" dirty="0"/>
              <a:t> models could not achieve desirable results. </a:t>
            </a:r>
          </a:p>
        </p:txBody>
      </p:sp>
    </p:spTree>
    <p:extLst>
      <p:ext uri="{BB962C8B-B14F-4D97-AF65-F5344CB8AC3E}">
        <p14:creationId xmlns:p14="http://schemas.microsoft.com/office/powerpoint/2010/main" val="16126649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1236</TotalTime>
  <Words>572</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Calibri Light</vt:lpstr>
      <vt:lpstr>Roboto</vt:lpstr>
      <vt:lpstr>Office Theme</vt:lpstr>
      <vt:lpstr>Project 3</vt:lpstr>
      <vt:lpstr>H1N1 and Seasonal Flu Vaccines </vt:lpstr>
      <vt:lpstr>Features</vt:lpstr>
      <vt:lpstr>Business Goal</vt:lpstr>
      <vt:lpstr>Questions to Address:</vt:lpstr>
      <vt:lpstr>Findings – Is gender a factor in contracting the virus?</vt:lpstr>
      <vt:lpstr>Findings – Age</vt:lpstr>
      <vt:lpstr>Conclusion</vt:lpstr>
      <vt:lpstr>Recommendation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10</cp:revision>
  <dcterms:created xsi:type="dcterms:W3CDTF">2024-11-19T04:12:57Z</dcterms:created>
  <dcterms:modified xsi:type="dcterms:W3CDTF">2025-03-08T07:34:38Z</dcterms:modified>
</cp:coreProperties>
</file>