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7" r:id="rId6"/>
    <p:sldId id="262" r:id="rId7"/>
    <p:sldId id="263" r:id="rId8"/>
    <p:sldId id="264" r:id="rId9"/>
    <p:sldId id="266" r:id="rId10"/>
  </p:sldIdLst>
  <p:sldSz cx="9144000" cy="5143500" type="screen16x9"/>
  <p:notesSz cx="6858000" cy="9144000"/>
  <p:embeddedFontLst>
    <p:embeddedFont>
      <p:font typeface="Lato" panose="020F0502020204030203" pitchFamily="34" charset="0"/>
      <p:regular r:id="rId12"/>
      <p:bold r:id="rId13"/>
      <p:italic r:id="rId14"/>
      <p:boldItalic r:id="rId15"/>
    </p:embeddedFont>
    <p:embeddedFont>
      <p:font typeface="Raleway"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834"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482077d739_0_8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482077d739_0_8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482077d739_0_8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482077d739_0_8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482077d739_0_8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482077d739_0_8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482077d739_0_8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482077d739_0_8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56957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482077d739_0_8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482077d739_0_8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482077d739_0_8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2482077d739_0_8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482077d739_0_8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482077d739_0_8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482077d739_0_8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2482077d739_0_8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ja"/>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puyo.sega.jp/program_2020/"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ja" sz="3000" dirty="0"/>
              <a:t>２０２３年</a:t>
            </a:r>
            <a:r>
              <a:rPr lang="ja-JP" altLang="en-US" sz="3000" dirty="0"/>
              <a:t>７</a:t>
            </a:r>
            <a:r>
              <a:rPr lang="ja" sz="3000" dirty="0"/>
              <a:t>月度</a:t>
            </a:r>
            <a:br>
              <a:rPr lang="ja" sz="3000" dirty="0"/>
            </a:br>
            <a:r>
              <a:rPr lang="ja" sz="3000" dirty="0"/>
              <a:t>成果報告</a:t>
            </a:r>
            <a:endParaRPr sz="3000" dirty="0"/>
          </a:p>
        </p:txBody>
      </p:sp>
      <p:sp>
        <p:nvSpPr>
          <p:cNvPr id="87" name="Google Shape;87;p13"/>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p>
            <a:pPr marL="0" lvl="0" indent="0" algn="r" rtl="0">
              <a:spcBef>
                <a:spcPts val="0"/>
              </a:spcBef>
              <a:spcAft>
                <a:spcPts val="0"/>
              </a:spcAft>
              <a:buNone/>
            </a:pPr>
            <a:r>
              <a:rPr lang="ja" dirty="0">
                <a:solidFill>
                  <a:srgbClr val="000000"/>
                </a:solidFill>
              </a:rPr>
              <a:t>筑波EC　32220221　佐久間亮太</a:t>
            </a:r>
            <a:endParaRPr dirty="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5849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
              <a:t>目次</a:t>
            </a:r>
            <a:endParaRPr/>
          </a:p>
        </p:txBody>
      </p:sp>
      <p:sp>
        <p:nvSpPr>
          <p:cNvPr id="93" name="Google Shape;93;p14"/>
          <p:cNvSpPr txBox="1">
            <a:spLocks noGrp="1"/>
          </p:cNvSpPr>
          <p:nvPr>
            <p:ph type="body" idx="1"/>
          </p:nvPr>
        </p:nvSpPr>
        <p:spPr>
          <a:xfrm>
            <a:off x="729450" y="1338825"/>
            <a:ext cx="7688700" cy="300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ja">
                <a:solidFill>
                  <a:srgbClr val="252525"/>
                </a:solidFill>
              </a:rPr>
              <a:t>1．やったこと</a:t>
            </a:r>
            <a:endParaRPr>
              <a:solidFill>
                <a:srgbClr val="252525"/>
              </a:solidFill>
            </a:endParaRPr>
          </a:p>
          <a:p>
            <a:pPr marL="0" lvl="0" indent="0" algn="l" rtl="0">
              <a:spcBef>
                <a:spcPts val="1200"/>
              </a:spcBef>
              <a:spcAft>
                <a:spcPts val="0"/>
              </a:spcAft>
              <a:buNone/>
            </a:pPr>
            <a:r>
              <a:rPr lang="ja">
                <a:solidFill>
                  <a:srgbClr val="252525"/>
                </a:solidFill>
              </a:rPr>
              <a:t>2．使用ツール</a:t>
            </a:r>
            <a:endParaRPr>
              <a:solidFill>
                <a:srgbClr val="252525"/>
              </a:solidFill>
            </a:endParaRPr>
          </a:p>
          <a:p>
            <a:pPr marL="0" lvl="0" indent="0" algn="l" rtl="0">
              <a:spcBef>
                <a:spcPts val="1200"/>
              </a:spcBef>
              <a:spcAft>
                <a:spcPts val="0"/>
              </a:spcAft>
              <a:buNone/>
            </a:pPr>
            <a:r>
              <a:rPr lang="ja">
                <a:solidFill>
                  <a:srgbClr val="252525"/>
                </a:solidFill>
              </a:rPr>
              <a:t>3．今月の感想</a:t>
            </a:r>
            <a:endParaRPr>
              <a:solidFill>
                <a:srgbClr val="252525"/>
              </a:solidFill>
            </a:endParaRPr>
          </a:p>
          <a:p>
            <a:pPr marL="0" lvl="0" indent="0" algn="l" rtl="0">
              <a:spcBef>
                <a:spcPts val="1200"/>
              </a:spcBef>
              <a:spcAft>
                <a:spcPts val="1200"/>
              </a:spcAft>
              <a:buNone/>
            </a:pPr>
            <a:r>
              <a:rPr lang="ja">
                <a:solidFill>
                  <a:srgbClr val="252525"/>
                </a:solidFill>
              </a:rPr>
              <a:t>4．今後の予定</a:t>
            </a:r>
            <a:endParaRPr>
              <a:solidFill>
                <a:srgbClr val="252525"/>
              </a:solidFill>
            </a:endParaRPr>
          </a:p>
        </p:txBody>
      </p:sp>
      <p:sp>
        <p:nvSpPr>
          <p:cNvPr id="94" name="Google Shape;94;p1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ja"/>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729450" y="5849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
              <a:t>やったこと(１)</a:t>
            </a:r>
            <a:endParaRPr/>
          </a:p>
        </p:txBody>
      </p:sp>
      <p:sp>
        <p:nvSpPr>
          <p:cNvPr id="100" name="Google Shape;100;p15"/>
          <p:cNvSpPr txBox="1">
            <a:spLocks noGrp="1"/>
          </p:cNvSpPr>
          <p:nvPr>
            <p:ph type="body" idx="1"/>
          </p:nvPr>
        </p:nvSpPr>
        <p:spPr>
          <a:xfrm>
            <a:off x="729450" y="1338825"/>
            <a:ext cx="7688700" cy="30012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Clr>
                <a:srgbClr val="FF0000"/>
              </a:buClr>
              <a:buSzPts val="1500"/>
              <a:buChar char="●"/>
            </a:pPr>
            <a:r>
              <a:rPr lang="ja" sz="1500" dirty="0">
                <a:solidFill>
                  <a:srgbClr val="FF0000"/>
                </a:solidFill>
              </a:rPr>
              <a:t>Udemyを活用した学習</a:t>
            </a:r>
            <a:endParaRPr sz="1500" dirty="0">
              <a:solidFill>
                <a:srgbClr val="FF0000"/>
              </a:solidFill>
            </a:endParaRPr>
          </a:p>
          <a:p>
            <a:pPr marL="781050" lvl="1" indent="-171450">
              <a:buClr>
                <a:srgbClr val="252525"/>
              </a:buClr>
              <a:buSzPts val="1200"/>
            </a:pPr>
            <a:r>
              <a:rPr lang="ja" sz="1200" dirty="0">
                <a:solidFill>
                  <a:srgbClr val="252525"/>
                </a:solidFill>
                <a:highlight>
                  <a:srgbClr val="FFFFFF"/>
                </a:highlight>
                <a:latin typeface="Arial"/>
                <a:ea typeface="Arial"/>
                <a:cs typeface="Arial"/>
                <a:sym typeface="Arial"/>
              </a:rPr>
              <a:t>爆速で5つのPython Webアプリを開発</a:t>
            </a:r>
            <a:r>
              <a:rPr lang="en-US" altLang="ja-JP" sz="1200" dirty="0">
                <a:solidFill>
                  <a:srgbClr val="252525"/>
                </a:solidFill>
                <a:highlight>
                  <a:srgbClr val="FFFFFF"/>
                </a:highlight>
                <a:latin typeface="Arial"/>
                <a:ea typeface="Arial"/>
                <a:cs typeface="Arial"/>
                <a:sym typeface="Arial"/>
              </a:rPr>
              <a:t>(</a:t>
            </a:r>
            <a:r>
              <a:rPr lang="ja-JP" altLang="en-US" sz="1200" dirty="0">
                <a:solidFill>
                  <a:srgbClr val="252525"/>
                </a:solidFill>
                <a:highlight>
                  <a:srgbClr val="FFFFFF"/>
                </a:highlight>
                <a:latin typeface="Arial"/>
                <a:ea typeface="Arial"/>
                <a:cs typeface="Arial"/>
                <a:sym typeface="Arial"/>
              </a:rPr>
              <a:t>続き</a:t>
            </a:r>
            <a:r>
              <a:rPr lang="en-US" altLang="ja-JP" sz="1200" dirty="0">
                <a:solidFill>
                  <a:srgbClr val="252525"/>
                </a:solidFill>
                <a:highlight>
                  <a:srgbClr val="FFFFFF"/>
                </a:highlight>
                <a:latin typeface="Arial"/>
                <a:ea typeface="Arial"/>
                <a:cs typeface="Arial"/>
                <a:sym typeface="Arial"/>
              </a:rPr>
              <a:t>)</a:t>
            </a:r>
            <a:endParaRPr sz="1200" dirty="0">
              <a:solidFill>
                <a:srgbClr val="252525"/>
              </a:solidFill>
              <a:highlight>
                <a:srgbClr val="FFFFFF"/>
              </a:highlight>
              <a:latin typeface="Arial"/>
              <a:ea typeface="Arial"/>
              <a:cs typeface="Arial"/>
              <a:sym typeface="Arial"/>
            </a:endParaRPr>
          </a:p>
          <a:p>
            <a:pPr marL="1371600" lvl="2" indent="-304800" algn="l" rtl="0">
              <a:spcBef>
                <a:spcPts val="0"/>
              </a:spcBef>
              <a:spcAft>
                <a:spcPts val="0"/>
              </a:spcAft>
              <a:buClr>
                <a:srgbClr val="252525"/>
              </a:buClr>
              <a:buSzPts val="1200"/>
              <a:buFont typeface="Arial"/>
              <a:buChar char="■"/>
            </a:pPr>
            <a:r>
              <a:rPr lang="ja-JP" altLang="en-US" sz="1200" dirty="0">
                <a:solidFill>
                  <a:srgbClr val="252525"/>
                </a:solidFill>
                <a:highlight>
                  <a:srgbClr val="FFFFFF"/>
                </a:highlight>
                <a:latin typeface="Arial"/>
                <a:ea typeface="Arial"/>
                <a:cs typeface="Arial"/>
                <a:sym typeface="Arial"/>
              </a:rPr>
              <a:t>株価可視化アプリの開発</a:t>
            </a:r>
            <a:endParaRPr lang="en-US" altLang="ja-JP" sz="1200" dirty="0">
              <a:solidFill>
                <a:srgbClr val="252525"/>
              </a:solidFill>
              <a:highlight>
                <a:srgbClr val="FFFFFF"/>
              </a:highlight>
              <a:latin typeface="Arial"/>
              <a:ea typeface="Arial"/>
              <a:cs typeface="Arial"/>
              <a:sym typeface="Arial"/>
            </a:endParaRPr>
          </a:p>
          <a:p>
            <a:pPr marL="1371600" lvl="2" indent="-304800" algn="l" rtl="0">
              <a:spcBef>
                <a:spcPts val="0"/>
              </a:spcBef>
              <a:spcAft>
                <a:spcPts val="0"/>
              </a:spcAft>
              <a:buClr>
                <a:srgbClr val="252525"/>
              </a:buClr>
              <a:buSzPts val="1200"/>
              <a:buFont typeface="Arial"/>
              <a:buChar char="■"/>
            </a:pPr>
            <a:r>
              <a:rPr lang="ja-JP" altLang="en-US" sz="1200" dirty="0">
                <a:solidFill>
                  <a:srgbClr val="252525"/>
                </a:solidFill>
                <a:highlight>
                  <a:srgbClr val="FFFFFF"/>
                </a:highlight>
                <a:latin typeface="Arial"/>
                <a:ea typeface="Arial"/>
                <a:cs typeface="Arial"/>
                <a:sym typeface="Arial"/>
              </a:rPr>
              <a:t>物体検出アプリの開発</a:t>
            </a:r>
            <a:endParaRPr lang="en-US" altLang="ja-JP" sz="1200" dirty="0">
              <a:solidFill>
                <a:srgbClr val="252525"/>
              </a:solidFill>
              <a:highlight>
                <a:srgbClr val="FFFFFF"/>
              </a:highlight>
              <a:latin typeface="Arial"/>
              <a:ea typeface="Arial"/>
              <a:cs typeface="Arial"/>
              <a:sym typeface="Arial"/>
            </a:endParaRPr>
          </a:p>
          <a:p>
            <a:pPr marL="1371600" lvl="2" indent="-304800" algn="l" rtl="0">
              <a:spcBef>
                <a:spcPts val="0"/>
              </a:spcBef>
              <a:spcAft>
                <a:spcPts val="0"/>
              </a:spcAft>
              <a:buClr>
                <a:srgbClr val="252525"/>
              </a:buClr>
              <a:buSzPts val="1200"/>
              <a:buFont typeface="Arial"/>
              <a:buChar char="■"/>
            </a:pPr>
            <a:r>
              <a:rPr lang="en-US" altLang="ja-JP" sz="1200" dirty="0">
                <a:solidFill>
                  <a:srgbClr val="252525"/>
                </a:solidFill>
                <a:highlight>
                  <a:srgbClr val="FFFFFF"/>
                </a:highlight>
                <a:latin typeface="Arial"/>
                <a:ea typeface="Arial"/>
                <a:cs typeface="Arial"/>
                <a:sym typeface="Arial"/>
              </a:rPr>
              <a:t>YouTube</a:t>
            </a:r>
            <a:r>
              <a:rPr lang="ja-JP" altLang="en-US" sz="1200" dirty="0">
                <a:solidFill>
                  <a:srgbClr val="252525"/>
                </a:solidFill>
                <a:highlight>
                  <a:srgbClr val="FFFFFF"/>
                </a:highlight>
                <a:latin typeface="Arial"/>
                <a:ea typeface="Arial"/>
                <a:cs typeface="Arial"/>
                <a:sym typeface="Arial"/>
              </a:rPr>
              <a:t>分析アプリ</a:t>
            </a:r>
            <a:endParaRPr lang="en-US" altLang="ja-JP" sz="1200" dirty="0">
              <a:solidFill>
                <a:srgbClr val="252525"/>
              </a:solidFill>
              <a:highlight>
                <a:srgbClr val="FFFFFF"/>
              </a:highlight>
              <a:latin typeface="Arial"/>
              <a:ea typeface="Arial"/>
              <a:cs typeface="Arial"/>
              <a:sym typeface="Arial"/>
            </a:endParaRPr>
          </a:p>
          <a:p>
            <a:pPr marL="895350" lvl="1" indent="-285750">
              <a:buClr>
                <a:srgbClr val="252525"/>
              </a:buClr>
              <a:buSzPts val="1200"/>
            </a:pPr>
            <a:r>
              <a:rPr lang="en-US" altLang="ja-JP" sz="1200" dirty="0">
                <a:solidFill>
                  <a:srgbClr val="252525"/>
                </a:solidFill>
                <a:highlight>
                  <a:srgbClr val="FFFFFF"/>
                </a:highlight>
                <a:latin typeface="Arial"/>
                <a:ea typeface="Arial"/>
                <a:cs typeface="Arial"/>
                <a:sym typeface="Arial"/>
              </a:rPr>
              <a:t>AWS</a:t>
            </a:r>
            <a:r>
              <a:rPr lang="ja-JP" altLang="en-US" sz="1200" dirty="0">
                <a:solidFill>
                  <a:srgbClr val="252525"/>
                </a:solidFill>
                <a:highlight>
                  <a:srgbClr val="FFFFFF"/>
                </a:highlight>
                <a:latin typeface="Arial"/>
                <a:ea typeface="Arial"/>
                <a:cs typeface="Arial"/>
                <a:sym typeface="Arial"/>
              </a:rPr>
              <a:t>：ゼロから実践する</a:t>
            </a:r>
            <a:r>
              <a:rPr lang="en-US" altLang="ja-JP" sz="1200" dirty="0">
                <a:solidFill>
                  <a:srgbClr val="252525"/>
                </a:solidFill>
                <a:highlight>
                  <a:srgbClr val="FFFFFF"/>
                </a:highlight>
                <a:latin typeface="Arial"/>
                <a:ea typeface="Arial"/>
                <a:cs typeface="Arial"/>
                <a:sym typeface="Arial"/>
              </a:rPr>
              <a:t>Amazon Web Services</a:t>
            </a:r>
            <a:r>
              <a:rPr lang="ja-JP" altLang="en-US" sz="1200" dirty="0">
                <a:solidFill>
                  <a:srgbClr val="252525"/>
                </a:solidFill>
                <a:highlight>
                  <a:srgbClr val="FFFFFF"/>
                </a:highlight>
                <a:latin typeface="Arial"/>
                <a:ea typeface="Arial"/>
                <a:cs typeface="Arial"/>
                <a:sym typeface="Arial"/>
              </a:rPr>
              <a:t>。手を動かしながらインフラの基礎を習得</a:t>
            </a:r>
            <a:endParaRPr lang="en-US" altLang="ja-JP" sz="1200" dirty="0">
              <a:solidFill>
                <a:srgbClr val="252525"/>
              </a:solidFill>
              <a:highlight>
                <a:srgbClr val="FFFFFF"/>
              </a:highlight>
              <a:latin typeface="Arial"/>
              <a:ea typeface="Arial"/>
              <a:cs typeface="Arial"/>
              <a:sym typeface="Arial"/>
            </a:endParaRPr>
          </a:p>
          <a:p>
            <a:pPr marL="1352550" lvl="2" indent="-285750">
              <a:buClr>
                <a:srgbClr val="252525"/>
              </a:buClr>
              <a:buSzPts val="1200"/>
            </a:pPr>
            <a:r>
              <a:rPr lang="en-US" altLang="ja-JP" sz="1200" dirty="0">
                <a:solidFill>
                  <a:srgbClr val="252525"/>
                </a:solidFill>
                <a:highlight>
                  <a:srgbClr val="FFFFFF"/>
                </a:highlight>
                <a:latin typeface="Arial"/>
                <a:ea typeface="Arial"/>
                <a:cs typeface="Arial"/>
                <a:sym typeface="Arial"/>
              </a:rPr>
              <a:t>AWS</a:t>
            </a:r>
            <a:r>
              <a:rPr lang="ja-JP" altLang="en-US" sz="1200" dirty="0">
                <a:solidFill>
                  <a:srgbClr val="252525"/>
                </a:solidFill>
                <a:highlight>
                  <a:srgbClr val="FFFFFF"/>
                </a:highlight>
                <a:latin typeface="Arial"/>
                <a:ea typeface="Arial"/>
                <a:cs typeface="Arial"/>
                <a:sym typeface="Arial"/>
              </a:rPr>
              <a:t>の概要、インフラについての概要を学習</a:t>
            </a:r>
            <a:endParaRPr lang="en-US" altLang="ja-JP" sz="1200" dirty="0">
              <a:solidFill>
                <a:srgbClr val="252525"/>
              </a:solidFill>
              <a:highlight>
                <a:srgbClr val="FFFFFF"/>
              </a:highlight>
              <a:latin typeface="Arial"/>
              <a:ea typeface="Arial"/>
              <a:cs typeface="Arial"/>
              <a:sym typeface="Arial"/>
            </a:endParaRPr>
          </a:p>
          <a:p>
            <a:pPr marL="1066800" lvl="2" indent="0">
              <a:buClr>
                <a:srgbClr val="252525"/>
              </a:buClr>
              <a:buSzPts val="1200"/>
              <a:buNone/>
            </a:pPr>
            <a:endParaRPr lang="ja" altLang="en-US" sz="1200" dirty="0">
              <a:solidFill>
                <a:srgbClr val="252525"/>
              </a:solidFill>
              <a:highlight>
                <a:srgbClr val="FFFFFF"/>
              </a:highlight>
              <a:latin typeface="Arial"/>
              <a:ea typeface="Arial"/>
              <a:cs typeface="Arial"/>
              <a:sym typeface="Arial"/>
            </a:endParaRPr>
          </a:p>
        </p:txBody>
      </p:sp>
      <p:sp>
        <p:nvSpPr>
          <p:cNvPr id="101" name="Google Shape;101;p1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ja"/>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729450" y="5849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 dirty="0"/>
              <a:t>やったこと(２) </a:t>
            </a:r>
            <a:r>
              <a:rPr lang="en-US" altLang="ja" dirty="0"/>
              <a:t>–</a:t>
            </a:r>
            <a:r>
              <a:rPr lang="ja" dirty="0"/>
              <a:t> </a:t>
            </a:r>
            <a:r>
              <a:rPr lang="en-US" altLang="ja-JP" dirty="0"/>
              <a:t>Python</a:t>
            </a:r>
            <a:r>
              <a:rPr lang="ja-JP" altLang="en-US" dirty="0"/>
              <a:t>で</a:t>
            </a:r>
            <a:r>
              <a:rPr lang="en-US" altLang="ja-JP" dirty="0"/>
              <a:t>Web</a:t>
            </a:r>
            <a:r>
              <a:rPr lang="ja-JP" altLang="en-US" dirty="0"/>
              <a:t>アプリ開発</a:t>
            </a:r>
            <a:endParaRPr dirty="0"/>
          </a:p>
        </p:txBody>
      </p:sp>
      <p:sp>
        <p:nvSpPr>
          <p:cNvPr id="107" name="Google Shape;107;p16"/>
          <p:cNvSpPr txBox="1">
            <a:spLocks noGrp="1"/>
          </p:cNvSpPr>
          <p:nvPr>
            <p:ph type="body" idx="1"/>
          </p:nvPr>
        </p:nvSpPr>
        <p:spPr>
          <a:xfrm>
            <a:off x="729450" y="1338825"/>
            <a:ext cx="7688700" cy="30012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Clr>
                <a:srgbClr val="FF0000"/>
              </a:buClr>
              <a:buSzPts val="1500"/>
              <a:buFont typeface="Arial"/>
              <a:buChar char="●"/>
            </a:pPr>
            <a:r>
              <a:rPr lang="ja" sz="1500" dirty="0">
                <a:solidFill>
                  <a:srgbClr val="FF0000"/>
                </a:solidFill>
                <a:highlight>
                  <a:schemeClr val="lt1"/>
                </a:highlight>
                <a:latin typeface="Arial"/>
                <a:ea typeface="Arial"/>
                <a:cs typeface="Arial"/>
                <a:sym typeface="Arial"/>
              </a:rPr>
              <a:t>爆速で5つのPython Webアプリを開発</a:t>
            </a:r>
            <a:r>
              <a:rPr lang="en-US" altLang="ja-JP" sz="1500" dirty="0">
                <a:solidFill>
                  <a:srgbClr val="FF0000"/>
                </a:solidFill>
                <a:highlight>
                  <a:schemeClr val="lt1"/>
                </a:highlight>
                <a:latin typeface="Arial"/>
                <a:ea typeface="Arial"/>
                <a:cs typeface="Arial"/>
                <a:sym typeface="Arial"/>
              </a:rPr>
              <a:t>(</a:t>
            </a:r>
            <a:r>
              <a:rPr lang="ja-JP" altLang="en-US" sz="1500" dirty="0">
                <a:solidFill>
                  <a:srgbClr val="FF0000"/>
                </a:solidFill>
                <a:highlight>
                  <a:schemeClr val="lt1"/>
                </a:highlight>
                <a:latin typeface="Arial"/>
                <a:ea typeface="Arial"/>
                <a:cs typeface="Arial"/>
                <a:sym typeface="Arial"/>
              </a:rPr>
              <a:t>先月の続き</a:t>
            </a:r>
            <a:r>
              <a:rPr lang="en-US" altLang="ja-JP" sz="1500" dirty="0">
                <a:solidFill>
                  <a:srgbClr val="FF0000"/>
                </a:solidFill>
                <a:highlight>
                  <a:schemeClr val="lt1"/>
                </a:highlight>
                <a:latin typeface="Arial"/>
                <a:ea typeface="Arial"/>
                <a:cs typeface="Arial"/>
                <a:sym typeface="Arial"/>
              </a:rPr>
              <a:t>)</a:t>
            </a:r>
            <a:endParaRPr lang="ja" altLang="en-US" sz="1500" dirty="0">
              <a:solidFill>
                <a:srgbClr val="FF0000"/>
              </a:solidFill>
              <a:highlight>
                <a:schemeClr val="lt1"/>
              </a:highlight>
              <a:latin typeface="Arial"/>
              <a:ea typeface="Arial"/>
              <a:cs typeface="Arial"/>
              <a:sym typeface="Arial"/>
            </a:endParaRPr>
          </a:p>
          <a:p>
            <a:pPr marL="889000" lvl="1" indent="-285750">
              <a:buClr>
                <a:srgbClr val="252525"/>
              </a:buClr>
              <a:buSzPts val="1300"/>
            </a:pPr>
            <a:r>
              <a:rPr lang="ja-JP" altLang="en-US" sz="1300" dirty="0">
                <a:solidFill>
                  <a:srgbClr val="252525"/>
                </a:solidFill>
                <a:highlight>
                  <a:srgbClr val="FFFFFF"/>
                </a:highlight>
                <a:latin typeface="Arial"/>
                <a:ea typeface="Arial"/>
                <a:cs typeface="Arial"/>
                <a:sym typeface="Arial"/>
              </a:rPr>
              <a:t>株式情報を取得できる</a:t>
            </a:r>
            <a:r>
              <a:rPr lang="en-US" altLang="ja-JP" sz="1300" dirty="0">
                <a:solidFill>
                  <a:srgbClr val="252525"/>
                </a:solidFill>
                <a:highlight>
                  <a:srgbClr val="FFFFFF"/>
                </a:highlight>
                <a:latin typeface="Arial"/>
                <a:ea typeface="Arial"/>
                <a:cs typeface="Arial"/>
                <a:sym typeface="Arial"/>
              </a:rPr>
              <a:t>Python</a:t>
            </a:r>
            <a:r>
              <a:rPr lang="ja-JP" altLang="en-US" sz="1300" dirty="0">
                <a:solidFill>
                  <a:srgbClr val="252525"/>
                </a:solidFill>
                <a:highlight>
                  <a:srgbClr val="FFFFFF"/>
                </a:highlight>
                <a:latin typeface="Arial"/>
                <a:ea typeface="Arial"/>
                <a:cs typeface="Arial"/>
                <a:sym typeface="Arial"/>
              </a:rPr>
              <a:t>ライブラリ「</a:t>
            </a:r>
            <a:r>
              <a:rPr lang="en-US" altLang="ja-JP" sz="1300" dirty="0" err="1">
                <a:solidFill>
                  <a:srgbClr val="252525"/>
                </a:solidFill>
                <a:highlight>
                  <a:srgbClr val="FFFFFF"/>
                </a:highlight>
                <a:latin typeface="Arial"/>
                <a:ea typeface="Arial"/>
                <a:cs typeface="Arial"/>
                <a:sym typeface="Arial"/>
              </a:rPr>
              <a:t>yfinance</a:t>
            </a:r>
            <a:r>
              <a:rPr lang="ja-JP" altLang="en-US" sz="1300" dirty="0">
                <a:solidFill>
                  <a:srgbClr val="252525"/>
                </a:solidFill>
                <a:highlight>
                  <a:srgbClr val="FFFFFF"/>
                </a:highlight>
                <a:latin typeface="Arial"/>
                <a:ea typeface="Arial"/>
                <a:cs typeface="Arial"/>
                <a:sym typeface="Arial"/>
              </a:rPr>
              <a:t>」を用いて米国株式市場にある</a:t>
            </a:r>
            <a:r>
              <a:rPr lang="en-US" altLang="ja-JP" sz="1300" dirty="0">
                <a:solidFill>
                  <a:srgbClr val="252525"/>
                </a:solidFill>
                <a:highlight>
                  <a:srgbClr val="FFFFFF"/>
                </a:highlight>
                <a:latin typeface="Arial"/>
                <a:ea typeface="Arial"/>
                <a:cs typeface="Arial"/>
                <a:sym typeface="Arial"/>
              </a:rPr>
              <a:t>GAFA</a:t>
            </a:r>
            <a:r>
              <a:rPr lang="ja-JP" altLang="en-US" sz="1300" dirty="0">
                <a:solidFill>
                  <a:srgbClr val="252525"/>
                </a:solidFill>
                <a:highlight>
                  <a:srgbClr val="FFFFFF"/>
                </a:highlight>
                <a:latin typeface="Arial"/>
                <a:ea typeface="Arial"/>
                <a:cs typeface="Arial"/>
                <a:sym typeface="Arial"/>
              </a:rPr>
              <a:t>の株価の取得、データの可視化</a:t>
            </a:r>
          </a:p>
          <a:p>
            <a:pPr marL="889000" lvl="1" indent="-285750">
              <a:buClr>
                <a:srgbClr val="252525"/>
              </a:buClr>
              <a:buSzPts val="1300"/>
            </a:pPr>
            <a:r>
              <a:rPr lang="en-US" altLang="ja-JP" sz="1300" dirty="0">
                <a:solidFill>
                  <a:srgbClr val="252525"/>
                </a:solidFill>
                <a:highlight>
                  <a:srgbClr val="FFFFFF"/>
                </a:highlight>
                <a:latin typeface="Arial"/>
                <a:ea typeface="Arial"/>
                <a:cs typeface="Arial"/>
                <a:sym typeface="Arial"/>
              </a:rPr>
              <a:t>Computer Vision API</a:t>
            </a:r>
            <a:r>
              <a:rPr lang="ja-JP" altLang="en-US" sz="1300" dirty="0">
                <a:solidFill>
                  <a:srgbClr val="252525"/>
                </a:solidFill>
                <a:highlight>
                  <a:srgbClr val="FFFFFF"/>
                </a:highlight>
                <a:latin typeface="Arial"/>
                <a:ea typeface="Arial"/>
                <a:cs typeface="Arial"/>
                <a:sym typeface="Arial"/>
              </a:rPr>
              <a:t>を用いて、物体の検出、物体のタグ情報を取得するアプリケーションの取得</a:t>
            </a:r>
            <a:endParaRPr lang="en-US" altLang="ja-JP" sz="1300" dirty="0">
              <a:solidFill>
                <a:srgbClr val="252525"/>
              </a:solidFill>
              <a:highlight>
                <a:srgbClr val="FFFFFF"/>
              </a:highlight>
              <a:latin typeface="Arial"/>
              <a:ea typeface="Arial"/>
              <a:cs typeface="Arial"/>
              <a:sym typeface="Arial"/>
            </a:endParaRPr>
          </a:p>
          <a:p>
            <a:pPr marL="889000" lvl="1" indent="-285750">
              <a:buClr>
                <a:srgbClr val="252525"/>
              </a:buClr>
              <a:buSzPts val="1300"/>
            </a:pPr>
            <a:r>
              <a:rPr lang="en-US" altLang="ja-JP" sz="1300" dirty="0">
                <a:solidFill>
                  <a:srgbClr val="252525"/>
                </a:solidFill>
                <a:highlight>
                  <a:srgbClr val="FFFFFF"/>
                </a:highlight>
                <a:latin typeface="Arial"/>
                <a:ea typeface="Arial"/>
                <a:cs typeface="Arial"/>
                <a:sym typeface="Arial"/>
              </a:rPr>
              <a:t>YouTube Data API</a:t>
            </a:r>
            <a:r>
              <a:rPr lang="ja-JP" altLang="en-US" sz="1300" dirty="0">
                <a:solidFill>
                  <a:srgbClr val="252525"/>
                </a:solidFill>
                <a:highlight>
                  <a:srgbClr val="FFFFFF"/>
                </a:highlight>
                <a:latin typeface="Arial"/>
                <a:ea typeface="Arial"/>
                <a:cs typeface="Arial"/>
                <a:sym typeface="Arial"/>
              </a:rPr>
              <a:t>を用いて、キーワード検索による動画情報の取得、チャンネル登録者数によるフィルタリング機能を持ったアプリケーションの作成</a:t>
            </a:r>
            <a:endParaRPr lang="en-US" altLang="ja-JP" sz="1300" dirty="0">
              <a:solidFill>
                <a:srgbClr val="252525"/>
              </a:solidFill>
              <a:highlight>
                <a:srgbClr val="FFFFFF"/>
              </a:highlight>
              <a:latin typeface="Arial"/>
              <a:ea typeface="Arial"/>
              <a:cs typeface="Arial"/>
              <a:sym typeface="Arial"/>
            </a:endParaRPr>
          </a:p>
        </p:txBody>
      </p:sp>
      <p:sp>
        <p:nvSpPr>
          <p:cNvPr id="108" name="Google Shape;108;p1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ja"/>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729450" y="5849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 dirty="0"/>
              <a:t>やったこと(</a:t>
            </a:r>
            <a:r>
              <a:rPr lang="ja-JP" altLang="en-US" dirty="0"/>
              <a:t>３</a:t>
            </a:r>
            <a:r>
              <a:rPr lang="ja" dirty="0"/>
              <a:t>) </a:t>
            </a:r>
            <a:r>
              <a:rPr lang="en-US" altLang="ja" dirty="0"/>
              <a:t>–</a:t>
            </a:r>
            <a:r>
              <a:rPr lang="ja" dirty="0"/>
              <a:t> </a:t>
            </a:r>
            <a:r>
              <a:rPr lang="en-US" altLang="ja-JP" dirty="0"/>
              <a:t>AWS</a:t>
            </a:r>
            <a:r>
              <a:rPr lang="ja-JP" altLang="en-US" dirty="0"/>
              <a:t>の学習</a:t>
            </a:r>
            <a:endParaRPr dirty="0"/>
          </a:p>
        </p:txBody>
      </p:sp>
      <p:sp>
        <p:nvSpPr>
          <p:cNvPr id="107" name="Google Shape;107;p16"/>
          <p:cNvSpPr txBox="1">
            <a:spLocks noGrp="1"/>
          </p:cNvSpPr>
          <p:nvPr>
            <p:ph type="body" idx="1"/>
          </p:nvPr>
        </p:nvSpPr>
        <p:spPr>
          <a:xfrm>
            <a:off x="729450" y="1338825"/>
            <a:ext cx="7688700" cy="3001200"/>
          </a:xfrm>
          <a:prstGeom prst="rect">
            <a:avLst/>
          </a:prstGeom>
        </p:spPr>
        <p:txBody>
          <a:bodyPr spcFirstLastPara="1" wrap="square" lIns="91425" tIns="91425" rIns="91425" bIns="91425" anchor="t" anchorCtr="0">
            <a:normAutofit/>
          </a:bodyPr>
          <a:lstStyle/>
          <a:p>
            <a:pPr marL="438150" indent="-285750">
              <a:buClr>
                <a:srgbClr val="FF0000"/>
              </a:buClr>
              <a:buSzPts val="1200"/>
              <a:buFont typeface="Wingdings" panose="05000000000000000000" pitchFamily="2" charset="2"/>
              <a:buChar char="l"/>
            </a:pPr>
            <a:r>
              <a:rPr lang="en-US" altLang="ja-JP" sz="1500" dirty="0">
                <a:solidFill>
                  <a:srgbClr val="FF0000"/>
                </a:solidFill>
                <a:highlight>
                  <a:srgbClr val="FFFFFF"/>
                </a:highlight>
                <a:latin typeface="Arial"/>
                <a:ea typeface="Arial"/>
                <a:cs typeface="Arial"/>
                <a:sym typeface="Arial"/>
              </a:rPr>
              <a:t>AWS</a:t>
            </a:r>
            <a:r>
              <a:rPr lang="ja-JP" altLang="en-US" sz="1500" dirty="0">
                <a:solidFill>
                  <a:srgbClr val="FF0000"/>
                </a:solidFill>
                <a:highlight>
                  <a:srgbClr val="FFFFFF"/>
                </a:highlight>
                <a:latin typeface="Arial"/>
                <a:ea typeface="Arial"/>
                <a:cs typeface="Arial"/>
                <a:sym typeface="Arial"/>
              </a:rPr>
              <a:t>：ゼロから実践する</a:t>
            </a:r>
            <a:r>
              <a:rPr lang="en-US" altLang="ja-JP" sz="1500" dirty="0">
                <a:solidFill>
                  <a:srgbClr val="FF0000"/>
                </a:solidFill>
                <a:highlight>
                  <a:srgbClr val="FFFFFF"/>
                </a:highlight>
                <a:latin typeface="Arial"/>
                <a:ea typeface="Arial"/>
                <a:cs typeface="Arial"/>
                <a:sym typeface="Arial"/>
              </a:rPr>
              <a:t>Amazon Web Services</a:t>
            </a:r>
            <a:r>
              <a:rPr lang="ja-JP" altLang="en-US" sz="1500" dirty="0">
                <a:solidFill>
                  <a:srgbClr val="FF0000"/>
                </a:solidFill>
                <a:highlight>
                  <a:srgbClr val="FFFFFF"/>
                </a:highlight>
                <a:latin typeface="Arial"/>
                <a:ea typeface="Arial"/>
                <a:cs typeface="Arial"/>
                <a:sym typeface="Arial"/>
              </a:rPr>
              <a:t>。手を動かしながらインフラの</a:t>
            </a:r>
            <a:endParaRPr lang="en-US" altLang="ja-JP" sz="1500" dirty="0">
              <a:solidFill>
                <a:srgbClr val="FF0000"/>
              </a:solidFill>
              <a:highlight>
                <a:srgbClr val="FFFFFF"/>
              </a:highlight>
              <a:latin typeface="Arial"/>
              <a:ea typeface="Arial"/>
              <a:cs typeface="Arial"/>
              <a:sym typeface="Arial"/>
            </a:endParaRPr>
          </a:p>
          <a:p>
            <a:pPr marL="152400" indent="0">
              <a:buClr>
                <a:srgbClr val="FF0000"/>
              </a:buClr>
              <a:buSzPts val="1200"/>
              <a:buNone/>
            </a:pPr>
            <a:r>
              <a:rPr lang="ja-JP" altLang="en-US" sz="1500" dirty="0">
                <a:solidFill>
                  <a:srgbClr val="FF0000"/>
                </a:solidFill>
                <a:highlight>
                  <a:srgbClr val="FFFFFF"/>
                </a:highlight>
                <a:latin typeface="Arial"/>
                <a:ea typeface="Arial"/>
                <a:cs typeface="Arial"/>
                <a:sym typeface="Arial"/>
              </a:rPr>
              <a:t>　 基礎を習得</a:t>
            </a:r>
            <a:endParaRPr lang="en-US" altLang="ja-JP" sz="1500" dirty="0">
              <a:solidFill>
                <a:srgbClr val="FF0000"/>
              </a:solidFill>
              <a:highlight>
                <a:srgbClr val="FFFFFF"/>
              </a:highlight>
              <a:latin typeface="Arial"/>
              <a:ea typeface="Arial"/>
              <a:cs typeface="Arial"/>
              <a:sym typeface="Arial"/>
            </a:endParaRPr>
          </a:p>
          <a:p>
            <a:pPr marL="895350" lvl="1" indent="-285750">
              <a:buClr>
                <a:srgbClr val="252525"/>
              </a:buClr>
              <a:buSzPts val="1200"/>
            </a:pPr>
            <a:r>
              <a:rPr lang="ja-JP" altLang="en-US" sz="1300" dirty="0">
                <a:solidFill>
                  <a:srgbClr val="252525"/>
                </a:solidFill>
                <a:highlight>
                  <a:srgbClr val="FFFFFF"/>
                </a:highlight>
                <a:latin typeface="Arial"/>
                <a:ea typeface="Arial"/>
                <a:cs typeface="Arial"/>
                <a:sym typeface="Arial"/>
              </a:rPr>
              <a:t>インフラの基本的な概要から、</a:t>
            </a:r>
            <a:r>
              <a:rPr lang="en-US" altLang="ja-JP" sz="1300" dirty="0">
                <a:solidFill>
                  <a:srgbClr val="252525"/>
                </a:solidFill>
                <a:highlight>
                  <a:srgbClr val="FFFFFF"/>
                </a:highlight>
                <a:latin typeface="Arial"/>
                <a:ea typeface="Arial"/>
                <a:cs typeface="Arial"/>
                <a:sym typeface="Arial"/>
              </a:rPr>
              <a:t>AWS</a:t>
            </a:r>
            <a:r>
              <a:rPr lang="ja-JP" altLang="en-US" sz="1300" dirty="0">
                <a:solidFill>
                  <a:srgbClr val="252525"/>
                </a:solidFill>
                <a:highlight>
                  <a:srgbClr val="FFFFFF"/>
                </a:highlight>
                <a:latin typeface="Arial"/>
                <a:ea typeface="Arial"/>
                <a:cs typeface="Arial"/>
                <a:sym typeface="Arial"/>
              </a:rPr>
              <a:t>で</a:t>
            </a:r>
            <a:r>
              <a:rPr lang="en-US" altLang="ja-JP" sz="1300" dirty="0">
                <a:solidFill>
                  <a:srgbClr val="252525"/>
                </a:solidFill>
                <a:highlight>
                  <a:srgbClr val="FFFFFF"/>
                </a:highlight>
                <a:latin typeface="Arial"/>
                <a:ea typeface="Arial"/>
                <a:cs typeface="Arial"/>
                <a:sym typeface="Arial"/>
              </a:rPr>
              <a:t>Web</a:t>
            </a:r>
            <a:r>
              <a:rPr lang="ja-JP" altLang="en-US" sz="1300" dirty="0">
                <a:solidFill>
                  <a:srgbClr val="252525"/>
                </a:solidFill>
                <a:highlight>
                  <a:srgbClr val="FFFFFF"/>
                </a:highlight>
                <a:latin typeface="Arial"/>
                <a:ea typeface="Arial"/>
                <a:cs typeface="Arial"/>
                <a:sym typeface="Arial"/>
              </a:rPr>
              <a:t>サーバを構築する講座</a:t>
            </a:r>
            <a:endParaRPr lang="en-US" altLang="ja-JP" sz="1300" dirty="0">
              <a:solidFill>
                <a:srgbClr val="252525"/>
              </a:solidFill>
              <a:highlight>
                <a:srgbClr val="FFFFFF"/>
              </a:highlight>
              <a:latin typeface="Arial"/>
              <a:ea typeface="Arial"/>
              <a:cs typeface="Arial"/>
              <a:sym typeface="Arial"/>
            </a:endParaRPr>
          </a:p>
          <a:p>
            <a:pPr marL="895350" lvl="1" indent="-285750">
              <a:buClr>
                <a:srgbClr val="252525"/>
              </a:buClr>
              <a:buSzPts val="1200"/>
            </a:pPr>
            <a:r>
              <a:rPr lang="ja-JP" altLang="en-US" sz="1300" dirty="0">
                <a:solidFill>
                  <a:srgbClr val="252525"/>
                </a:solidFill>
                <a:highlight>
                  <a:srgbClr val="FFFFFF"/>
                </a:highlight>
                <a:latin typeface="Arial"/>
                <a:ea typeface="Arial"/>
                <a:cs typeface="Arial"/>
                <a:sym typeface="Arial"/>
              </a:rPr>
              <a:t>料金が発生する可能性があるため、足並みをそろえるために概要部分の説明を視聴するところで止めた</a:t>
            </a:r>
            <a:endParaRPr lang="en-US" altLang="ja-JP" sz="1300" dirty="0">
              <a:solidFill>
                <a:srgbClr val="252525"/>
              </a:solidFill>
              <a:highlight>
                <a:srgbClr val="FFFFFF"/>
              </a:highlight>
              <a:latin typeface="Arial"/>
              <a:ea typeface="Arial"/>
              <a:cs typeface="Arial"/>
              <a:sym typeface="Arial"/>
            </a:endParaRPr>
          </a:p>
          <a:p>
            <a:pPr marL="895350" lvl="1" indent="-285750">
              <a:buClr>
                <a:srgbClr val="252525"/>
              </a:buClr>
              <a:buSzPts val="1200"/>
            </a:pPr>
            <a:r>
              <a:rPr lang="ja-JP" altLang="en-US" sz="1300" dirty="0">
                <a:solidFill>
                  <a:srgbClr val="252525"/>
                </a:solidFill>
                <a:highlight>
                  <a:srgbClr val="FFFFFF"/>
                </a:highlight>
                <a:latin typeface="Arial"/>
                <a:ea typeface="Arial"/>
                <a:cs typeface="Arial"/>
                <a:sym typeface="Arial"/>
              </a:rPr>
              <a:t>支え合い活動でクラウドサーバを用いる予定のため、基盤を構築するための基礎知識習得のために行う</a:t>
            </a:r>
            <a:endParaRPr lang="en-US" altLang="ja-JP" sz="1300" dirty="0">
              <a:solidFill>
                <a:srgbClr val="252525"/>
              </a:solidFill>
              <a:highlight>
                <a:srgbClr val="FFFFFF"/>
              </a:highlight>
              <a:latin typeface="Arial"/>
              <a:ea typeface="Arial"/>
              <a:cs typeface="Arial"/>
              <a:sym typeface="Arial"/>
            </a:endParaRPr>
          </a:p>
        </p:txBody>
      </p:sp>
      <p:sp>
        <p:nvSpPr>
          <p:cNvPr id="108" name="Google Shape;108;p1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ja"/>
              <a:t>5</a:t>
            </a:fld>
            <a:endParaRPr/>
          </a:p>
        </p:txBody>
      </p:sp>
    </p:spTree>
    <p:extLst>
      <p:ext uri="{BB962C8B-B14F-4D97-AF65-F5344CB8AC3E}">
        <p14:creationId xmlns:p14="http://schemas.microsoft.com/office/powerpoint/2010/main" val="1454111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9"/>
          <p:cNvSpPr txBox="1">
            <a:spLocks noGrp="1"/>
          </p:cNvSpPr>
          <p:nvPr>
            <p:ph type="title"/>
          </p:nvPr>
        </p:nvSpPr>
        <p:spPr>
          <a:xfrm>
            <a:off x="729450" y="5849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
              <a:t>今月の使用ツール</a:t>
            </a:r>
            <a:endParaRPr/>
          </a:p>
        </p:txBody>
      </p:sp>
      <p:sp>
        <p:nvSpPr>
          <p:cNvPr id="129" name="Google Shape;129;p19"/>
          <p:cNvSpPr txBox="1">
            <a:spLocks noGrp="1"/>
          </p:cNvSpPr>
          <p:nvPr>
            <p:ph type="body" idx="1"/>
          </p:nvPr>
        </p:nvSpPr>
        <p:spPr>
          <a:xfrm>
            <a:off x="729450" y="1338825"/>
            <a:ext cx="7688700" cy="30012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Clr>
                <a:srgbClr val="252525"/>
              </a:buClr>
              <a:buSzPts val="1500"/>
              <a:buChar char="●"/>
            </a:pPr>
            <a:r>
              <a:rPr lang="ja" sz="1500" dirty="0">
                <a:solidFill>
                  <a:srgbClr val="252525"/>
                </a:solidFill>
              </a:rPr>
              <a:t>使用言語</a:t>
            </a:r>
            <a:endParaRPr sz="1500" dirty="0">
              <a:solidFill>
                <a:srgbClr val="252525"/>
              </a:solidFill>
            </a:endParaRPr>
          </a:p>
          <a:p>
            <a:pPr marL="914400" lvl="1" indent="-311150" algn="l" rtl="0">
              <a:spcBef>
                <a:spcPts val="0"/>
              </a:spcBef>
              <a:spcAft>
                <a:spcPts val="0"/>
              </a:spcAft>
              <a:buClr>
                <a:srgbClr val="252525"/>
              </a:buClr>
              <a:buSzPts val="1300"/>
              <a:buChar char="○"/>
            </a:pPr>
            <a:r>
              <a:rPr lang="ja" sz="1300" dirty="0">
                <a:solidFill>
                  <a:srgbClr val="252525"/>
                </a:solidFill>
              </a:rPr>
              <a:t>Python</a:t>
            </a:r>
            <a:endParaRPr sz="1300" dirty="0">
              <a:solidFill>
                <a:srgbClr val="252525"/>
              </a:solidFill>
            </a:endParaRPr>
          </a:p>
          <a:p>
            <a:pPr marL="457200" lvl="0" indent="-323850" algn="l" rtl="0">
              <a:spcBef>
                <a:spcPts val="0"/>
              </a:spcBef>
              <a:spcAft>
                <a:spcPts val="0"/>
              </a:spcAft>
              <a:buClr>
                <a:srgbClr val="252525"/>
              </a:buClr>
              <a:buSzPts val="1500"/>
              <a:buChar char="●"/>
            </a:pPr>
            <a:r>
              <a:rPr lang="ja" sz="1500" dirty="0">
                <a:solidFill>
                  <a:srgbClr val="252525"/>
                </a:solidFill>
              </a:rPr>
              <a:t>開発環境</a:t>
            </a:r>
            <a:endParaRPr sz="1500" dirty="0">
              <a:solidFill>
                <a:srgbClr val="252525"/>
              </a:solidFill>
            </a:endParaRPr>
          </a:p>
          <a:p>
            <a:pPr marL="914400" lvl="1" indent="-311150" algn="l" rtl="0">
              <a:spcBef>
                <a:spcPts val="0"/>
              </a:spcBef>
              <a:spcAft>
                <a:spcPts val="0"/>
              </a:spcAft>
              <a:buClr>
                <a:srgbClr val="252525"/>
              </a:buClr>
              <a:buSzPts val="1300"/>
              <a:buChar char="○"/>
            </a:pPr>
            <a:r>
              <a:rPr lang="ja" sz="1300" dirty="0">
                <a:solidFill>
                  <a:srgbClr val="252525"/>
                </a:solidFill>
              </a:rPr>
              <a:t>Google Colaboratory、Visual Studio Code</a:t>
            </a:r>
            <a:r>
              <a:rPr lang="ja-JP" altLang="en-US" sz="1300" dirty="0">
                <a:solidFill>
                  <a:srgbClr val="252525"/>
                </a:solidFill>
              </a:rPr>
              <a:t>、</a:t>
            </a:r>
            <a:r>
              <a:rPr lang="en-US" altLang="ja-JP" sz="1300" dirty="0">
                <a:solidFill>
                  <a:srgbClr val="252525"/>
                </a:solidFill>
              </a:rPr>
              <a:t>AWS</a:t>
            </a:r>
            <a:endParaRPr sz="1300" dirty="0">
              <a:solidFill>
                <a:srgbClr val="252525"/>
              </a:solidFill>
            </a:endParaRPr>
          </a:p>
          <a:p>
            <a:pPr marL="457200" lvl="0" indent="-323850" algn="l" rtl="0">
              <a:spcBef>
                <a:spcPts val="0"/>
              </a:spcBef>
              <a:spcAft>
                <a:spcPts val="0"/>
              </a:spcAft>
              <a:buClr>
                <a:srgbClr val="252525"/>
              </a:buClr>
              <a:buSzPts val="1500"/>
              <a:buChar char="●"/>
            </a:pPr>
            <a:r>
              <a:rPr lang="ja" sz="1500" dirty="0">
                <a:solidFill>
                  <a:srgbClr val="252525"/>
                </a:solidFill>
              </a:rPr>
              <a:t>ソース管理</a:t>
            </a:r>
            <a:endParaRPr sz="1500" dirty="0">
              <a:solidFill>
                <a:srgbClr val="252525"/>
              </a:solidFill>
            </a:endParaRPr>
          </a:p>
          <a:p>
            <a:pPr marL="914400" lvl="1" indent="-311150" algn="l" rtl="0">
              <a:spcBef>
                <a:spcPts val="0"/>
              </a:spcBef>
              <a:spcAft>
                <a:spcPts val="0"/>
              </a:spcAft>
              <a:buClr>
                <a:srgbClr val="252525"/>
              </a:buClr>
              <a:buSzPts val="1300"/>
              <a:buChar char="○"/>
            </a:pPr>
            <a:r>
              <a:rPr lang="ja" sz="1300" dirty="0">
                <a:solidFill>
                  <a:srgbClr val="252525"/>
                </a:solidFill>
              </a:rPr>
              <a:t>GitHub</a:t>
            </a:r>
            <a:endParaRPr sz="1300" dirty="0">
              <a:solidFill>
                <a:srgbClr val="252525"/>
              </a:solidFill>
            </a:endParaRPr>
          </a:p>
        </p:txBody>
      </p:sp>
      <p:sp>
        <p:nvSpPr>
          <p:cNvPr id="130" name="Google Shape;130;p1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ja"/>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0"/>
          <p:cNvSpPr txBox="1">
            <a:spLocks noGrp="1"/>
          </p:cNvSpPr>
          <p:nvPr>
            <p:ph type="title"/>
          </p:nvPr>
        </p:nvSpPr>
        <p:spPr>
          <a:xfrm>
            <a:off x="729450" y="5849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
              <a:t>今月の感想</a:t>
            </a:r>
            <a:endParaRPr/>
          </a:p>
        </p:txBody>
      </p:sp>
      <p:sp>
        <p:nvSpPr>
          <p:cNvPr id="136" name="Google Shape;136;p20"/>
          <p:cNvSpPr txBox="1">
            <a:spLocks noGrp="1"/>
          </p:cNvSpPr>
          <p:nvPr>
            <p:ph type="body" idx="1"/>
          </p:nvPr>
        </p:nvSpPr>
        <p:spPr>
          <a:xfrm>
            <a:off x="729450" y="1338825"/>
            <a:ext cx="7688700" cy="30012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Clr>
                <a:srgbClr val="FF0000"/>
              </a:buClr>
              <a:buSzPts val="1500"/>
              <a:buChar char="●"/>
            </a:pPr>
            <a:r>
              <a:rPr lang="en-US" altLang="ja-JP" sz="1500" dirty="0" err="1">
                <a:solidFill>
                  <a:srgbClr val="FF0000"/>
                </a:solidFill>
              </a:rPr>
              <a:t>Streamlit</a:t>
            </a:r>
            <a:r>
              <a:rPr lang="ja-JP" altLang="en-US" sz="1500" dirty="0">
                <a:solidFill>
                  <a:srgbClr val="FF0000"/>
                </a:solidFill>
              </a:rPr>
              <a:t>や</a:t>
            </a:r>
            <a:r>
              <a:rPr lang="en-US" altLang="ja-JP" sz="1500" dirty="0">
                <a:solidFill>
                  <a:srgbClr val="FF0000"/>
                </a:solidFill>
              </a:rPr>
              <a:t>API</a:t>
            </a:r>
            <a:r>
              <a:rPr lang="ja-JP" altLang="en-US" sz="1500" dirty="0">
                <a:solidFill>
                  <a:srgbClr val="FF0000"/>
                </a:solidFill>
              </a:rPr>
              <a:t>を使う際の流れが少しずつ身についてきた</a:t>
            </a:r>
          </a:p>
          <a:p>
            <a:pPr marL="914400" lvl="1" indent="-311150" algn="l" rtl="0">
              <a:spcBef>
                <a:spcPts val="0"/>
              </a:spcBef>
              <a:spcAft>
                <a:spcPts val="0"/>
              </a:spcAft>
              <a:buClr>
                <a:srgbClr val="000000"/>
              </a:buClr>
              <a:buSzPts val="1300"/>
              <a:buChar char="○"/>
            </a:pPr>
            <a:r>
              <a:rPr lang="ja-JP" altLang="en-US" sz="1300" dirty="0">
                <a:solidFill>
                  <a:srgbClr val="000000"/>
                </a:solidFill>
              </a:rPr>
              <a:t>公式ドキュメントを読む→サンプルコードの実行→必要な部分を取捨選択し、実装　</a:t>
            </a:r>
            <a:endParaRPr lang="en-US" altLang="ja-JP" sz="1300" dirty="0">
              <a:solidFill>
                <a:srgbClr val="000000"/>
              </a:solidFill>
            </a:endParaRPr>
          </a:p>
          <a:p>
            <a:pPr marL="603250" lvl="1" indent="0" algn="l" rtl="0">
              <a:spcBef>
                <a:spcPts val="0"/>
              </a:spcBef>
              <a:spcAft>
                <a:spcPts val="0"/>
              </a:spcAft>
              <a:buClr>
                <a:srgbClr val="000000"/>
              </a:buClr>
              <a:buSzPts val="1300"/>
              <a:buNone/>
            </a:pPr>
            <a:r>
              <a:rPr lang="ja-JP" altLang="en-US" sz="1300" dirty="0">
                <a:solidFill>
                  <a:srgbClr val="000000"/>
                </a:solidFill>
              </a:rPr>
              <a:t>　　の流れが多かったので、実際に</a:t>
            </a:r>
            <a:r>
              <a:rPr lang="en-US" altLang="ja-JP" sz="1300" dirty="0">
                <a:solidFill>
                  <a:srgbClr val="000000"/>
                </a:solidFill>
              </a:rPr>
              <a:t>API</a:t>
            </a:r>
            <a:r>
              <a:rPr lang="ja-JP" altLang="en-US" sz="1300" dirty="0">
                <a:solidFill>
                  <a:srgbClr val="000000"/>
                </a:solidFill>
              </a:rPr>
              <a:t>を使用する際の具体的な道筋を理解できた</a:t>
            </a:r>
          </a:p>
          <a:p>
            <a:pPr marL="914400" lvl="1" indent="-311150" algn="l" rtl="0">
              <a:spcBef>
                <a:spcPts val="0"/>
              </a:spcBef>
              <a:spcAft>
                <a:spcPts val="0"/>
              </a:spcAft>
              <a:buClr>
                <a:srgbClr val="000000"/>
              </a:buClr>
              <a:buSzPts val="1300"/>
              <a:buChar char="○"/>
            </a:pPr>
            <a:r>
              <a:rPr lang="ja-JP" altLang="en-US" sz="1300" dirty="0">
                <a:solidFill>
                  <a:srgbClr val="000000"/>
                </a:solidFill>
              </a:rPr>
              <a:t>今後の自己学習時にも、</a:t>
            </a:r>
            <a:r>
              <a:rPr lang="en-US" altLang="ja-JP" sz="1300" dirty="0">
                <a:solidFill>
                  <a:srgbClr val="000000"/>
                </a:solidFill>
              </a:rPr>
              <a:t>API</a:t>
            </a:r>
            <a:r>
              <a:rPr lang="ja-JP" altLang="en-US" sz="1300" dirty="0">
                <a:solidFill>
                  <a:srgbClr val="000000"/>
                </a:solidFill>
              </a:rPr>
              <a:t>を活用して効率化を図っていきたい</a:t>
            </a:r>
            <a:endParaRPr lang="ja" altLang="en-US" sz="1300" dirty="0">
              <a:solidFill>
                <a:srgbClr val="000000"/>
              </a:solidFill>
            </a:endParaRPr>
          </a:p>
          <a:p>
            <a:pPr marL="457200" lvl="0" indent="-323850" algn="l" rtl="0">
              <a:spcBef>
                <a:spcPts val="0"/>
              </a:spcBef>
              <a:spcAft>
                <a:spcPts val="0"/>
              </a:spcAft>
              <a:buClr>
                <a:srgbClr val="000000"/>
              </a:buClr>
              <a:buSzPts val="1500"/>
              <a:buChar char="●"/>
            </a:pPr>
            <a:r>
              <a:rPr lang="ja-JP" altLang="en-US" sz="1500" dirty="0">
                <a:solidFill>
                  <a:srgbClr val="000000"/>
                </a:solidFill>
              </a:rPr>
              <a:t>インフラ周りの知識を学習し始めることができた</a:t>
            </a:r>
          </a:p>
          <a:p>
            <a:pPr marL="914400" lvl="1" indent="-311150" algn="l" rtl="0">
              <a:spcBef>
                <a:spcPts val="0"/>
              </a:spcBef>
              <a:spcAft>
                <a:spcPts val="0"/>
              </a:spcAft>
              <a:buClr>
                <a:srgbClr val="000000"/>
              </a:buClr>
              <a:buSzPts val="1300"/>
              <a:buChar char="○"/>
            </a:pPr>
            <a:r>
              <a:rPr lang="ja-JP" altLang="en-US" sz="1300" dirty="0">
                <a:solidFill>
                  <a:srgbClr val="000000"/>
                </a:solidFill>
              </a:rPr>
              <a:t>今後の業務で必須知識ではないが、知っておくと絶対に役に立つ知識なので、損はないと感じた。</a:t>
            </a:r>
            <a:endParaRPr lang="en-US" altLang="ja-JP" sz="1300" dirty="0">
              <a:solidFill>
                <a:srgbClr val="000000"/>
              </a:solidFill>
            </a:endParaRPr>
          </a:p>
          <a:p>
            <a:pPr marL="914400" lvl="1" indent="-311150" algn="l" rtl="0">
              <a:spcBef>
                <a:spcPts val="0"/>
              </a:spcBef>
              <a:spcAft>
                <a:spcPts val="0"/>
              </a:spcAft>
              <a:buClr>
                <a:srgbClr val="000000"/>
              </a:buClr>
              <a:buSzPts val="1300"/>
              <a:buChar char="○"/>
            </a:pPr>
            <a:r>
              <a:rPr lang="ja-JP" altLang="en-US" sz="1300" dirty="0">
                <a:solidFill>
                  <a:srgbClr val="000000"/>
                </a:solidFill>
              </a:rPr>
              <a:t>このあたりの知識は知っている前提で話されることもゼロではないので、これを機に</a:t>
            </a:r>
            <a:br>
              <a:rPr lang="en-US" altLang="ja-JP" sz="1300" dirty="0">
                <a:solidFill>
                  <a:srgbClr val="000000"/>
                </a:solidFill>
              </a:rPr>
            </a:br>
            <a:r>
              <a:rPr lang="ja-JP" altLang="en-US" sz="1300" dirty="0">
                <a:solidFill>
                  <a:srgbClr val="000000"/>
                </a:solidFill>
              </a:rPr>
              <a:t>しっかり学んでみたい</a:t>
            </a:r>
          </a:p>
        </p:txBody>
      </p:sp>
      <p:sp>
        <p:nvSpPr>
          <p:cNvPr id="137" name="Google Shape;137;p2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ja"/>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1"/>
          <p:cNvSpPr txBox="1">
            <a:spLocks noGrp="1"/>
          </p:cNvSpPr>
          <p:nvPr>
            <p:ph type="title"/>
          </p:nvPr>
        </p:nvSpPr>
        <p:spPr>
          <a:xfrm>
            <a:off x="729450" y="5849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
              <a:t>今後の予定</a:t>
            </a:r>
            <a:endParaRPr/>
          </a:p>
        </p:txBody>
      </p:sp>
      <p:sp>
        <p:nvSpPr>
          <p:cNvPr id="143" name="Google Shape;143;p21"/>
          <p:cNvSpPr txBox="1">
            <a:spLocks noGrp="1"/>
          </p:cNvSpPr>
          <p:nvPr>
            <p:ph type="body" idx="1"/>
          </p:nvPr>
        </p:nvSpPr>
        <p:spPr>
          <a:xfrm>
            <a:off x="729450" y="1338825"/>
            <a:ext cx="7688700" cy="35325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Clr>
                <a:srgbClr val="FF0000"/>
              </a:buClr>
              <a:buSzPts val="1500"/>
              <a:buChar char="●"/>
            </a:pPr>
            <a:r>
              <a:rPr lang="ja" sz="1500" dirty="0">
                <a:solidFill>
                  <a:srgbClr val="FF0000"/>
                </a:solidFill>
              </a:rPr>
              <a:t>引き続きUdemyで学習</a:t>
            </a:r>
            <a:endParaRPr sz="1500" dirty="0">
              <a:solidFill>
                <a:srgbClr val="FF0000"/>
              </a:solidFill>
            </a:endParaRPr>
          </a:p>
          <a:p>
            <a:pPr marL="914400" lvl="1" indent="-311150" algn="l" rtl="0">
              <a:spcBef>
                <a:spcPts val="0"/>
              </a:spcBef>
              <a:spcAft>
                <a:spcPts val="0"/>
              </a:spcAft>
              <a:buClr>
                <a:srgbClr val="252525"/>
              </a:buClr>
              <a:buSzPts val="1300"/>
              <a:buChar char="○"/>
            </a:pPr>
            <a:r>
              <a:rPr lang="ja" sz="1300" dirty="0">
                <a:solidFill>
                  <a:srgbClr val="252525"/>
                </a:solidFill>
              </a:rPr>
              <a:t>Webアプリの開発に必要なスキルが学べそうな講座をいくつか買ったので、まずは</a:t>
            </a:r>
            <a:br>
              <a:rPr lang="ja" sz="1300" dirty="0">
                <a:solidFill>
                  <a:srgbClr val="252525"/>
                </a:solidFill>
              </a:rPr>
            </a:br>
            <a:r>
              <a:rPr lang="ja" sz="1300" dirty="0">
                <a:solidFill>
                  <a:srgbClr val="252525"/>
                </a:solidFill>
              </a:rPr>
              <a:t>それを一通り学びきりたい</a:t>
            </a:r>
            <a:endParaRPr sz="1500" dirty="0">
              <a:solidFill>
                <a:srgbClr val="FF0000"/>
              </a:solidFill>
            </a:endParaRPr>
          </a:p>
          <a:p>
            <a:pPr marL="457200" lvl="0" indent="-323850" algn="l" rtl="0">
              <a:spcBef>
                <a:spcPts val="0"/>
              </a:spcBef>
              <a:spcAft>
                <a:spcPts val="0"/>
              </a:spcAft>
              <a:buClr>
                <a:srgbClr val="FF0000"/>
              </a:buClr>
              <a:buSzPts val="1500"/>
              <a:buChar char="●"/>
            </a:pPr>
            <a:r>
              <a:rPr lang="ja" sz="1500" dirty="0">
                <a:solidFill>
                  <a:srgbClr val="FF0000"/>
                </a:solidFill>
              </a:rPr>
              <a:t>なんでも良いからひたすらコード書く(出来ればPythonで)</a:t>
            </a:r>
            <a:endParaRPr sz="1500" dirty="0">
              <a:solidFill>
                <a:srgbClr val="FF0000"/>
              </a:solidFill>
            </a:endParaRPr>
          </a:p>
          <a:p>
            <a:pPr marL="914400" lvl="1" indent="-311150" algn="l" rtl="0">
              <a:spcBef>
                <a:spcPts val="0"/>
              </a:spcBef>
              <a:spcAft>
                <a:spcPts val="0"/>
              </a:spcAft>
              <a:buClr>
                <a:srgbClr val="252525"/>
              </a:buClr>
              <a:buSzPts val="1300"/>
              <a:buChar char="○"/>
            </a:pPr>
            <a:r>
              <a:rPr lang="ja" sz="1300" dirty="0">
                <a:solidFill>
                  <a:srgbClr val="252525"/>
                </a:solidFill>
              </a:rPr>
              <a:t>ぷよぷよを実際にコード書いて作るコンテンツがあるらしい(javascript、HTML？)</a:t>
            </a:r>
            <a:endParaRPr sz="1300" dirty="0">
              <a:solidFill>
                <a:srgbClr val="252525"/>
              </a:solidFill>
            </a:endParaRPr>
          </a:p>
          <a:p>
            <a:pPr marL="1371600" lvl="2" indent="-304800" algn="l" rtl="0">
              <a:spcBef>
                <a:spcPts val="0"/>
              </a:spcBef>
              <a:spcAft>
                <a:spcPts val="0"/>
              </a:spcAft>
              <a:buClr>
                <a:srgbClr val="252525"/>
              </a:buClr>
              <a:buSzPts val="1200"/>
              <a:buChar char="■"/>
            </a:pPr>
            <a:r>
              <a:rPr lang="ja" sz="1200" u="sng" dirty="0">
                <a:solidFill>
                  <a:schemeClr val="hlink"/>
                </a:solidFill>
                <a:hlinkClick r:id="rId3"/>
              </a:rPr>
              <a:t>https://puyo.sega.jp/program_2020/</a:t>
            </a:r>
            <a:endParaRPr sz="1200" dirty="0">
              <a:solidFill>
                <a:srgbClr val="252525"/>
              </a:solidFill>
            </a:endParaRPr>
          </a:p>
          <a:p>
            <a:pPr marL="914400" lvl="1" indent="-311150" algn="l" rtl="0">
              <a:spcBef>
                <a:spcPts val="0"/>
              </a:spcBef>
              <a:spcAft>
                <a:spcPts val="0"/>
              </a:spcAft>
              <a:buClr>
                <a:srgbClr val="252525"/>
              </a:buClr>
              <a:buSzPts val="1300"/>
              <a:buChar char="○"/>
            </a:pPr>
            <a:r>
              <a:rPr lang="ja" sz="1300" dirty="0">
                <a:solidFill>
                  <a:srgbClr val="252525"/>
                </a:solidFill>
              </a:rPr>
              <a:t>他にも面白そうなコンテンツがあったら触ってみる</a:t>
            </a:r>
            <a:endParaRPr lang="en-US" altLang="ja" sz="1300" dirty="0">
              <a:solidFill>
                <a:srgbClr val="252525"/>
              </a:solidFill>
            </a:endParaRPr>
          </a:p>
          <a:p>
            <a:pPr>
              <a:buClr>
                <a:srgbClr val="FF0000"/>
              </a:buClr>
              <a:buFont typeface="Wingdings" panose="05000000000000000000" pitchFamily="2" charset="2"/>
              <a:buChar char="l"/>
            </a:pPr>
            <a:r>
              <a:rPr lang="en-US" sz="1500" dirty="0">
                <a:solidFill>
                  <a:srgbClr val="FF0000"/>
                </a:solidFill>
              </a:rPr>
              <a:t>AWS</a:t>
            </a:r>
            <a:r>
              <a:rPr lang="ja-JP" altLang="en-US" sz="1500" dirty="0">
                <a:solidFill>
                  <a:srgbClr val="FF0000"/>
                </a:solidFill>
              </a:rPr>
              <a:t>の講座をお盆前までに完了させる</a:t>
            </a:r>
            <a:endParaRPr lang="en-US" altLang="ja-JP" sz="1500" dirty="0">
              <a:solidFill>
                <a:srgbClr val="FF0000"/>
              </a:solidFill>
            </a:endParaRPr>
          </a:p>
          <a:p>
            <a:pPr lvl="1">
              <a:buClr>
                <a:schemeClr val="bg2"/>
              </a:buClr>
            </a:pPr>
            <a:r>
              <a:rPr lang="ja-JP" altLang="en-US" sz="1300" dirty="0">
                <a:solidFill>
                  <a:schemeClr val="bg2"/>
                </a:solidFill>
              </a:rPr>
              <a:t>お盆明けから開始する予定の支え合い活動で使用するため</a:t>
            </a:r>
            <a:endParaRPr sz="1300" dirty="0">
              <a:solidFill>
                <a:schemeClr val="bg2"/>
              </a:solidFill>
            </a:endParaRPr>
          </a:p>
          <a:p>
            <a:pPr marL="0" lvl="0" indent="0" algn="l" rtl="0">
              <a:spcBef>
                <a:spcPts val="1200"/>
              </a:spcBef>
              <a:spcAft>
                <a:spcPts val="1200"/>
              </a:spcAft>
              <a:buNone/>
            </a:pPr>
            <a:endParaRPr dirty="0"/>
          </a:p>
        </p:txBody>
      </p:sp>
      <p:sp>
        <p:nvSpPr>
          <p:cNvPr id="144" name="Google Shape;144;p2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ja"/>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3"/>
          <p:cNvSpPr txBox="1">
            <a:spLocks noGrp="1"/>
          </p:cNvSpPr>
          <p:nvPr>
            <p:ph type="body" idx="1"/>
          </p:nvPr>
        </p:nvSpPr>
        <p:spPr>
          <a:xfrm>
            <a:off x="729450" y="1338825"/>
            <a:ext cx="7688700" cy="3001200"/>
          </a:xfrm>
          <a:prstGeom prst="rect">
            <a:avLst/>
          </a:prstGeom>
        </p:spPr>
        <p:txBody>
          <a:bodyPr spcFirstLastPara="1" wrap="square" lIns="91425" tIns="91425" rIns="91425" bIns="91425" anchor="ctr" anchorCtr="0">
            <a:normAutofit/>
          </a:bodyPr>
          <a:lstStyle/>
          <a:p>
            <a:pPr marL="0" lvl="0" indent="0" algn="ctr" rtl="0">
              <a:spcBef>
                <a:spcPts val="0"/>
              </a:spcBef>
              <a:spcAft>
                <a:spcPts val="1200"/>
              </a:spcAft>
              <a:buNone/>
            </a:pPr>
            <a:r>
              <a:rPr lang="ja" sz="3000">
                <a:solidFill>
                  <a:srgbClr val="252525"/>
                </a:solidFill>
              </a:rPr>
              <a:t>成果発表終わり</a:t>
            </a:r>
            <a:br>
              <a:rPr lang="ja" sz="3000">
                <a:solidFill>
                  <a:srgbClr val="252525"/>
                </a:solidFill>
              </a:rPr>
            </a:br>
            <a:r>
              <a:rPr lang="ja" sz="3000">
                <a:solidFill>
                  <a:srgbClr val="252525"/>
                </a:solidFill>
              </a:rPr>
              <a:t>来月もよろしくお願いします</a:t>
            </a:r>
            <a:endParaRPr sz="3000">
              <a:solidFill>
                <a:srgbClr val="252525"/>
              </a:solidFill>
            </a:endParaRPr>
          </a:p>
        </p:txBody>
      </p:sp>
      <p:sp>
        <p:nvSpPr>
          <p:cNvPr id="157" name="Google Shape;157;p2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ja"/>
              <a:t>9</a:t>
            </a:fld>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158</TotalTime>
  <Words>560</Words>
  <Application>Microsoft Office PowerPoint</Application>
  <PresentationFormat>画面に合わせる (16:9)</PresentationFormat>
  <Paragraphs>59</Paragraphs>
  <Slides>9</Slides>
  <Notes>9</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9</vt:i4>
      </vt:variant>
    </vt:vector>
  </HeadingPairs>
  <TitlesOfParts>
    <vt:vector size="14" baseType="lpstr">
      <vt:lpstr>Arial</vt:lpstr>
      <vt:lpstr>Lato</vt:lpstr>
      <vt:lpstr>Raleway</vt:lpstr>
      <vt:lpstr>Wingdings</vt:lpstr>
      <vt:lpstr>Streamline</vt:lpstr>
      <vt:lpstr>２０２３年７月度 成果報告</vt:lpstr>
      <vt:lpstr>目次</vt:lpstr>
      <vt:lpstr>やったこと(１)</vt:lpstr>
      <vt:lpstr>やったこと(２) – PythonでWebアプリ開発</vt:lpstr>
      <vt:lpstr>やったこと(３) – AWSの学習</vt:lpstr>
      <vt:lpstr>今月の使用ツール</vt:lpstr>
      <vt:lpstr>今月の感想</vt:lpstr>
      <vt:lpstr>今後の予定</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２０２３年６月度 成果報告</dc:title>
  <dc:creator>佐久間亮太</dc:creator>
  <cp:lastModifiedBy>亮太 佐久間</cp:lastModifiedBy>
  <cp:revision>10</cp:revision>
  <dcterms:modified xsi:type="dcterms:W3CDTF">2023-07-23T01:46:48Z</dcterms:modified>
</cp:coreProperties>
</file>