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12"/>
  </p:notesMasterIdLst>
  <p:sldIdLst>
    <p:sldId id="256" r:id="rId2"/>
    <p:sldId id="257" r:id="rId3"/>
    <p:sldId id="258" r:id="rId4"/>
    <p:sldId id="267" r:id="rId5"/>
    <p:sldId id="268" r:id="rId6"/>
    <p:sldId id="269" r:id="rId7"/>
    <p:sldId id="262" r:id="rId8"/>
    <p:sldId id="263" r:id="rId9"/>
    <p:sldId id="264" r:id="rId10"/>
    <p:sldId id="266" r:id="rId11"/>
  </p:sldIdLst>
  <p:sldSz cx="9144000" cy="5143500" type="screen16x9"/>
  <p:notesSz cx="6858000" cy="9144000"/>
  <p:embeddedFontLst>
    <p:embeddedFont>
      <p:font typeface="Lato" panose="020F0502020204030203" pitchFamily="34" charset="0"/>
      <p:regular r:id="rId13"/>
      <p:bold r:id="rId14"/>
      <p:italic r:id="rId15"/>
      <p:boldItalic r:id="rId16"/>
    </p:embeddedFont>
    <p:embeddedFont>
      <p:font typeface="Raleway" pitchFamily="2"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38" d="100"/>
          <a:sy n="138" d="100"/>
        </p:scale>
        <p:origin x="834" y="11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2482077d739_0_8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2482077d739_0_8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2482077d739_0_8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482077d739_0_8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2482077d739_0_8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2482077d739_0_8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2482077d739_0_8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2482077d739_0_8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656957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2482077d739_0_8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2482077d739_0_8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559044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2482077d739_0_8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2482077d739_0_8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509902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2482077d739_0_8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2482077d739_0_8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2482077d739_0_8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2482077d739_0_8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2482077d739_0_8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2482077d739_0_8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ja"/>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hyperlink" Target="https://puyo.sega.jp/program_2020/"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729450" y="1322450"/>
            <a:ext cx="7688100" cy="16647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ja" sz="3000" dirty="0"/>
              <a:t>２０２３年</a:t>
            </a:r>
            <a:r>
              <a:rPr lang="ja-JP" altLang="en-US" sz="3000" dirty="0"/>
              <a:t>８</a:t>
            </a:r>
            <a:r>
              <a:rPr lang="ja" sz="3000" dirty="0"/>
              <a:t>月度</a:t>
            </a:r>
            <a:br>
              <a:rPr lang="ja" sz="3000" dirty="0"/>
            </a:br>
            <a:r>
              <a:rPr lang="ja" sz="3000" dirty="0"/>
              <a:t>成果報告</a:t>
            </a:r>
            <a:endParaRPr sz="3000" dirty="0"/>
          </a:p>
        </p:txBody>
      </p:sp>
      <p:sp>
        <p:nvSpPr>
          <p:cNvPr id="87" name="Google Shape;87;p13"/>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p>
            <a:pPr marL="0" lvl="0" indent="0" algn="r" rtl="0">
              <a:spcBef>
                <a:spcPts val="0"/>
              </a:spcBef>
              <a:spcAft>
                <a:spcPts val="0"/>
              </a:spcAft>
              <a:buNone/>
            </a:pPr>
            <a:r>
              <a:rPr lang="ja" dirty="0">
                <a:solidFill>
                  <a:srgbClr val="000000"/>
                </a:solidFill>
              </a:rPr>
              <a:t>筑波EC　32220221　佐久間亮太</a:t>
            </a:r>
            <a:endParaRPr dirty="0">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3"/>
          <p:cNvSpPr txBox="1">
            <a:spLocks noGrp="1"/>
          </p:cNvSpPr>
          <p:nvPr>
            <p:ph type="body" idx="1"/>
          </p:nvPr>
        </p:nvSpPr>
        <p:spPr>
          <a:xfrm>
            <a:off x="729450" y="1338825"/>
            <a:ext cx="7688700" cy="3001200"/>
          </a:xfrm>
          <a:prstGeom prst="rect">
            <a:avLst/>
          </a:prstGeom>
        </p:spPr>
        <p:txBody>
          <a:bodyPr spcFirstLastPara="1" wrap="square" lIns="91425" tIns="91425" rIns="91425" bIns="91425" anchor="ctr" anchorCtr="0">
            <a:normAutofit/>
          </a:bodyPr>
          <a:lstStyle/>
          <a:p>
            <a:pPr marL="0" lvl="0" indent="0" algn="ctr" rtl="0">
              <a:spcBef>
                <a:spcPts val="0"/>
              </a:spcBef>
              <a:spcAft>
                <a:spcPts val="1200"/>
              </a:spcAft>
              <a:buNone/>
            </a:pPr>
            <a:r>
              <a:rPr lang="ja" sz="3000">
                <a:solidFill>
                  <a:srgbClr val="252525"/>
                </a:solidFill>
              </a:rPr>
              <a:t>成果発表終わり</a:t>
            </a:r>
            <a:br>
              <a:rPr lang="ja" sz="3000">
                <a:solidFill>
                  <a:srgbClr val="252525"/>
                </a:solidFill>
              </a:rPr>
            </a:br>
            <a:r>
              <a:rPr lang="ja" sz="3000">
                <a:solidFill>
                  <a:srgbClr val="252525"/>
                </a:solidFill>
              </a:rPr>
              <a:t>来月もよろしくお願いします</a:t>
            </a:r>
            <a:endParaRPr sz="3000">
              <a:solidFill>
                <a:srgbClr val="252525"/>
              </a:solidFill>
            </a:endParaRPr>
          </a:p>
        </p:txBody>
      </p:sp>
      <p:sp>
        <p:nvSpPr>
          <p:cNvPr id="157" name="Google Shape;157;p2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US" altLang="ja"/>
              <a:t>10</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729450" y="5849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ja"/>
              <a:t>目次</a:t>
            </a:r>
            <a:endParaRPr/>
          </a:p>
        </p:txBody>
      </p:sp>
      <p:sp>
        <p:nvSpPr>
          <p:cNvPr id="93" name="Google Shape;93;p14"/>
          <p:cNvSpPr txBox="1">
            <a:spLocks noGrp="1"/>
          </p:cNvSpPr>
          <p:nvPr>
            <p:ph type="body" idx="1"/>
          </p:nvPr>
        </p:nvSpPr>
        <p:spPr>
          <a:xfrm>
            <a:off x="729450" y="1338825"/>
            <a:ext cx="7688700" cy="300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ja">
                <a:solidFill>
                  <a:srgbClr val="252525"/>
                </a:solidFill>
              </a:rPr>
              <a:t>1．やったこと</a:t>
            </a:r>
            <a:endParaRPr>
              <a:solidFill>
                <a:srgbClr val="252525"/>
              </a:solidFill>
            </a:endParaRPr>
          </a:p>
          <a:p>
            <a:pPr marL="0" lvl="0" indent="0" algn="l" rtl="0">
              <a:spcBef>
                <a:spcPts val="1200"/>
              </a:spcBef>
              <a:spcAft>
                <a:spcPts val="0"/>
              </a:spcAft>
              <a:buNone/>
            </a:pPr>
            <a:r>
              <a:rPr lang="ja">
                <a:solidFill>
                  <a:srgbClr val="252525"/>
                </a:solidFill>
              </a:rPr>
              <a:t>2．使用ツール</a:t>
            </a:r>
            <a:endParaRPr>
              <a:solidFill>
                <a:srgbClr val="252525"/>
              </a:solidFill>
            </a:endParaRPr>
          </a:p>
          <a:p>
            <a:pPr marL="0" lvl="0" indent="0" algn="l" rtl="0">
              <a:spcBef>
                <a:spcPts val="1200"/>
              </a:spcBef>
              <a:spcAft>
                <a:spcPts val="0"/>
              </a:spcAft>
              <a:buNone/>
            </a:pPr>
            <a:r>
              <a:rPr lang="ja">
                <a:solidFill>
                  <a:srgbClr val="252525"/>
                </a:solidFill>
              </a:rPr>
              <a:t>3．今月の感想</a:t>
            </a:r>
            <a:endParaRPr>
              <a:solidFill>
                <a:srgbClr val="252525"/>
              </a:solidFill>
            </a:endParaRPr>
          </a:p>
          <a:p>
            <a:pPr marL="0" lvl="0" indent="0" algn="l" rtl="0">
              <a:spcBef>
                <a:spcPts val="1200"/>
              </a:spcBef>
              <a:spcAft>
                <a:spcPts val="1200"/>
              </a:spcAft>
              <a:buNone/>
            </a:pPr>
            <a:r>
              <a:rPr lang="ja">
                <a:solidFill>
                  <a:srgbClr val="252525"/>
                </a:solidFill>
              </a:rPr>
              <a:t>4．今後の予定</a:t>
            </a:r>
            <a:endParaRPr>
              <a:solidFill>
                <a:srgbClr val="252525"/>
              </a:solidFill>
            </a:endParaRPr>
          </a:p>
        </p:txBody>
      </p:sp>
      <p:sp>
        <p:nvSpPr>
          <p:cNvPr id="94" name="Google Shape;94;p1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US" altLang="ja"/>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5"/>
          <p:cNvSpPr txBox="1">
            <a:spLocks noGrp="1"/>
          </p:cNvSpPr>
          <p:nvPr>
            <p:ph type="title"/>
          </p:nvPr>
        </p:nvSpPr>
        <p:spPr>
          <a:xfrm>
            <a:off x="729450" y="5849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ja"/>
              <a:t>やったこと(１)</a:t>
            </a:r>
            <a:endParaRPr/>
          </a:p>
        </p:txBody>
      </p:sp>
      <p:sp>
        <p:nvSpPr>
          <p:cNvPr id="100" name="Google Shape;100;p15"/>
          <p:cNvSpPr txBox="1">
            <a:spLocks noGrp="1"/>
          </p:cNvSpPr>
          <p:nvPr>
            <p:ph type="body" idx="1"/>
          </p:nvPr>
        </p:nvSpPr>
        <p:spPr>
          <a:xfrm>
            <a:off x="729450" y="1338825"/>
            <a:ext cx="7688700" cy="3001200"/>
          </a:xfrm>
          <a:prstGeom prst="rect">
            <a:avLst/>
          </a:prstGeom>
        </p:spPr>
        <p:txBody>
          <a:bodyPr spcFirstLastPara="1" wrap="square" lIns="91425" tIns="91425" rIns="91425" bIns="91425" anchor="t" anchorCtr="0">
            <a:normAutofit/>
          </a:bodyPr>
          <a:lstStyle/>
          <a:p>
            <a:pPr marL="457200" lvl="0" indent="-323850" algn="l" rtl="0">
              <a:spcBef>
                <a:spcPts val="0"/>
              </a:spcBef>
              <a:spcAft>
                <a:spcPts val="0"/>
              </a:spcAft>
              <a:buClr>
                <a:srgbClr val="FF0000"/>
              </a:buClr>
              <a:buSzPts val="1500"/>
              <a:buChar char="●"/>
            </a:pPr>
            <a:r>
              <a:rPr lang="ja" sz="1500" dirty="0">
                <a:solidFill>
                  <a:srgbClr val="FF0000"/>
                </a:solidFill>
              </a:rPr>
              <a:t>Udemyを活用した学習</a:t>
            </a:r>
            <a:endParaRPr sz="1500" dirty="0">
              <a:solidFill>
                <a:srgbClr val="FF0000"/>
              </a:solidFill>
            </a:endParaRPr>
          </a:p>
          <a:p>
            <a:pPr marL="895350" lvl="1" indent="-285750">
              <a:buClr>
                <a:srgbClr val="252525"/>
              </a:buClr>
              <a:buSzPts val="1200"/>
            </a:pPr>
            <a:r>
              <a:rPr lang="en-US" altLang="ja-JP" sz="1400" dirty="0">
                <a:solidFill>
                  <a:srgbClr val="252525"/>
                </a:solidFill>
                <a:highlight>
                  <a:srgbClr val="FFFFFF"/>
                </a:highlight>
                <a:latin typeface="Arial"/>
                <a:ea typeface="Arial"/>
                <a:cs typeface="Arial"/>
                <a:sym typeface="Arial"/>
              </a:rPr>
              <a:t>AWS</a:t>
            </a:r>
            <a:r>
              <a:rPr lang="ja-JP" altLang="en-US" sz="1400" dirty="0">
                <a:solidFill>
                  <a:srgbClr val="252525"/>
                </a:solidFill>
                <a:highlight>
                  <a:srgbClr val="FFFFFF"/>
                </a:highlight>
                <a:latin typeface="Arial"/>
                <a:ea typeface="Arial"/>
                <a:cs typeface="Arial"/>
                <a:sym typeface="Arial"/>
              </a:rPr>
              <a:t>：ゼロから実践する</a:t>
            </a:r>
            <a:r>
              <a:rPr lang="en-US" altLang="ja-JP" sz="1400" dirty="0">
                <a:solidFill>
                  <a:srgbClr val="252525"/>
                </a:solidFill>
                <a:highlight>
                  <a:srgbClr val="FFFFFF"/>
                </a:highlight>
                <a:latin typeface="Arial"/>
                <a:ea typeface="Arial"/>
                <a:cs typeface="Arial"/>
                <a:sym typeface="Arial"/>
              </a:rPr>
              <a:t>Amazon Web Services</a:t>
            </a:r>
            <a:endParaRPr lang="ja-JP" altLang="en-US" sz="1400" dirty="0">
              <a:solidFill>
                <a:srgbClr val="252525"/>
              </a:solidFill>
              <a:highlight>
                <a:srgbClr val="FFFFFF"/>
              </a:highlight>
              <a:latin typeface="Arial"/>
              <a:ea typeface="Arial"/>
              <a:cs typeface="Arial"/>
              <a:sym typeface="Arial"/>
            </a:endParaRPr>
          </a:p>
          <a:p>
            <a:pPr marL="1352550" lvl="2" indent="-285750">
              <a:buClr>
                <a:srgbClr val="252525"/>
              </a:buClr>
              <a:buSzPts val="1200"/>
            </a:pPr>
            <a:r>
              <a:rPr lang="ja-JP" altLang="en-US" sz="1200" dirty="0">
                <a:solidFill>
                  <a:srgbClr val="252525"/>
                </a:solidFill>
                <a:highlight>
                  <a:srgbClr val="FFFFFF"/>
                </a:highlight>
                <a:latin typeface="Arial"/>
                <a:ea typeface="Arial"/>
                <a:cs typeface="Arial"/>
                <a:sym typeface="Arial"/>
              </a:rPr>
              <a:t>ネットワーク、</a:t>
            </a:r>
            <a:r>
              <a:rPr lang="en-US" altLang="ja-JP" sz="1200" dirty="0">
                <a:solidFill>
                  <a:srgbClr val="252525"/>
                </a:solidFill>
                <a:highlight>
                  <a:srgbClr val="FFFFFF"/>
                </a:highlight>
                <a:latin typeface="Arial"/>
                <a:ea typeface="Arial"/>
                <a:cs typeface="Arial"/>
                <a:sym typeface="Arial"/>
              </a:rPr>
              <a:t>Web</a:t>
            </a:r>
            <a:r>
              <a:rPr lang="ja-JP" altLang="en-US" sz="1200" dirty="0">
                <a:solidFill>
                  <a:srgbClr val="252525"/>
                </a:solidFill>
                <a:highlight>
                  <a:srgbClr val="FFFFFF"/>
                </a:highlight>
                <a:latin typeface="Arial"/>
                <a:ea typeface="Arial"/>
                <a:cs typeface="Arial"/>
                <a:sym typeface="Arial"/>
              </a:rPr>
              <a:t>サーバ</a:t>
            </a:r>
            <a:r>
              <a:rPr lang="en-US" altLang="ja-JP" sz="1200" dirty="0">
                <a:solidFill>
                  <a:srgbClr val="252525"/>
                </a:solidFill>
                <a:highlight>
                  <a:srgbClr val="FFFFFF"/>
                </a:highlight>
                <a:latin typeface="Arial"/>
                <a:ea typeface="Arial"/>
                <a:cs typeface="Arial"/>
                <a:sym typeface="Arial"/>
              </a:rPr>
              <a:t>/DB</a:t>
            </a:r>
            <a:r>
              <a:rPr lang="ja-JP" altLang="en-US" sz="1200" dirty="0">
                <a:solidFill>
                  <a:srgbClr val="252525"/>
                </a:solidFill>
                <a:highlight>
                  <a:srgbClr val="FFFFFF"/>
                </a:highlight>
                <a:latin typeface="Arial"/>
                <a:ea typeface="Arial"/>
                <a:cs typeface="Arial"/>
                <a:sym typeface="Arial"/>
              </a:rPr>
              <a:t>サーバの構築等、講座の内容を一通り実践</a:t>
            </a:r>
            <a:endParaRPr lang="en-US" altLang="ja-JP" sz="1200" dirty="0">
              <a:solidFill>
                <a:srgbClr val="252525"/>
              </a:solidFill>
              <a:highlight>
                <a:srgbClr val="FFFFFF"/>
              </a:highlight>
              <a:latin typeface="Arial"/>
              <a:ea typeface="Arial"/>
              <a:cs typeface="Arial"/>
              <a:sym typeface="Arial"/>
            </a:endParaRPr>
          </a:p>
          <a:p>
            <a:pPr marL="1352550" lvl="2" indent="-285750">
              <a:buClr>
                <a:srgbClr val="252525"/>
              </a:buClr>
              <a:buSzPts val="1200"/>
            </a:pPr>
            <a:r>
              <a:rPr lang="ja-JP" altLang="en-US" sz="1200" dirty="0">
                <a:solidFill>
                  <a:srgbClr val="FF0000"/>
                </a:solidFill>
                <a:highlight>
                  <a:srgbClr val="FFFFFF"/>
                </a:highlight>
                <a:latin typeface="Arial"/>
                <a:ea typeface="Arial"/>
                <a:cs typeface="Arial"/>
                <a:sym typeface="Arial"/>
              </a:rPr>
              <a:t>料金が発生する恐れがあるため、学習が終了したタイミングで利用したサービスを一通り削除</a:t>
            </a:r>
            <a:endParaRPr lang="en-US" altLang="ja-JP" sz="1200" dirty="0">
              <a:solidFill>
                <a:srgbClr val="FF0000"/>
              </a:solidFill>
              <a:highlight>
                <a:srgbClr val="FFFFFF"/>
              </a:highlight>
              <a:latin typeface="Arial"/>
              <a:ea typeface="Arial"/>
              <a:cs typeface="Arial"/>
              <a:sym typeface="Arial"/>
            </a:endParaRPr>
          </a:p>
          <a:p>
            <a:pPr marL="1352550" lvl="2" indent="-285750">
              <a:buClr>
                <a:srgbClr val="252525"/>
              </a:buClr>
              <a:buSzPts val="1200"/>
            </a:pPr>
            <a:r>
              <a:rPr lang="ja-JP" altLang="en-US" sz="1200" dirty="0">
                <a:solidFill>
                  <a:srgbClr val="FF0000"/>
                </a:solidFill>
                <a:highlight>
                  <a:srgbClr val="FFFFFF"/>
                </a:highlight>
                <a:latin typeface="Arial"/>
                <a:ea typeface="Arial"/>
                <a:cs typeface="Arial"/>
                <a:sym typeface="Arial"/>
              </a:rPr>
              <a:t>ネットワークがつながらないと成果物が見れないかつ見せてもいまいちピンと来ない可能性があるため、今回は見せられる成果物は無し</a:t>
            </a:r>
            <a:endParaRPr lang="en-US" altLang="ja-JP" sz="1200" dirty="0">
              <a:solidFill>
                <a:srgbClr val="FF0000"/>
              </a:solidFill>
              <a:highlight>
                <a:srgbClr val="FFFFFF"/>
              </a:highlight>
              <a:latin typeface="Arial"/>
              <a:ea typeface="Arial"/>
              <a:cs typeface="Arial"/>
              <a:sym typeface="Arial"/>
            </a:endParaRPr>
          </a:p>
          <a:p>
            <a:pPr marL="895350" lvl="1" indent="-285750">
              <a:buClr>
                <a:srgbClr val="252525"/>
              </a:buClr>
              <a:buSzPts val="1200"/>
            </a:pPr>
            <a:r>
              <a:rPr lang="en-US" altLang="ja-JP" sz="1400" dirty="0">
                <a:solidFill>
                  <a:schemeClr val="bg2"/>
                </a:solidFill>
                <a:highlight>
                  <a:srgbClr val="FFFFFF"/>
                </a:highlight>
                <a:latin typeface="Arial"/>
                <a:ea typeface="Arial"/>
                <a:cs typeface="Arial"/>
                <a:sym typeface="Arial"/>
              </a:rPr>
              <a:t>7</a:t>
            </a:r>
            <a:r>
              <a:rPr lang="ja-JP" altLang="en-US" sz="1400" dirty="0">
                <a:solidFill>
                  <a:schemeClr val="bg2"/>
                </a:solidFill>
                <a:highlight>
                  <a:srgbClr val="FFFFFF"/>
                </a:highlight>
                <a:latin typeface="Arial"/>
                <a:ea typeface="Arial"/>
                <a:cs typeface="Arial"/>
                <a:sym typeface="Arial"/>
              </a:rPr>
              <a:t>ステップで作る</a:t>
            </a:r>
            <a:r>
              <a:rPr lang="en-US" altLang="ja-JP" sz="1400" dirty="0">
                <a:solidFill>
                  <a:schemeClr val="bg2"/>
                </a:solidFill>
                <a:highlight>
                  <a:srgbClr val="FFFFFF"/>
                </a:highlight>
                <a:latin typeface="Arial"/>
                <a:ea typeface="Arial"/>
                <a:cs typeface="Arial"/>
                <a:sym typeface="Arial"/>
              </a:rPr>
              <a:t>Python x Flask x </a:t>
            </a:r>
            <a:r>
              <a:rPr lang="en-US" altLang="ja-JP" sz="1400" dirty="0" err="1">
                <a:solidFill>
                  <a:schemeClr val="bg2"/>
                </a:solidFill>
                <a:highlight>
                  <a:srgbClr val="FFFFFF"/>
                </a:highlight>
                <a:latin typeface="Arial"/>
                <a:ea typeface="Arial"/>
                <a:cs typeface="Arial"/>
                <a:sym typeface="Arial"/>
              </a:rPr>
              <a:t>Pytorch</a:t>
            </a:r>
            <a:r>
              <a:rPr lang="en-US" altLang="ja-JP" sz="1400" dirty="0">
                <a:solidFill>
                  <a:schemeClr val="bg2"/>
                </a:solidFill>
                <a:highlight>
                  <a:srgbClr val="FFFFFF"/>
                </a:highlight>
                <a:latin typeface="Arial"/>
                <a:ea typeface="Arial"/>
                <a:cs typeface="Arial"/>
                <a:sym typeface="Arial"/>
              </a:rPr>
              <a:t> </a:t>
            </a:r>
            <a:r>
              <a:rPr lang="ja-JP" altLang="en-US" sz="1400" dirty="0">
                <a:solidFill>
                  <a:schemeClr val="bg2"/>
                </a:solidFill>
                <a:highlight>
                  <a:srgbClr val="FFFFFF"/>
                </a:highlight>
                <a:latin typeface="Arial"/>
                <a:ea typeface="Arial"/>
                <a:cs typeface="Arial"/>
                <a:sym typeface="Arial"/>
              </a:rPr>
              <a:t>人工知能</a:t>
            </a:r>
            <a:r>
              <a:rPr lang="en-US" altLang="ja-JP" sz="1400" dirty="0">
                <a:solidFill>
                  <a:schemeClr val="bg2"/>
                </a:solidFill>
                <a:highlight>
                  <a:srgbClr val="FFFFFF"/>
                </a:highlight>
                <a:latin typeface="Arial"/>
                <a:ea typeface="Arial"/>
                <a:cs typeface="Arial"/>
                <a:sym typeface="Arial"/>
              </a:rPr>
              <a:t>Web</a:t>
            </a:r>
            <a:r>
              <a:rPr lang="ja-JP" altLang="en-US" sz="1400" dirty="0">
                <a:solidFill>
                  <a:schemeClr val="bg2"/>
                </a:solidFill>
                <a:highlight>
                  <a:srgbClr val="FFFFFF"/>
                </a:highlight>
                <a:latin typeface="Arial"/>
                <a:ea typeface="Arial"/>
                <a:cs typeface="Arial"/>
                <a:sym typeface="Arial"/>
              </a:rPr>
              <a:t>アプリ開発入門</a:t>
            </a:r>
            <a:endParaRPr lang="en-US" altLang="ja-JP" sz="1400" dirty="0">
              <a:solidFill>
                <a:schemeClr val="bg2"/>
              </a:solidFill>
              <a:highlight>
                <a:srgbClr val="FFFFFF"/>
              </a:highlight>
              <a:latin typeface="Arial"/>
              <a:ea typeface="Arial"/>
              <a:cs typeface="Arial"/>
              <a:sym typeface="Arial"/>
            </a:endParaRPr>
          </a:p>
          <a:p>
            <a:pPr marL="1352550" lvl="2" indent="-285750">
              <a:buClr>
                <a:srgbClr val="252525"/>
              </a:buClr>
              <a:buSzPts val="1200"/>
            </a:pPr>
            <a:r>
              <a:rPr lang="en-US" altLang="ja-JP" sz="1200" dirty="0" err="1">
                <a:solidFill>
                  <a:schemeClr val="bg2"/>
                </a:solidFill>
                <a:highlight>
                  <a:srgbClr val="FFFFFF"/>
                </a:highlight>
                <a:latin typeface="Arial"/>
                <a:ea typeface="Arial"/>
                <a:cs typeface="Arial"/>
                <a:sym typeface="Arial"/>
              </a:rPr>
              <a:t>ViT</a:t>
            </a:r>
            <a:r>
              <a:rPr lang="en-US" altLang="ja-JP" sz="1200" dirty="0">
                <a:solidFill>
                  <a:schemeClr val="bg2"/>
                </a:solidFill>
                <a:highlight>
                  <a:srgbClr val="FFFFFF"/>
                </a:highlight>
                <a:latin typeface="Arial"/>
                <a:ea typeface="Arial"/>
                <a:cs typeface="Arial"/>
                <a:sym typeface="Arial"/>
              </a:rPr>
              <a:t>(Vision Transformer)</a:t>
            </a:r>
            <a:r>
              <a:rPr lang="ja-JP" altLang="en-US" sz="1200" dirty="0">
                <a:solidFill>
                  <a:schemeClr val="bg2"/>
                </a:solidFill>
                <a:highlight>
                  <a:srgbClr val="FFFFFF"/>
                </a:highlight>
                <a:latin typeface="Arial"/>
                <a:ea typeface="Arial"/>
                <a:cs typeface="Arial"/>
                <a:sym typeface="Arial"/>
              </a:rPr>
              <a:t>という画像認識モデルを用いた画像認識アプリの作成</a:t>
            </a:r>
            <a:endParaRPr lang="en-US" altLang="ja-JP" sz="1200" dirty="0">
              <a:solidFill>
                <a:schemeClr val="bg2"/>
              </a:solidFill>
              <a:highlight>
                <a:srgbClr val="FFFFFF"/>
              </a:highlight>
              <a:latin typeface="Arial"/>
              <a:ea typeface="Arial"/>
              <a:cs typeface="Arial"/>
              <a:sym typeface="Arial"/>
            </a:endParaRPr>
          </a:p>
          <a:p>
            <a:pPr marL="1352550" lvl="2" indent="-285750">
              <a:buClr>
                <a:srgbClr val="252525"/>
              </a:buClr>
              <a:buSzPts val="1200"/>
            </a:pPr>
            <a:r>
              <a:rPr lang="ja-JP" altLang="en-US" sz="1200" dirty="0">
                <a:solidFill>
                  <a:schemeClr val="bg2"/>
                </a:solidFill>
                <a:highlight>
                  <a:srgbClr val="FFFFFF"/>
                </a:highlight>
                <a:latin typeface="Arial"/>
                <a:ea typeface="Arial"/>
                <a:cs typeface="Arial"/>
                <a:sym typeface="Arial"/>
              </a:rPr>
              <a:t>「</a:t>
            </a:r>
            <a:r>
              <a:rPr lang="en-US" altLang="ja-JP" sz="1200" dirty="0">
                <a:solidFill>
                  <a:schemeClr val="bg2"/>
                </a:solidFill>
                <a:highlight>
                  <a:srgbClr val="FFFFFF"/>
                </a:highlight>
                <a:latin typeface="Arial"/>
                <a:ea typeface="Arial"/>
                <a:cs typeface="Arial"/>
                <a:sym typeface="Arial"/>
              </a:rPr>
              <a:t>Web</a:t>
            </a:r>
            <a:r>
              <a:rPr lang="ja-JP" altLang="en-US" sz="1200" dirty="0">
                <a:solidFill>
                  <a:schemeClr val="bg2"/>
                </a:solidFill>
                <a:highlight>
                  <a:srgbClr val="FFFFFF"/>
                </a:highlight>
                <a:latin typeface="Arial"/>
                <a:ea typeface="Arial"/>
                <a:cs typeface="Arial"/>
                <a:sym typeface="Arial"/>
              </a:rPr>
              <a:t>アプリケーションを作成する」というところに重点を置くために、以前学習した</a:t>
            </a:r>
            <a:r>
              <a:rPr lang="en-US" altLang="ja-JP" sz="1200" dirty="0">
                <a:solidFill>
                  <a:schemeClr val="bg2"/>
                </a:solidFill>
                <a:highlight>
                  <a:srgbClr val="FFFFFF"/>
                </a:highlight>
                <a:latin typeface="Arial"/>
                <a:ea typeface="Arial"/>
                <a:cs typeface="Arial"/>
                <a:sym typeface="Arial"/>
              </a:rPr>
              <a:t>Flask</a:t>
            </a:r>
            <a:r>
              <a:rPr lang="ja-JP" altLang="en-US" sz="1200" dirty="0">
                <a:solidFill>
                  <a:schemeClr val="bg2"/>
                </a:solidFill>
                <a:highlight>
                  <a:srgbClr val="FFFFFF"/>
                </a:highlight>
                <a:latin typeface="Arial"/>
                <a:ea typeface="Arial"/>
                <a:cs typeface="Arial"/>
                <a:sym typeface="Arial"/>
              </a:rPr>
              <a:t>に再度触れた</a:t>
            </a:r>
            <a:endParaRPr lang="en-US" altLang="ja-JP" sz="1200" dirty="0">
              <a:solidFill>
                <a:schemeClr val="bg2"/>
              </a:solidFill>
              <a:highlight>
                <a:srgbClr val="FFFFFF"/>
              </a:highlight>
              <a:latin typeface="Arial"/>
              <a:ea typeface="Arial"/>
              <a:cs typeface="Arial"/>
              <a:sym typeface="Arial"/>
            </a:endParaRPr>
          </a:p>
        </p:txBody>
      </p:sp>
      <p:sp>
        <p:nvSpPr>
          <p:cNvPr id="101" name="Google Shape;101;p1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US" altLang="ja"/>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6"/>
          <p:cNvSpPr txBox="1">
            <a:spLocks noGrp="1"/>
          </p:cNvSpPr>
          <p:nvPr>
            <p:ph type="title"/>
          </p:nvPr>
        </p:nvSpPr>
        <p:spPr>
          <a:xfrm>
            <a:off x="729450" y="5849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ja" dirty="0"/>
              <a:t>やったこと(</a:t>
            </a:r>
            <a:r>
              <a:rPr lang="ja-JP" altLang="en-US" dirty="0"/>
              <a:t>２</a:t>
            </a:r>
            <a:r>
              <a:rPr lang="ja" dirty="0"/>
              <a:t>) </a:t>
            </a:r>
            <a:r>
              <a:rPr lang="en-US" altLang="ja" dirty="0"/>
              <a:t>–</a:t>
            </a:r>
            <a:r>
              <a:rPr lang="ja" dirty="0"/>
              <a:t> </a:t>
            </a:r>
            <a:r>
              <a:rPr lang="en-US" altLang="ja-JP" dirty="0"/>
              <a:t>AWS</a:t>
            </a:r>
            <a:r>
              <a:rPr lang="ja-JP" altLang="en-US" dirty="0"/>
              <a:t>の学習</a:t>
            </a:r>
            <a:endParaRPr dirty="0"/>
          </a:p>
        </p:txBody>
      </p:sp>
      <p:sp>
        <p:nvSpPr>
          <p:cNvPr id="107" name="Google Shape;107;p16"/>
          <p:cNvSpPr txBox="1">
            <a:spLocks noGrp="1"/>
          </p:cNvSpPr>
          <p:nvPr>
            <p:ph type="body" idx="1"/>
          </p:nvPr>
        </p:nvSpPr>
        <p:spPr>
          <a:xfrm>
            <a:off x="729450" y="1338825"/>
            <a:ext cx="7688700" cy="3001200"/>
          </a:xfrm>
          <a:prstGeom prst="rect">
            <a:avLst/>
          </a:prstGeom>
        </p:spPr>
        <p:txBody>
          <a:bodyPr spcFirstLastPara="1" wrap="square" lIns="91425" tIns="91425" rIns="91425" bIns="91425" anchor="t" anchorCtr="0">
            <a:normAutofit/>
          </a:bodyPr>
          <a:lstStyle/>
          <a:p>
            <a:pPr marL="438150" indent="-285750">
              <a:buClr>
                <a:srgbClr val="252525"/>
              </a:buClr>
              <a:buSzPts val="1200"/>
            </a:pPr>
            <a:r>
              <a:rPr lang="ja-JP" altLang="en-US" sz="1500" dirty="0">
                <a:solidFill>
                  <a:srgbClr val="252525"/>
                </a:solidFill>
                <a:highlight>
                  <a:srgbClr val="FFFFFF"/>
                </a:highlight>
                <a:latin typeface="Arial"/>
                <a:ea typeface="Arial"/>
                <a:cs typeface="Arial"/>
                <a:sym typeface="Arial"/>
              </a:rPr>
              <a:t>今回構築したシステムの全体像</a:t>
            </a:r>
            <a:endParaRPr lang="en-US" altLang="ja-JP" sz="1500" dirty="0">
              <a:solidFill>
                <a:srgbClr val="252525"/>
              </a:solidFill>
              <a:highlight>
                <a:srgbClr val="FFFFFF"/>
              </a:highlight>
              <a:latin typeface="Arial"/>
              <a:ea typeface="Arial"/>
              <a:cs typeface="Arial"/>
              <a:sym typeface="Arial"/>
            </a:endParaRPr>
          </a:p>
        </p:txBody>
      </p:sp>
      <p:sp>
        <p:nvSpPr>
          <p:cNvPr id="108" name="Google Shape;108;p1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US" altLang="ja"/>
              <a:t>4</a:t>
            </a:fld>
            <a:endParaRPr/>
          </a:p>
        </p:txBody>
      </p:sp>
      <p:pic>
        <p:nvPicPr>
          <p:cNvPr id="3" name="図 2">
            <a:extLst>
              <a:ext uri="{FF2B5EF4-FFF2-40B4-BE49-F238E27FC236}">
                <a16:creationId xmlns:a16="http://schemas.microsoft.com/office/drawing/2014/main" id="{D38E05BF-5B81-906C-4382-837D595222CF}"/>
              </a:ext>
            </a:extLst>
          </p:cNvPr>
          <p:cNvPicPr>
            <a:picLocks noChangeAspect="1"/>
          </p:cNvPicPr>
          <p:nvPr/>
        </p:nvPicPr>
        <p:blipFill>
          <a:blip r:embed="rId3"/>
          <a:stretch>
            <a:fillRect/>
          </a:stretch>
        </p:blipFill>
        <p:spPr>
          <a:xfrm>
            <a:off x="1597445" y="1784913"/>
            <a:ext cx="5949109" cy="3306115"/>
          </a:xfrm>
          <a:prstGeom prst="rect">
            <a:avLst/>
          </a:prstGeom>
        </p:spPr>
      </p:pic>
    </p:spTree>
    <p:extLst>
      <p:ext uri="{BB962C8B-B14F-4D97-AF65-F5344CB8AC3E}">
        <p14:creationId xmlns:p14="http://schemas.microsoft.com/office/powerpoint/2010/main" val="14541112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6"/>
          <p:cNvSpPr txBox="1">
            <a:spLocks noGrp="1"/>
          </p:cNvSpPr>
          <p:nvPr>
            <p:ph type="title"/>
          </p:nvPr>
        </p:nvSpPr>
        <p:spPr>
          <a:xfrm>
            <a:off x="729450" y="5849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ja" dirty="0"/>
              <a:t>やったこと(</a:t>
            </a:r>
            <a:r>
              <a:rPr lang="ja-JP" altLang="en-US" dirty="0"/>
              <a:t>２</a:t>
            </a:r>
            <a:r>
              <a:rPr lang="ja" dirty="0"/>
              <a:t>) </a:t>
            </a:r>
            <a:r>
              <a:rPr lang="en-US" altLang="ja" dirty="0"/>
              <a:t>–</a:t>
            </a:r>
            <a:r>
              <a:rPr lang="ja" dirty="0"/>
              <a:t> </a:t>
            </a:r>
            <a:r>
              <a:rPr lang="en-US" altLang="ja-JP" dirty="0"/>
              <a:t>AWS</a:t>
            </a:r>
            <a:r>
              <a:rPr lang="ja-JP" altLang="en-US" dirty="0"/>
              <a:t>の学習</a:t>
            </a:r>
            <a:endParaRPr dirty="0"/>
          </a:p>
        </p:txBody>
      </p:sp>
      <p:sp>
        <p:nvSpPr>
          <p:cNvPr id="107" name="Google Shape;107;p16"/>
          <p:cNvSpPr txBox="1">
            <a:spLocks noGrp="1"/>
          </p:cNvSpPr>
          <p:nvPr>
            <p:ph type="body" idx="1"/>
          </p:nvPr>
        </p:nvSpPr>
        <p:spPr>
          <a:xfrm>
            <a:off x="729450" y="1338825"/>
            <a:ext cx="7688700" cy="3001200"/>
          </a:xfrm>
          <a:prstGeom prst="rect">
            <a:avLst/>
          </a:prstGeom>
        </p:spPr>
        <p:txBody>
          <a:bodyPr spcFirstLastPara="1" wrap="square" lIns="91425" tIns="91425" rIns="91425" bIns="91425" anchor="t" anchorCtr="0">
            <a:normAutofit/>
          </a:bodyPr>
          <a:lstStyle/>
          <a:p>
            <a:pPr marL="438150" indent="-285750">
              <a:buClr>
                <a:schemeClr val="bg2"/>
              </a:buClr>
              <a:buSzPts val="1200"/>
              <a:buFont typeface="Wingdings" panose="05000000000000000000" pitchFamily="2" charset="2"/>
              <a:buChar char="l"/>
            </a:pPr>
            <a:r>
              <a:rPr lang="ja-JP" altLang="en-US" sz="1500" dirty="0">
                <a:solidFill>
                  <a:schemeClr val="bg2"/>
                </a:solidFill>
                <a:highlight>
                  <a:srgbClr val="FFFFFF"/>
                </a:highlight>
                <a:latin typeface="Arial"/>
                <a:ea typeface="Arial"/>
                <a:cs typeface="Arial"/>
                <a:sym typeface="Arial"/>
              </a:rPr>
              <a:t>やったこと</a:t>
            </a:r>
          </a:p>
          <a:p>
            <a:pPr marL="895350" lvl="1" indent="-285750">
              <a:buClr>
                <a:srgbClr val="252525"/>
              </a:buClr>
              <a:buSzPts val="1200"/>
            </a:pPr>
            <a:r>
              <a:rPr lang="ja-JP" altLang="en-US" sz="1200" dirty="0">
                <a:solidFill>
                  <a:srgbClr val="252525"/>
                </a:solidFill>
                <a:highlight>
                  <a:srgbClr val="FFFFFF"/>
                </a:highlight>
                <a:latin typeface="Arial"/>
                <a:ea typeface="Arial"/>
                <a:cs typeface="Arial"/>
                <a:sym typeface="Arial"/>
              </a:rPr>
              <a:t>ユーザ・権限の作成</a:t>
            </a:r>
            <a:r>
              <a:rPr lang="en-US" altLang="ja-JP" sz="1200" dirty="0">
                <a:solidFill>
                  <a:srgbClr val="252525"/>
                </a:solidFill>
                <a:highlight>
                  <a:srgbClr val="FFFFFF"/>
                </a:highlight>
                <a:latin typeface="Arial"/>
                <a:ea typeface="Arial"/>
                <a:cs typeface="Arial"/>
                <a:sym typeface="Arial"/>
              </a:rPr>
              <a:t>(</a:t>
            </a:r>
            <a:r>
              <a:rPr lang="ja-JP" altLang="en-US" sz="1200" dirty="0">
                <a:solidFill>
                  <a:srgbClr val="252525"/>
                </a:solidFill>
                <a:highlight>
                  <a:srgbClr val="FFFFFF"/>
                </a:highlight>
                <a:latin typeface="Arial"/>
                <a:ea typeface="Arial"/>
                <a:cs typeface="Arial"/>
                <a:sym typeface="Arial"/>
              </a:rPr>
              <a:t>編集できる権限を持つアカウント、閲覧のみのアカウントなど</a:t>
            </a:r>
            <a:r>
              <a:rPr lang="en-US" altLang="ja-JP" sz="1200" dirty="0">
                <a:solidFill>
                  <a:srgbClr val="252525"/>
                </a:solidFill>
                <a:highlight>
                  <a:srgbClr val="FFFFFF"/>
                </a:highlight>
                <a:latin typeface="Arial"/>
                <a:ea typeface="Arial"/>
                <a:cs typeface="Arial"/>
                <a:sym typeface="Arial"/>
              </a:rPr>
              <a:t>)</a:t>
            </a:r>
          </a:p>
          <a:p>
            <a:pPr marL="895350" lvl="1" indent="-285750">
              <a:buClr>
                <a:srgbClr val="252525"/>
              </a:buClr>
              <a:buSzPts val="1200"/>
            </a:pPr>
            <a:r>
              <a:rPr lang="ja-JP" altLang="en-US" sz="1200" dirty="0">
                <a:solidFill>
                  <a:srgbClr val="252525"/>
                </a:solidFill>
                <a:highlight>
                  <a:srgbClr val="FFFFFF"/>
                </a:highlight>
                <a:latin typeface="Arial"/>
                <a:ea typeface="Arial"/>
                <a:cs typeface="Arial"/>
                <a:sym typeface="Arial"/>
              </a:rPr>
              <a:t>ネットワークの構築</a:t>
            </a:r>
            <a:endParaRPr lang="en-US" altLang="ja-JP" sz="1200" dirty="0">
              <a:solidFill>
                <a:srgbClr val="252525"/>
              </a:solidFill>
              <a:highlight>
                <a:srgbClr val="FFFFFF"/>
              </a:highlight>
              <a:latin typeface="Arial"/>
              <a:ea typeface="Arial"/>
              <a:cs typeface="Arial"/>
              <a:sym typeface="Arial"/>
            </a:endParaRPr>
          </a:p>
          <a:p>
            <a:pPr marL="895350" lvl="1" indent="-285750">
              <a:buClr>
                <a:srgbClr val="252525"/>
              </a:buClr>
              <a:buSzPts val="1200"/>
            </a:pPr>
            <a:r>
              <a:rPr lang="en-US" altLang="ja-JP" sz="1200" dirty="0">
                <a:solidFill>
                  <a:srgbClr val="252525"/>
                </a:solidFill>
                <a:highlight>
                  <a:srgbClr val="FFFFFF"/>
                </a:highlight>
                <a:latin typeface="Arial"/>
                <a:ea typeface="Arial"/>
                <a:cs typeface="Arial"/>
                <a:sym typeface="Arial"/>
              </a:rPr>
              <a:t>Web</a:t>
            </a:r>
            <a:r>
              <a:rPr lang="ja-JP" altLang="en-US" sz="1200" dirty="0">
                <a:solidFill>
                  <a:srgbClr val="252525"/>
                </a:solidFill>
                <a:highlight>
                  <a:srgbClr val="FFFFFF"/>
                </a:highlight>
                <a:latin typeface="Arial"/>
                <a:ea typeface="Arial"/>
                <a:cs typeface="Arial"/>
                <a:sym typeface="Arial"/>
              </a:rPr>
              <a:t>サーバの構築</a:t>
            </a:r>
            <a:endParaRPr lang="en-US" altLang="ja-JP" sz="1200" dirty="0">
              <a:solidFill>
                <a:srgbClr val="252525"/>
              </a:solidFill>
              <a:highlight>
                <a:srgbClr val="FFFFFF"/>
              </a:highlight>
              <a:latin typeface="Arial"/>
              <a:ea typeface="Arial"/>
              <a:cs typeface="Arial"/>
              <a:sym typeface="Arial"/>
            </a:endParaRPr>
          </a:p>
          <a:p>
            <a:pPr marL="895350" lvl="1" indent="-285750">
              <a:buClr>
                <a:srgbClr val="252525"/>
              </a:buClr>
              <a:buSzPts val="1200"/>
            </a:pPr>
            <a:r>
              <a:rPr lang="ja-JP" altLang="en-US" sz="1200" dirty="0">
                <a:solidFill>
                  <a:srgbClr val="252525"/>
                </a:solidFill>
                <a:highlight>
                  <a:srgbClr val="FFFFFF"/>
                </a:highlight>
                <a:latin typeface="Arial"/>
                <a:ea typeface="Arial"/>
                <a:cs typeface="Arial"/>
                <a:sym typeface="Arial"/>
              </a:rPr>
              <a:t>ドメインの登録</a:t>
            </a:r>
            <a:endParaRPr lang="en-US" altLang="ja-JP" sz="1200" dirty="0">
              <a:solidFill>
                <a:srgbClr val="252525"/>
              </a:solidFill>
              <a:highlight>
                <a:srgbClr val="FFFFFF"/>
              </a:highlight>
              <a:latin typeface="Arial"/>
              <a:ea typeface="Arial"/>
              <a:cs typeface="Arial"/>
              <a:sym typeface="Arial"/>
            </a:endParaRPr>
          </a:p>
          <a:p>
            <a:pPr marL="895350" lvl="1" indent="-285750">
              <a:buClr>
                <a:srgbClr val="252525"/>
              </a:buClr>
              <a:buSzPts val="1200"/>
            </a:pPr>
            <a:r>
              <a:rPr lang="en-US" altLang="ja-JP" sz="1200" dirty="0">
                <a:solidFill>
                  <a:srgbClr val="252525"/>
                </a:solidFill>
                <a:highlight>
                  <a:srgbClr val="FFFFFF"/>
                </a:highlight>
                <a:latin typeface="Arial"/>
                <a:ea typeface="Arial"/>
                <a:cs typeface="Arial"/>
                <a:sym typeface="Arial"/>
              </a:rPr>
              <a:t>DB</a:t>
            </a:r>
            <a:r>
              <a:rPr lang="ja-JP" altLang="en-US" sz="1200" dirty="0">
                <a:solidFill>
                  <a:srgbClr val="252525"/>
                </a:solidFill>
                <a:highlight>
                  <a:srgbClr val="FFFFFF"/>
                </a:highlight>
                <a:latin typeface="Arial"/>
                <a:ea typeface="Arial"/>
                <a:cs typeface="Arial"/>
                <a:sym typeface="Arial"/>
              </a:rPr>
              <a:t>サーバの構築</a:t>
            </a:r>
            <a:endParaRPr lang="en-US" altLang="ja-JP" sz="1200" dirty="0">
              <a:solidFill>
                <a:srgbClr val="252525"/>
              </a:solidFill>
              <a:highlight>
                <a:srgbClr val="FFFFFF"/>
              </a:highlight>
              <a:latin typeface="Arial"/>
              <a:ea typeface="Arial"/>
              <a:cs typeface="Arial"/>
              <a:sym typeface="Arial"/>
            </a:endParaRPr>
          </a:p>
          <a:p>
            <a:pPr marL="895350" lvl="1" indent="-285750">
              <a:buClr>
                <a:srgbClr val="252525"/>
              </a:buClr>
              <a:buSzPts val="1200"/>
            </a:pPr>
            <a:r>
              <a:rPr lang="en-US" altLang="ja-JP" sz="1200" dirty="0">
                <a:solidFill>
                  <a:srgbClr val="252525"/>
                </a:solidFill>
                <a:highlight>
                  <a:srgbClr val="FFFFFF"/>
                </a:highlight>
                <a:latin typeface="Arial"/>
                <a:ea typeface="Arial"/>
                <a:cs typeface="Arial"/>
                <a:sym typeface="Arial"/>
              </a:rPr>
              <a:t>WordPress</a:t>
            </a:r>
            <a:r>
              <a:rPr lang="ja-JP" altLang="en-US" sz="1200" dirty="0">
                <a:solidFill>
                  <a:srgbClr val="252525"/>
                </a:solidFill>
                <a:highlight>
                  <a:srgbClr val="FFFFFF"/>
                </a:highlight>
                <a:latin typeface="Arial"/>
                <a:ea typeface="Arial"/>
                <a:cs typeface="Arial"/>
                <a:sym typeface="Arial"/>
              </a:rPr>
              <a:t>の構築</a:t>
            </a:r>
            <a:r>
              <a:rPr lang="en-US" altLang="ja-JP" sz="1200" dirty="0">
                <a:solidFill>
                  <a:srgbClr val="252525"/>
                </a:solidFill>
                <a:highlight>
                  <a:srgbClr val="FFFFFF"/>
                </a:highlight>
                <a:latin typeface="Arial"/>
                <a:ea typeface="Arial"/>
                <a:cs typeface="Arial"/>
                <a:sym typeface="Arial"/>
              </a:rPr>
              <a:t>(</a:t>
            </a:r>
            <a:r>
              <a:rPr lang="ja-JP" altLang="en-US" sz="1200" dirty="0">
                <a:solidFill>
                  <a:srgbClr val="252525"/>
                </a:solidFill>
                <a:highlight>
                  <a:srgbClr val="FFFFFF"/>
                </a:highlight>
                <a:latin typeface="Arial"/>
                <a:ea typeface="Arial"/>
                <a:cs typeface="Arial"/>
                <a:sym typeface="Arial"/>
              </a:rPr>
              <a:t>クラウド上で動かす</a:t>
            </a:r>
            <a:r>
              <a:rPr lang="en-US" altLang="ja-JP" sz="1200" dirty="0">
                <a:solidFill>
                  <a:srgbClr val="252525"/>
                </a:solidFill>
                <a:highlight>
                  <a:srgbClr val="FFFFFF"/>
                </a:highlight>
                <a:latin typeface="Arial"/>
                <a:ea typeface="Arial"/>
                <a:cs typeface="Arial"/>
                <a:sym typeface="Arial"/>
              </a:rPr>
              <a:t>Web</a:t>
            </a:r>
            <a:r>
              <a:rPr lang="ja-JP" altLang="en-US" sz="1200" dirty="0">
                <a:solidFill>
                  <a:srgbClr val="252525"/>
                </a:solidFill>
                <a:highlight>
                  <a:srgbClr val="FFFFFF"/>
                </a:highlight>
                <a:latin typeface="Arial"/>
                <a:ea typeface="Arial"/>
                <a:cs typeface="Arial"/>
                <a:sym typeface="Arial"/>
              </a:rPr>
              <a:t>サイト</a:t>
            </a:r>
            <a:r>
              <a:rPr lang="en-US" altLang="ja-JP" sz="1200" dirty="0">
                <a:solidFill>
                  <a:srgbClr val="252525"/>
                </a:solidFill>
                <a:highlight>
                  <a:srgbClr val="FFFFFF"/>
                </a:highlight>
                <a:latin typeface="Arial"/>
                <a:ea typeface="Arial"/>
                <a:cs typeface="Arial"/>
                <a:sym typeface="Arial"/>
              </a:rPr>
              <a:t>)</a:t>
            </a:r>
          </a:p>
          <a:p>
            <a:pPr marL="895350" lvl="1" indent="-285750">
              <a:buClr>
                <a:srgbClr val="252525"/>
              </a:buClr>
              <a:buSzPts val="1200"/>
            </a:pPr>
            <a:r>
              <a:rPr lang="ja-JP" altLang="en-US" sz="1200" dirty="0">
                <a:solidFill>
                  <a:srgbClr val="252525"/>
                </a:solidFill>
                <a:highlight>
                  <a:srgbClr val="FFFFFF"/>
                </a:highlight>
                <a:latin typeface="Arial"/>
                <a:ea typeface="Arial"/>
                <a:cs typeface="Arial"/>
                <a:sym typeface="Arial"/>
              </a:rPr>
              <a:t>画像の配信</a:t>
            </a:r>
            <a:r>
              <a:rPr lang="en-US" altLang="ja-JP" sz="1200" dirty="0">
                <a:solidFill>
                  <a:srgbClr val="252525"/>
                </a:solidFill>
                <a:highlight>
                  <a:srgbClr val="FFFFFF"/>
                </a:highlight>
                <a:latin typeface="Arial"/>
                <a:ea typeface="Arial"/>
                <a:cs typeface="Arial"/>
                <a:sym typeface="Arial"/>
              </a:rPr>
              <a:t>(Web</a:t>
            </a:r>
            <a:r>
              <a:rPr lang="ja-JP" altLang="en-US" sz="1200" dirty="0">
                <a:solidFill>
                  <a:srgbClr val="252525"/>
                </a:solidFill>
                <a:highlight>
                  <a:srgbClr val="FFFFFF"/>
                </a:highlight>
                <a:latin typeface="Arial"/>
                <a:ea typeface="Arial"/>
                <a:cs typeface="Arial"/>
                <a:sym typeface="Arial"/>
              </a:rPr>
              <a:t>サーバの負荷を下げるために、別のサービスへ画像をアップロードする仕組みの構築</a:t>
            </a:r>
            <a:r>
              <a:rPr lang="en-US" altLang="ja-JP" sz="1200" dirty="0">
                <a:solidFill>
                  <a:srgbClr val="252525"/>
                </a:solidFill>
                <a:highlight>
                  <a:srgbClr val="FFFFFF"/>
                </a:highlight>
                <a:latin typeface="Arial"/>
                <a:ea typeface="Arial"/>
                <a:cs typeface="Arial"/>
                <a:sym typeface="Arial"/>
              </a:rPr>
              <a:t>)</a:t>
            </a:r>
          </a:p>
          <a:p>
            <a:pPr marL="895350" lvl="1" indent="-285750">
              <a:buClr>
                <a:srgbClr val="252525"/>
              </a:buClr>
              <a:buSzPts val="1200"/>
            </a:pPr>
            <a:r>
              <a:rPr lang="en-US" altLang="ja-JP" sz="1200" dirty="0">
                <a:solidFill>
                  <a:srgbClr val="252525"/>
                </a:solidFill>
                <a:highlight>
                  <a:srgbClr val="FFFFFF"/>
                </a:highlight>
                <a:latin typeface="Arial"/>
                <a:ea typeface="Arial"/>
                <a:cs typeface="Arial"/>
                <a:sym typeface="Arial"/>
              </a:rPr>
              <a:t>Web</a:t>
            </a:r>
            <a:r>
              <a:rPr lang="ja-JP" altLang="en-US" sz="1200" dirty="0">
                <a:solidFill>
                  <a:srgbClr val="252525"/>
                </a:solidFill>
                <a:highlight>
                  <a:srgbClr val="FFFFFF"/>
                </a:highlight>
                <a:latin typeface="Arial"/>
                <a:ea typeface="Arial"/>
                <a:cs typeface="Arial"/>
                <a:sym typeface="Arial"/>
              </a:rPr>
              <a:t>レイヤ</a:t>
            </a:r>
            <a:r>
              <a:rPr lang="en-US" altLang="ja-JP" sz="1200" dirty="0">
                <a:solidFill>
                  <a:srgbClr val="252525"/>
                </a:solidFill>
                <a:highlight>
                  <a:srgbClr val="FFFFFF"/>
                </a:highlight>
                <a:latin typeface="Arial"/>
                <a:ea typeface="Arial"/>
                <a:cs typeface="Arial"/>
                <a:sym typeface="Arial"/>
              </a:rPr>
              <a:t>/DB</a:t>
            </a:r>
            <a:r>
              <a:rPr lang="ja-JP" altLang="en-US" sz="1200" dirty="0">
                <a:solidFill>
                  <a:srgbClr val="252525"/>
                </a:solidFill>
                <a:highlight>
                  <a:srgbClr val="FFFFFF"/>
                </a:highlight>
                <a:latin typeface="Arial"/>
                <a:ea typeface="Arial"/>
                <a:cs typeface="Arial"/>
                <a:sym typeface="Arial"/>
              </a:rPr>
              <a:t>レイヤの冗長化</a:t>
            </a:r>
            <a:r>
              <a:rPr lang="en-US" altLang="ja-JP" sz="1200" dirty="0">
                <a:solidFill>
                  <a:srgbClr val="252525"/>
                </a:solidFill>
                <a:highlight>
                  <a:srgbClr val="FFFFFF"/>
                </a:highlight>
                <a:latin typeface="Arial"/>
                <a:ea typeface="Arial"/>
                <a:cs typeface="Arial"/>
                <a:sym typeface="Arial"/>
              </a:rPr>
              <a:t>(</a:t>
            </a:r>
            <a:r>
              <a:rPr lang="ja-JP" altLang="en-US" sz="1200" dirty="0">
                <a:solidFill>
                  <a:srgbClr val="252525"/>
                </a:solidFill>
                <a:highlight>
                  <a:srgbClr val="FFFFFF"/>
                </a:highlight>
                <a:latin typeface="Arial"/>
                <a:ea typeface="Arial"/>
                <a:cs typeface="Arial"/>
                <a:sym typeface="Arial"/>
              </a:rPr>
              <a:t>発展編</a:t>
            </a:r>
            <a:r>
              <a:rPr lang="en-US" altLang="ja-JP" sz="1200" dirty="0">
                <a:solidFill>
                  <a:srgbClr val="252525"/>
                </a:solidFill>
                <a:highlight>
                  <a:srgbClr val="FFFFFF"/>
                </a:highlight>
                <a:latin typeface="Arial"/>
                <a:ea typeface="Arial"/>
                <a:cs typeface="Arial"/>
                <a:sym typeface="Arial"/>
              </a:rPr>
              <a:t>)</a:t>
            </a:r>
          </a:p>
          <a:p>
            <a:pPr marL="895350" lvl="1" indent="-285750">
              <a:buClr>
                <a:srgbClr val="252525"/>
              </a:buClr>
              <a:buSzPts val="1200"/>
            </a:pPr>
            <a:r>
              <a:rPr lang="ja-JP" altLang="en-US" sz="1200" dirty="0">
                <a:solidFill>
                  <a:srgbClr val="252525"/>
                </a:solidFill>
                <a:highlight>
                  <a:srgbClr val="FFFFFF"/>
                </a:highlight>
                <a:latin typeface="Arial"/>
                <a:ea typeface="Arial"/>
                <a:cs typeface="Arial"/>
                <a:sym typeface="Arial"/>
              </a:rPr>
              <a:t>システム監視の構築</a:t>
            </a:r>
            <a:r>
              <a:rPr lang="en-US" altLang="ja-JP" sz="1200" dirty="0">
                <a:solidFill>
                  <a:srgbClr val="252525"/>
                </a:solidFill>
                <a:highlight>
                  <a:srgbClr val="FFFFFF"/>
                </a:highlight>
                <a:latin typeface="Arial"/>
                <a:ea typeface="Arial"/>
                <a:cs typeface="Arial"/>
                <a:sym typeface="Arial"/>
              </a:rPr>
              <a:t>(</a:t>
            </a:r>
            <a:r>
              <a:rPr lang="ja-JP" altLang="en-US" sz="1200" dirty="0">
                <a:solidFill>
                  <a:srgbClr val="252525"/>
                </a:solidFill>
                <a:highlight>
                  <a:srgbClr val="FFFFFF"/>
                </a:highlight>
                <a:latin typeface="Arial"/>
                <a:ea typeface="Arial"/>
                <a:cs typeface="Arial"/>
                <a:sym typeface="Arial"/>
              </a:rPr>
              <a:t>発展編</a:t>
            </a:r>
            <a:r>
              <a:rPr lang="en-US" altLang="ja-JP" sz="1200" dirty="0">
                <a:solidFill>
                  <a:srgbClr val="252525"/>
                </a:solidFill>
                <a:highlight>
                  <a:srgbClr val="FFFFFF"/>
                </a:highlight>
                <a:latin typeface="Arial"/>
                <a:ea typeface="Arial"/>
                <a:cs typeface="Arial"/>
                <a:sym typeface="Arial"/>
              </a:rPr>
              <a:t>)</a:t>
            </a:r>
            <a:endParaRPr lang="ja" altLang="en-US" sz="1200" dirty="0">
              <a:solidFill>
                <a:srgbClr val="252525"/>
              </a:solidFill>
              <a:highlight>
                <a:srgbClr val="FFFFFF"/>
              </a:highlight>
              <a:latin typeface="Arial"/>
              <a:ea typeface="Arial"/>
              <a:cs typeface="Arial"/>
              <a:sym typeface="Arial"/>
            </a:endParaRPr>
          </a:p>
        </p:txBody>
      </p:sp>
      <p:sp>
        <p:nvSpPr>
          <p:cNvPr id="108" name="Google Shape;108;p1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US" altLang="ja"/>
              <a:t>5</a:t>
            </a:fld>
            <a:endParaRPr/>
          </a:p>
        </p:txBody>
      </p:sp>
    </p:spTree>
    <p:extLst>
      <p:ext uri="{BB962C8B-B14F-4D97-AF65-F5344CB8AC3E}">
        <p14:creationId xmlns:p14="http://schemas.microsoft.com/office/powerpoint/2010/main" val="32375901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6"/>
          <p:cNvSpPr txBox="1">
            <a:spLocks noGrp="1"/>
          </p:cNvSpPr>
          <p:nvPr>
            <p:ph type="title"/>
          </p:nvPr>
        </p:nvSpPr>
        <p:spPr>
          <a:xfrm>
            <a:off x="729450" y="5849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ja" dirty="0"/>
              <a:t>やったこと(</a:t>
            </a:r>
            <a:r>
              <a:rPr lang="ja-JP" altLang="en-US" dirty="0"/>
              <a:t>３</a:t>
            </a:r>
            <a:r>
              <a:rPr lang="ja" dirty="0"/>
              <a:t>) </a:t>
            </a:r>
            <a:r>
              <a:rPr lang="en-US" altLang="ja" dirty="0"/>
              <a:t>–</a:t>
            </a:r>
            <a:r>
              <a:rPr lang="ja" dirty="0"/>
              <a:t> </a:t>
            </a:r>
            <a:r>
              <a:rPr lang="en-US" altLang="ja-JP" dirty="0" err="1"/>
              <a:t>Python×Flask</a:t>
            </a:r>
            <a:endParaRPr dirty="0"/>
          </a:p>
        </p:txBody>
      </p:sp>
      <p:sp>
        <p:nvSpPr>
          <p:cNvPr id="107" name="Google Shape;107;p16"/>
          <p:cNvSpPr txBox="1">
            <a:spLocks noGrp="1"/>
          </p:cNvSpPr>
          <p:nvPr>
            <p:ph type="body" idx="1"/>
          </p:nvPr>
        </p:nvSpPr>
        <p:spPr>
          <a:xfrm>
            <a:off x="729450" y="1338825"/>
            <a:ext cx="7688700" cy="3001200"/>
          </a:xfrm>
          <a:prstGeom prst="rect">
            <a:avLst/>
          </a:prstGeom>
        </p:spPr>
        <p:txBody>
          <a:bodyPr spcFirstLastPara="1" wrap="square" lIns="91425" tIns="91425" rIns="91425" bIns="91425" anchor="t" anchorCtr="0">
            <a:normAutofit/>
          </a:bodyPr>
          <a:lstStyle/>
          <a:p>
            <a:pPr marL="438150" indent="-285750">
              <a:buClr>
                <a:schemeClr val="bg2"/>
              </a:buClr>
              <a:buSzPts val="1200"/>
              <a:buFont typeface="Wingdings" panose="05000000000000000000" pitchFamily="2" charset="2"/>
              <a:buChar char="l"/>
            </a:pPr>
            <a:r>
              <a:rPr lang="ja-JP" altLang="en-US" sz="1500" dirty="0">
                <a:solidFill>
                  <a:schemeClr val="bg2"/>
                </a:solidFill>
                <a:highlight>
                  <a:srgbClr val="FFFFFF"/>
                </a:highlight>
                <a:latin typeface="Arial"/>
                <a:ea typeface="Arial"/>
                <a:cs typeface="Arial"/>
                <a:sym typeface="Arial"/>
              </a:rPr>
              <a:t>やったこと</a:t>
            </a:r>
          </a:p>
          <a:p>
            <a:pPr marL="895350" lvl="1" indent="-285750">
              <a:buClr>
                <a:srgbClr val="252525"/>
              </a:buClr>
              <a:buSzPts val="1200"/>
            </a:pPr>
            <a:r>
              <a:rPr lang="en-US" altLang="ja-JP" sz="1200" dirty="0">
                <a:solidFill>
                  <a:srgbClr val="252525"/>
                </a:solidFill>
                <a:highlight>
                  <a:srgbClr val="FFFFFF"/>
                </a:highlight>
                <a:latin typeface="Arial"/>
                <a:ea typeface="Arial"/>
                <a:cs typeface="Arial"/>
                <a:sym typeface="Arial"/>
              </a:rPr>
              <a:t>Python</a:t>
            </a:r>
            <a:r>
              <a:rPr lang="ja-JP" altLang="en-US" sz="1200" dirty="0">
                <a:solidFill>
                  <a:srgbClr val="252525"/>
                </a:solidFill>
                <a:highlight>
                  <a:srgbClr val="FFFFFF"/>
                </a:highlight>
                <a:latin typeface="Arial"/>
                <a:ea typeface="Arial"/>
                <a:cs typeface="Arial"/>
                <a:sym typeface="Arial"/>
              </a:rPr>
              <a:t>、</a:t>
            </a:r>
            <a:r>
              <a:rPr lang="en-US" altLang="ja-JP" sz="1200" dirty="0">
                <a:solidFill>
                  <a:srgbClr val="252525"/>
                </a:solidFill>
                <a:highlight>
                  <a:srgbClr val="FFFFFF"/>
                </a:highlight>
                <a:latin typeface="Arial"/>
                <a:ea typeface="Arial"/>
                <a:cs typeface="Arial"/>
                <a:sym typeface="Arial"/>
              </a:rPr>
              <a:t>Flask</a:t>
            </a:r>
            <a:r>
              <a:rPr lang="ja-JP" altLang="en-US" sz="1200" dirty="0">
                <a:solidFill>
                  <a:srgbClr val="252525"/>
                </a:solidFill>
                <a:highlight>
                  <a:srgbClr val="FFFFFF"/>
                </a:highlight>
                <a:latin typeface="Arial"/>
                <a:ea typeface="Arial"/>
                <a:cs typeface="Arial"/>
                <a:sym typeface="Arial"/>
              </a:rPr>
              <a:t>、</a:t>
            </a:r>
            <a:r>
              <a:rPr lang="en-US" altLang="ja-JP" sz="1200" dirty="0" err="1">
                <a:solidFill>
                  <a:srgbClr val="252525"/>
                </a:solidFill>
                <a:highlight>
                  <a:srgbClr val="FFFFFF"/>
                </a:highlight>
                <a:latin typeface="Arial"/>
                <a:ea typeface="Arial"/>
                <a:cs typeface="Arial"/>
                <a:sym typeface="Arial"/>
              </a:rPr>
              <a:t>ViT</a:t>
            </a:r>
            <a:r>
              <a:rPr lang="ja-JP" altLang="en-US" sz="1200" dirty="0">
                <a:solidFill>
                  <a:srgbClr val="252525"/>
                </a:solidFill>
                <a:highlight>
                  <a:srgbClr val="FFFFFF"/>
                </a:highlight>
                <a:latin typeface="Arial"/>
                <a:ea typeface="Arial"/>
                <a:cs typeface="Arial"/>
                <a:sym typeface="Arial"/>
              </a:rPr>
              <a:t>を用いて画像認識アプリの実装</a:t>
            </a:r>
            <a:endParaRPr lang="en-US" altLang="ja-JP" sz="1200" dirty="0">
              <a:solidFill>
                <a:srgbClr val="252525"/>
              </a:solidFill>
              <a:highlight>
                <a:srgbClr val="FFFFFF"/>
              </a:highlight>
              <a:latin typeface="Arial"/>
              <a:ea typeface="Arial"/>
              <a:cs typeface="Arial"/>
              <a:sym typeface="Arial"/>
            </a:endParaRPr>
          </a:p>
          <a:p>
            <a:pPr marL="1352550" lvl="2" indent="-285750">
              <a:buClr>
                <a:srgbClr val="252525"/>
              </a:buClr>
              <a:buSzPts val="1200"/>
            </a:pPr>
            <a:r>
              <a:rPr lang="ja-JP" altLang="en-US" sz="1200" dirty="0">
                <a:solidFill>
                  <a:srgbClr val="252525"/>
                </a:solidFill>
                <a:highlight>
                  <a:srgbClr val="FFFFFF"/>
                </a:highlight>
                <a:latin typeface="Arial"/>
                <a:ea typeface="Arial"/>
                <a:cs typeface="Arial"/>
                <a:sym typeface="Arial"/>
              </a:rPr>
              <a:t>事前推論モデルを使用して、推論結果を出す仕組みで実装</a:t>
            </a:r>
            <a:endParaRPr lang="en-US" altLang="ja-JP" sz="1200" dirty="0">
              <a:solidFill>
                <a:srgbClr val="252525"/>
              </a:solidFill>
              <a:highlight>
                <a:srgbClr val="FFFFFF"/>
              </a:highlight>
              <a:latin typeface="Arial"/>
              <a:ea typeface="Arial"/>
              <a:cs typeface="Arial"/>
              <a:sym typeface="Arial"/>
            </a:endParaRPr>
          </a:p>
          <a:p>
            <a:pPr marL="895350" lvl="1" indent="-285750">
              <a:buClr>
                <a:srgbClr val="252525"/>
              </a:buClr>
              <a:buSzPts val="1200"/>
            </a:pPr>
            <a:r>
              <a:rPr lang="ja-JP" altLang="en-US" sz="1200" dirty="0">
                <a:solidFill>
                  <a:srgbClr val="252525"/>
                </a:solidFill>
                <a:highlight>
                  <a:srgbClr val="FFFFFF"/>
                </a:highlight>
                <a:latin typeface="Arial"/>
                <a:ea typeface="Arial"/>
                <a:cs typeface="Arial"/>
                <a:sym typeface="Arial"/>
              </a:rPr>
              <a:t>環境構築→基本的な機能部分の実装→機能部分の微調整→デザイン面</a:t>
            </a:r>
            <a:r>
              <a:rPr lang="en-US" altLang="ja-JP" sz="1200" dirty="0">
                <a:solidFill>
                  <a:srgbClr val="252525"/>
                </a:solidFill>
                <a:highlight>
                  <a:srgbClr val="FFFFFF"/>
                </a:highlight>
                <a:latin typeface="Arial"/>
                <a:ea typeface="Arial"/>
                <a:cs typeface="Arial"/>
                <a:sym typeface="Arial"/>
              </a:rPr>
              <a:t>(</a:t>
            </a:r>
            <a:r>
              <a:rPr lang="ja-JP" altLang="en-US" sz="1200" dirty="0">
                <a:solidFill>
                  <a:srgbClr val="252525"/>
                </a:solidFill>
                <a:highlight>
                  <a:srgbClr val="FFFFFF"/>
                </a:highlight>
                <a:latin typeface="Arial"/>
                <a:ea typeface="Arial"/>
                <a:cs typeface="Arial"/>
                <a:sym typeface="Arial"/>
              </a:rPr>
              <a:t>フロント側</a:t>
            </a:r>
            <a:r>
              <a:rPr lang="en-US" altLang="ja-JP" sz="1200" dirty="0">
                <a:solidFill>
                  <a:srgbClr val="252525"/>
                </a:solidFill>
                <a:highlight>
                  <a:srgbClr val="FFFFFF"/>
                </a:highlight>
                <a:latin typeface="Arial"/>
                <a:ea typeface="Arial"/>
                <a:cs typeface="Arial"/>
                <a:sym typeface="Arial"/>
              </a:rPr>
              <a:t>)</a:t>
            </a:r>
            <a:r>
              <a:rPr lang="ja-JP" altLang="en-US" sz="1200" dirty="0">
                <a:solidFill>
                  <a:srgbClr val="252525"/>
                </a:solidFill>
                <a:highlight>
                  <a:srgbClr val="FFFFFF"/>
                </a:highlight>
                <a:latin typeface="Arial"/>
                <a:ea typeface="Arial"/>
                <a:cs typeface="Arial"/>
                <a:sym typeface="Arial"/>
              </a:rPr>
              <a:t>の調整</a:t>
            </a:r>
            <a:endParaRPr lang="en-US" altLang="ja-JP" sz="1200" dirty="0">
              <a:solidFill>
                <a:srgbClr val="252525"/>
              </a:solidFill>
              <a:highlight>
                <a:srgbClr val="FFFFFF"/>
              </a:highlight>
              <a:latin typeface="Arial"/>
              <a:ea typeface="Arial"/>
              <a:cs typeface="Arial"/>
              <a:sym typeface="Arial"/>
            </a:endParaRPr>
          </a:p>
          <a:p>
            <a:pPr marL="609600" lvl="1" indent="0">
              <a:buClr>
                <a:srgbClr val="252525"/>
              </a:buClr>
              <a:buSzPts val="1200"/>
              <a:buNone/>
            </a:pPr>
            <a:r>
              <a:rPr lang="ja-JP" altLang="en-US" sz="1200" dirty="0">
                <a:solidFill>
                  <a:srgbClr val="252525"/>
                </a:solidFill>
                <a:highlight>
                  <a:srgbClr val="FFFFFF"/>
                </a:highlight>
                <a:latin typeface="Arial"/>
                <a:ea typeface="Arial"/>
                <a:cs typeface="Arial"/>
                <a:sym typeface="Arial"/>
              </a:rPr>
              <a:t>　　の流れで実装</a:t>
            </a:r>
            <a:endParaRPr lang="en-US" altLang="ja-JP" sz="1200" dirty="0">
              <a:solidFill>
                <a:srgbClr val="252525"/>
              </a:solidFill>
              <a:highlight>
                <a:srgbClr val="FFFFFF"/>
              </a:highlight>
              <a:latin typeface="Arial"/>
              <a:ea typeface="Arial"/>
              <a:cs typeface="Arial"/>
              <a:sym typeface="Arial"/>
            </a:endParaRPr>
          </a:p>
          <a:p>
            <a:pPr marL="781050" lvl="1" indent="-171450">
              <a:buClr>
                <a:srgbClr val="252525"/>
              </a:buClr>
              <a:buSzPts val="1200"/>
            </a:pPr>
            <a:r>
              <a:rPr lang="ja-JP" altLang="en-US" sz="1200" dirty="0">
                <a:solidFill>
                  <a:srgbClr val="252525"/>
                </a:solidFill>
                <a:highlight>
                  <a:srgbClr val="FFFFFF"/>
                </a:highlight>
                <a:latin typeface="Arial"/>
                <a:ea typeface="Arial"/>
                <a:cs typeface="Arial"/>
                <a:sym typeface="Arial"/>
              </a:rPr>
              <a:t>　サーバは建てず、ローカル環境で完結する仕組み</a:t>
            </a:r>
            <a:endParaRPr lang="en-US" altLang="ja-JP" sz="1200" dirty="0">
              <a:solidFill>
                <a:srgbClr val="252525"/>
              </a:solidFill>
              <a:highlight>
                <a:srgbClr val="FFFFFF"/>
              </a:highlight>
              <a:latin typeface="Arial"/>
              <a:ea typeface="Arial"/>
              <a:cs typeface="Arial"/>
              <a:sym typeface="Arial"/>
            </a:endParaRPr>
          </a:p>
          <a:p>
            <a:pPr marL="781050" lvl="1" indent="-171450">
              <a:buClr>
                <a:srgbClr val="252525"/>
              </a:buClr>
              <a:buSzPts val="1200"/>
            </a:pPr>
            <a:r>
              <a:rPr lang="ja-JP" altLang="en-US" sz="1200" dirty="0">
                <a:solidFill>
                  <a:srgbClr val="252525"/>
                </a:solidFill>
                <a:highlight>
                  <a:srgbClr val="FFFFFF"/>
                </a:highlight>
                <a:latin typeface="Arial"/>
                <a:ea typeface="Arial"/>
                <a:cs typeface="Arial"/>
                <a:sym typeface="Arial"/>
              </a:rPr>
              <a:t>　</a:t>
            </a:r>
            <a:r>
              <a:rPr lang="en-US" altLang="ja-JP" sz="1200" dirty="0">
                <a:solidFill>
                  <a:srgbClr val="252525"/>
                </a:solidFill>
                <a:highlight>
                  <a:srgbClr val="FFFFFF"/>
                </a:highlight>
                <a:latin typeface="Arial"/>
                <a:ea typeface="Arial"/>
                <a:cs typeface="Arial"/>
                <a:sym typeface="Arial"/>
              </a:rPr>
              <a:t>CDN(Content Delivery Network)</a:t>
            </a:r>
            <a:r>
              <a:rPr lang="ja-JP" altLang="en-US" sz="1200" dirty="0">
                <a:solidFill>
                  <a:srgbClr val="252525"/>
                </a:solidFill>
                <a:highlight>
                  <a:srgbClr val="FFFFFF"/>
                </a:highlight>
                <a:latin typeface="Arial"/>
                <a:ea typeface="Arial"/>
                <a:cs typeface="Arial"/>
                <a:sym typeface="Arial"/>
              </a:rPr>
              <a:t>で</a:t>
            </a:r>
            <a:r>
              <a:rPr lang="en-US" altLang="ja-JP" sz="1200" dirty="0" err="1">
                <a:solidFill>
                  <a:srgbClr val="252525"/>
                </a:solidFill>
                <a:highlight>
                  <a:srgbClr val="FFFFFF"/>
                </a:highlight>
                <a:latin typeface="Arial"/>
                <a:ea typeface="Arial"/>
                <a:cs typeface="Arial"/>
                <a:sym typeface="Arial"/>
              </a:rPr>
              <a:t>javascript</a:t>
            </a:r>
            <a:r>
              <a:rPr lang="ja-JP" altLang="en-US" sz="1200" dirty="0">
                <a:solidFill>
                  <a:srgbClr val="252525"/>
                </a:solidFill>
                <a:highlight>
                  <a:srgbClr val="FFFFFF"/>
                </a:highlight>
                <a:latin typeface="Arial"/>
                <a:ea typeface="Arial"/>
                <a:cs typeface="Arial"/>
                <a:sym typeface="Arial"/>
              </a:rPr>
              <a:t>の実装を簡略化</a:t>
            </a:r>
            <a:endParaRPr lang="en-US" altLang="ja-JP" sz="1200" dirty="0">
              <a:solidFill>
                <a:srgbClr val="252525"/>
              </a:solidFill>
              <a:highlight>
                <a:srgbClr val="FFFFFF"/>
              </a:highlight>
              <a:latin typeface="Arial"/>
              <a:ea typeface="Arial"/>
              <a:cs typeface="Arial"/>
              <a:sym typeface="Arial"/>
            </a:endParaRPr>
          </a:p>
        </p:txBody>
      </p:sp>
      <p:sp>
        <p:nvSpPr>
          <p:cNvPr id="108" name="Google Shape;108;p1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US" altLang="ja"/>
              <a:t>6</a:t>
            </a:fld>
            <a:endParaRPr/>
          </a:p>
        </p:txBody>
      </p:sp>
    </p:spTree>
    <p:extLst>
      <p:ext uri="{BB962C8B-B14F-4D97-AF65-F5344CB8AC3E}">
        <p14:creationId xmlns:p14="http://schemas.microsoft.com/office/powerpoint/2010/main" val="18963513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9"/>
          <p:cNvSpPr txBox="1">
            <a:spLocks noGrp="1"/>
          </p:cNvSpPr>
          <p:nvPr>
            <p:ph type="title"/>
          </p:nvPr>
        </p:nvSpPr>
        <p:spPr>
          <a:xfrm>
            <a:off x="729450" y="5849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ja"/>
              <a:t>今月の使用ツール</a:t>
            </a:r>
            <a:endParaRPr/>
          </a:p>
        </p:txBody>
      </p:sp>
      <p:sp>
        <p:nvSpPr>
          <p:cNvPr id="129" name="Google Shape;129;p19"/>
          <p:cNvSpPr txBox="1">
            <a:spLocks noGrp="1"/>
          </p:cNvSpPr>
          <p:nvPr>
            <p:ph type="body" idx="1"/>
          </p:nvPr>
        </p:nvSpPr>
        <p:spPr>
          <a:xfrm>
            <a:off x="729450" y="1338825"/>
            <a:ext cx="7688700" cy="3001200"/>
          </a:xfrm>
          <a:prstGeom prst="rect">
            <a:avLst/>
          </a:prstGeom>
        </p:spPr>
        <p:txBody>
          <a:bodyPr spcFirstLastPara="1" wrap="square" lIns="91425" tIns="91425" rIns="91425" bIns="91425" anchor="t" anchorCtr="0">
            <a:normAutofit/>
          </a:bodyPr>
          <a:lstStyle/>
          <a:p>
            <a:pPr marL="457200" lvl="0" indent="-323850" algn="l" rtl="0">
              <a:spcBef>
                <a:spcPts val="0"/>
              </a:spcBef>
              <a:spcAft>
                <a:spcPts val="0"/>
              </a:spcAft>
              <a:buClr>
                <a:srgbClr val="252525"/>
              </a:buClr>
              <a:buSzPts val="1500"/>
              <a:buChar char="●"/>
            </a:pPr>
            <a:r>
              <a:rPr lang="ja" sz="1500" dirty="0">
                <a:solidFill>
                  <a:srgbClr val="252525"/>
                </a:solidFill>
              </a:rPr>
              <a:t>使用言語</a:t>
            </a:r>
            <a:endParaRPr sz="1500" dirty="0">
              <a:solidFill>
                <a:srgbClr val="252525"/>
              </a:solidFill>
            </a:endParaRPr>
          </a:p>
          <a:p>
            <a:pPr marL="914400" lvl="1" indent="-311150" algn="l" rtl="0">
              <a:spcBef>
                <a:spcPts val="0"/>
              </a:spcBef>
              <a:spcAft>
                <a:spcPts val="0"/>
              </a:spcAft>
              <a:buClr>
                <a:srgbClr val="252525"/>
              </a:buClr>
              <a:buSzPts val="1300"/>
              <a:buChar char="○"/>
            </a:pPr>
            <a:r>
              <a:rPr lang="en-US" altLang="ja-JP" sz="1300" dirty="0">
                <a:solidFill>
                  <a:srgbClr val="252525"/>
                </a:solidFill>
              </a:rPr>
              <a:t>Python</a:t>
            </a:r>
            <a:endParaRPr lang="en-US" sz="1300" dirty="0">
              <a:solidFill>
                <a:srgbClr val="252525"/>
              </a:solidFill>
            </a:endParaRPr>
          </a:p>
          <a:p>
            <a:pPr marL="457200" lvl="0" indent="-323850" algn="l" rtl="0">
              <a:spcBef>
                <a:spcPts val="0"/>
              </a:spcBef>
              <a:spcAft>
                <a:spcPts val="0"/>
              </a:spcAft>
              <a:buClr>
                <a:srgbClr val="252525"/>
              </a:buClr>
              <a:buSzPts val="1500"/>
              <a:buChar char="●"/>
            </a:pPr>
            <a:r>
              <a:rPr lang="ja-JP" altLang="en-US" sz="1500" dirty="0">
                <a:solidFill>
                  <a:srgbClr val="252525"/>
                </a:solidFill>
              </a:rPr>
              <a:t>使用ライブラリ</a:t>
            </a:r>
            <a:r>
              <a:rPr lang="en-US" altLang="ja-JP" sz="1500" dirty="0">
                <a:solidFill>
                  <a:srgbClr val="252525"/>
                </a:solidFill>
              </a:rPr>
              <a:t>/</a:t>
            </a:r>
            <a:r>
              <a:rPr lang="ja-JP" altLang="en-US" sz="1500" dirty="0">
                <a:solidFill>
                  <a:srgbClr val="252525"/>
                </a:solidFill>
              </a:rPr>
              <a:t>ツール</a:t>
            </a:r>
          </a:p>
          <a:p>
            <a:pPr marL="914400" lvl="1" indent="-311150" algn="l" rtl="0">
              <a:spcBef>
                <a:spcPts val="0"/>
              </a:spcBef>
              <a:spcAft>
                <a:spcPts val="0"/>
              </a:spcAft>
              <a:buClr>
                <a:srgbClr val="252525"/>
              </a:buClr>
              <a:buSzPts val="1300"/>
              <a:buChar char="○"/>
            </a:pPr>
            <a:r>
              <a:rPr lang="en-US" altLang="ja-JP" sz="1300" dirty="0">
                <a:solidFill>
                  <a:srgbClr val="252525"/>
                </a:solidFill>
              </a:rPr>
              <a:t>Vit(Vision Transformer)</a:t>
            </a:r>
            <a:r>
              <a:rPr lang="ja-JP" altLang="en-US" sz="1300" dirty="0">
                <a:solidFill>
                  <a:srgbClr val="252525"/>
                </a:solidFill>
              </a:rPr>
              <a:t>、</a:t>
            </a:r>
            <a:r>
              <a:rPr lang="en-US" altLang="ja-JP" sz="1300" dirty="0">
                <a:solidFill>
                  <a:srgbClr val="252525"/>
                </a:solidFill>
              </a:rPr>
              <a:t>Flask</a:t>
            </a:r>
            <a:r>
              <a:rPr lang="ja-JP" altLang="en-US" sz="1300" dirty="0">
                <a:solidFill>
                  <a:srgbClr val="252525"/>
                </a:solidFill>
              </a:rPr>
              <a:t>、</a:t>
            </a:r>
            <a:r>
              <a:rPr lang="en-US" altLang="ja-JP" sz="1300" dirty="0">
                <a:solidFill>
                  <a:srgbClr val="252525"/>
                </a:solidFill>
              </a:rPr>
              <a:t>Bootstrap(CDN)</a:t>
            </a:r>
            <a:r>
              <a:rPr lang="ja-JP" altLang="en-US" sz="1300" dirty="0">
                <a:solidFill>
                  <a:srgbClr val="252525"/>
                </a:solidFill>
              </a:rPr>
              <a:t>、</a:t>
            </a:r>
            <a:r>
              <a:rPr lang="en-US" altLang="ja-JP" sz="1300" dirty="0">
                <a:solidFill>
                  <a:srgbClr val="252525"/>
                </a:solidFill>
              </a:rPr>
              <a:t>jQuery(CDN)</a:t>
            </a:r>
            <a:endParaRPr lang="en-US" sz="1300" dirty="0">
              <a:solidFill>
                <a:srgbClr val="252525"/>
              </a:solidFill>
            </a:endParaRPr>
          </a:p>
          <a:p>
            <a:pPr marL="457200" lvl="0" indent="-323850" algn="l" rtl="0">
              <a:spcBef>
                <a:spcPts val="0"/>
              </a:spcBef>
              <a:spcAft>
                <a:spcPts val="0"/>
              </a:spcAft>
              <a:buClr>
                <a:srgbClr val="252525"/>
              </a:buClr>
              <a:buSzPts val="1500"/>
              <a:buChar char="●"/>
            </a:pPr>
            <a:r>
              <a:rPr lang="ja-JP" altLang="en-US" sz="1500" dirty="0">
                <a:solidFill>
                  <a:srgbClr val="252525"/>
                </a:solidFill>
              </a:rPr>
              <a:t>開発環境</a:t>
            </a:r>
          </a:p>
          <a:p>
            <a:pPr marL="914400" lvl="1" indent="-311150" algn="l" rtl="0">
              <a:spcBef>
                <a:spcPts val="0"/>
              </a:spcBef>
              <a:spcAft>
                <a:spcPts val="0"/>
              </a:spcAft>
              <a:buClr>
                <a:srgbClr val="252525"/>
              </a:buClr>
              <a:buSzPts val="1300"/>
              <a:buChar char="○"/>
            </a:pPr>
            <a:r>
              <a:rPr lang="en-US" altLang="ja-JP" sz="1300" dirty="0">
                <a:solidFill>
                  <a:srgbClr val="252525"/>
                </a:solidFill>
              </a:rPr>
              <a:t>AWS(CloudTrail</a:t>
            </a:r>
            <a:r>
              <a:rPr lang="ja-JP" altLang="en-US" sz="1300" dirty="0">
                <a:solidFill>
                  <a:srgbClr val="252525"/>
                </a:solidFill>
              </a:rPr>
              <a:t>、</a:t>
            </a:r>
            <a:r>
              <a:rPr lang="en-US" altLang="ja-JP" sz="1300" dirty="0">
                <a:solidFill>
                  <a:srgbClr val="252525"/>
                </a:solidFill>
              </a:rPr>
              <a:t>VPC</a:t>
            </a:r>
            <a:r>
              <a:rPr lang="ja-JP" altLang="en-US" sz="1300" dirty="0">
                <a:solidFill>
                  <a:srgbClr val="252525"/>
                </a:solidFill>
              </a:rPr>
              <a:t>、</a:t>
            </a:r>
            <a:r>
              <a:rPr lang="en-US" altLang="ja-JP" sz="1300" dirty="0">
                <a:solidFill>
                  <a:srgbClr val="252525"/>
                </a:solidFill>
              </a:rPr>
              <a:t>EC2</a:t>
            </a:r>
            <a:r>
              <a:rPr lang="ja-JP" altLang="en-US" sz="1300" dirty="0">
                <a:solidFill>
                  <a:srgbClr val="252525"/>
                </a:solidFill>
              </a:rPr>
              <a:t>、</a:t>
            </a:r>
            <a:r>
              <a:rPr lang="en-US" altLang="ja-JP" sz="1300" dirty="0">
                <a:solidFill>
                  <a:srgbClr val="252525"/>
                </a:solidFill>
              </a:rPr>
              <a:t>Route53</a:t>
            </a:r>
            <a:r>
              <a:rPr lang="ja-JP" altLang="en-US" sz="1300" dirty="0">
                <a:solidFill>
                  <a:srgbClr val="252525"/>
                </a:solidFill>
              </a:rPr>
              <a:t>、</a:t>
            </a:r>
            <a:r>
              <a:rPr lang="en-US" altLang="ja-JP" sz="1300" dirty="0">
                <a:solidFill>
                  <a:srgbClr val="252525"/>
                </a:solidFill>
              </a:rPr>
              <a:t>RDS</a:t>
            </a:r>
            <a:r>
              <a:rPr lang="ja-JP" altLang="en-US" sz="1300" dirty="0">
                <a:solidFill>
                  <a:srgbClr val="252525"/>
                </a:solidFill>
              </a:rPr>
              <a:t>、</a:t>
            </a:r>
            <a:r>
              <a:rPr lang="en-US" altLang="ja-JP" sz="1300" dirty="0">
                <a:solidFill>
                  <a:srgbClr val="252525"/>
                </a:solidFill>
              </a:rPr>
              <a:t>S3</a:t>
            </a:r>
            <a:r>
              <a:rPr lang="ja-JP" altLang="en-US" sz="1300" dirty="0">
                <a:solidFill>
                  <a:srgbClr val="252525"/>
                </a:solidFill>
              </a:rPr>
              <a:t>、</a:t>
            </a:r>
            <a:r>
              <a:rPr lang="en-US" altLang="ja-JP" sz="1300" dirty="0">
                <a:solidFill>
                  <a:srgbClr val="252525"/>
                </a:solidFill>
              </a:rPr>
              <a:t>CloudWatch</a:t>
            </a:r>
            <a:r>
              <a:rPr lang="ja-JP" altLang="en-US" sz="1300" dirty="0">
                <a:solidFill>
                  <a:srgbClr val="252525"/>
                </a:solidFill>
              </a:rPr>
              <a:t>、</a:t>
            </a:r>
            <a:r>
              <a:rPr lang="en-US" altLang="ja-JP" sz="1300" dirty="0">
                <a:solidFill>
                  <a:srgbClr val="252525"/>
                </a:solidFill>
              </a:rPr>
              <a:t>IAM)</a:t>
            </a:r>
          </a:p>
          <a:p>
            <a:pPr marL="914400" lvl="1" indent="-311150" algn="l" rtl="0">
              <a:spcBef>
                <a:spcPts val="0"/>
              </a:spcBef>
              <a:spcAft>
                <a:spcPts val="0"/>
              </a:spcAft>
              <a:buClr>
                <a:srgbClr val="252525"/>
              </a:buClr>
              <a:buSzPts val="1300"/>
              <a:buChar char="○"/>
            </a:pPr>
            <a:r>
              <a:rPr lang="en-US" altLang="ja-JP" sz="1300" dirty="0">
                <a:solidFill>
                  <a:srgbClr val="252525"/>
                </a:solidFill>
              </a:rPr>
              <a:t>Visual Studio Code</a:t>
            </a:r>
            <a:r>
              <a:rPr lang="ja-JP" altLang="en-US" sz="1300" dirty="0">
                <a:solidFill>
                  <a:srgbClr val="252525"/>
                </a:solidFill>
              </a:rPr>
              <a:t>、</a:t>
            </a:r>
            <a:r>
              <a:rPr lang="en-US" altLang="ja-JP" sz="1300" dirty="0" err="1">
                <a:solidFill>
                  <a:srgbClr val="252525"/>
                </a:solidFill>
              </a:rPr>
              <a:t>miniconda</a:t>
            </a:r>
            <a:endParaRPr sz="1300" dirty="0">
              <a:solidFill>
                <a:srgbClr val="252525"/>
              </a:solidFill>
            </a:endParaRPr>
          </a:p>
          <a:p>
            <a:pPr marL="457200" lvl="0" indent="-323850" algn="l" rtl="0">
              <a:spcBef>
                <a:spcPts val="0"/>
              </a:spcBef>
              <a:spcAft>
                <a:spcPts val="0"/>
              </a:spcAft>
              <a:buClr>
                <a:srgbClr val="252525"/>
              </a:buClr>
              <a:buSzPts val="1500"/>
              <a:buChar char="●"/>
            </a:pPr>
            <a:r>
              <a:rPr lang="ja" sz="1500" dirty="0">
                <a:solidFill>
                  <a:srgbClr val="252525"/>
                </a:solidFill>
              </a:rPr>
              <a:t>ソース管理</a:t>
            </a:r>
            <a:endParaRPr sz="1500" dirty="0">
              <a:solidFill>
                <a:srgbClr val="252525"/>
              </a:solidFill>
            </a:endParaRPr>
          </a:p>
          <a:p>
            <a:pPr marL="914400" lvl="1" indent="-311150" algn="l" rtl="0">
              <a:spcBef>
                <a:spcPts val="0"/>
              </a:spcBef>
              <a:spcAft>
                <a:spcPts val="0"/>
              </a:spcAft>
              <a:buClr>
                <a:srgbClr val="252525"/>
              </a:buClr>
              <a:buSzPts val="1300"/>
              <a:buChar char="○"/>
            </a:pPr>
            <a:r>
              <a:rPr lang="en-US" sz="1300" dirty="0">
                <a:solidFill>
                  <a:srgbClr val="252525"/>
                </a:solidFill>
              </a:rPr>
              <a:t>GitHub</a:t>
            </a:r>
            <a:endParaRPr sz="1300" dirty="0">
              <a:solidFill>
                <a:srgbClr val="252525"/>
              </a:solidFill>
            </a:endParaRPr>
          </a:p>
        </p:txBody>
      </p:sp>
      <p:sp>
        <p:nvSpPr>
          <p:cNvPr id="130" name="Google Shape;130;p1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US" altLang="ja"/>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0"/>
          <p:cNvSpPr txBox="1">
            <a:spLocks noGrp="1"/>
          </p:cNvSpPr>
          <p:nvPr>
            <p:ph type="title"/>
          </p:nvPr>
        </p:nvSpPr>
        <p:spPr>
          <a:xfrm>
            <a:off x="729450" y="5849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ja"/>
              <a:t>今月の感想</a:t>
            </a:r>
            <a:endParaRPr/>
          </a:p>
        </p:txBody>
      </p:sp>
      <p:sp>
        <p:nvSpPr>
          <p:cNvPr id="136" name="Google Shape;136;p20"/>
          <p:cNvSpPr txBox="1">
            <a:spLocks noGrp="1"/>
          </p:cNvSpPr>
          <p:nvPr>
            <p:ph type="body" idx="1"/>
          </p:nvPr>
        </p:nvSpPr>
        <p:spPr>
          <a:xfrm>
            <a:off x="729450" y="1338825"/>
            <a:ext cx="7688700" cy="3001200"/>
          </a:xfrm>
          <a:prstGeom prst="rect">
            <a:avLst/>
          </a:prstGeom>
        </p:spPr>
        <p:txBody>
          <a:bodyPr spcFirstLastPara="1" wrap="square" lIns="91425" tIns="91425" rIns="91425" bIns="91425" anchor="t" anchorCtr="0">
            <a:normAutofit/>
          </a:bodyPr>
          <a:lstStyle/>
          <a:p>
            <a:pPr marL="457200" lvl="0" indent="-323850" algn="l" rtl="0">
              <a:spcBef>
                <a:spcPts val="0"/>
              </a:spcBef>
              <a:spcAft>
                <a:spcPts val="0"/>
              </a:spcAft>
              <a:buClr>
                <a:srgbClr val="000000"/>
              </a:buClr>
              <a:buSzPts val="1500"/>
              <a:buChar char="●"/>
            </a:pPr>
            <a:r>
              <a:rPr lang="en-US" altLang="ja-JP" sz="1500" dirty="0">
                <a:solidFill>
                  <a:srgbClr val="000000"/>
                </a:solidFill>
              </a:rPr>
              <a:t>AWS</a:t>
            </a:r>
            <a:r>
              <a:rPr lang="ja-JP" altLang="en-US" sz="1500" dirty="0">
                <a:solidFill>
                  <a:srgbClr val="000000"/>
                </a:solidFill>
              </a:rPr>
              <a:t>を用いたサーバやネットワークなどのインフラ構築のやり方を理解できた</a:t>
            </a:r>
          </a:p>
          <a:p>
            <a:pPr lvl="1" indent="-311150">
              <a:buClr>
                <a:srgbClr val="000000"/>
              </a:buClr>
              <a:buSzPts val="1300"/>
            </a:pPr>
            <a:r>
              <a:rPr lang="en-US" altLang="ja-JP" sz="1300" dirty="0">
                <a:solidFill>
                  <a:srgbClr val="000000"/>
                </a:solidFill>
              </a:rPr>
              <a:t>AWS</a:t>
            </a:r>
            <a:r>
              <a:rPr lang="ja-JP" altLang="en-US" sz="1300" dirty="0">
                <a:solidFill>
                  <a:srgbClr val="000000"/>
                </a:solidFill>
              </a:rPr>
              <a:t>での</a:t>
            </a:r>
            <a:r>
              <a:rPr lang="en-US" altLang="ja-JP" sz="1300" dirty="0">
                <a:solidFill>
                  <a:srgbClr val="000000"/>
                </a:solidFill>
              </a:rPr>
              <a:t>Web</a:t>
            </a:r>
            <a:r>
              <a:rPr lang="ja-JP" altLang="en-US" sz="1300" dirty="0">
                <a:solidFill>
                  <a:srgbClr val="000000"/>
                </a:solidFill>
              </a:rPr>
              <a:t>サーバ</a:t>
            </a:r>
            <a:r>
              <a:rPr lang="en-US" altLang="ja-JP" sz="1300" dirty="0">
                <a:solidFill>
                  <a:srgbClr val="000000"/>
                </a:solidFill>
              </a:rPr>
              <a:t>/DB</a:t>
            </a:r>
            <a:r>
              <a:rPr lang="ja-JP" altLang="en-US" sz="1300" dirty="0">
                <a:solidFill>
                  <a:srgbClr val="000000"/>
                </a:solidFill>
              </a:rPr>
              <a:t>サーバの環境構築のやり方を一通り学ぶことができた</a:t>
            </a:r>
            <a:endParaRPr lang="en-US" altLang="ja-JP" sz="1300" dirty="0">
              <a:solidFill>
                <a:srgbClr val="000000"/>
              </a:solidFill>
            </a:endParaRPr>
          </a:p>
          <a:p>
            <a:pPr marL="914400" lvl="1" indent="-311150" algn="l" rtl="0">
              <a:spcBef>
                <a:spcPts val="0"/>
              </a:spcBef>
              <a:spcAft>
                <a:spcPts val="0"/>
              </a:spcAft>
              <a:buClr>
                <a:srgbClr val="000000"/>
              </a:buClr>
              <a:buSzPts val="1300"/>
              <a:buChar char="○"/>
            </a:pPr>
            <a:r>
              <a:rPr lang="ja-JP" altLang="en-US" sz="1300" dirty="0">
                <a:solidFill>
                  <a:srgbClr val="000000"/>
                </a:solidFill>
              </a:rPr>
              <a:t>「実際に業務で使う場合は、この部分をこう調整するんだろうな～」というのをイメージできた</a:t>
            </a:r>
            <a:endParaRPr lang="en-US" altLang="ja-JP" sz="1300" dirty="0">
              <a:solidFill>
                <a:srgbClr val="000000"/>
              </a:solidFill>
            </a:endParaRPr>
          </a:p>
          <a:p>
            <a:pPr marL="914400" lvl="1" indent="-311150" algn="l" rtl="0">
              <a:spcBef>
                <a:spcPts val="0"/>
              </a:spcBef>
              <a:spcAft>
                <a:spcPts val="0"/>
              </a:spcAft>
              <a:buClr>
                <a:srgbClr val="000000"/>
              </a:buClr>
              <a:buSzPts val="1300"/>
              <a:buChar char="○"/>
            </a:pPr>
            <a:r>
              <a:rPr lang="ja-JP" altLang="en-US" sz="1300" dirty="0">
                <a:solidFill>
                  <a:srgbClr val="FF0000"/>
                </a:solidFill>
              </a:rPr>
              <a:t>現在のお客様先の環境と比較しながら学べたので、実際の運用の際はどう調整したらよいかや、現場ではどう使われているのかなどのイメージが持てた</a:t>
            </a:r>
            <a:endParaRPr lang="en-US" altLang="ja-JP" sz="1300" dirty="0">
              <a:solidFill>
                <a:srgbClr val="FF0000"/>
              </a:solidFill>
            </a:endParaRPr>
          </a:p>
          <a:p>
            <a:pPr marL="457200" lvl="0" indent="-323850" algn="l" rtl="0">
              <a:spcBef>
                <a:spcPts val="0"/>
              </a:spcBef>
              <a:spcAft>
                <a:spcPts val="0"/>
              </a:spcAft>
              <a:buClr>
                <a:srgbClr val="000000"/>
              </a:buClr>
              <a:buSzPts val="1500"/>
              <a:buChar char="●"/>
            </a:pPr>
            <a:r>
              <a:rPr lang="en-US" altLang="ja-JP" sz="1500" dirty="0">
                <a:solidFill>
                  <a:srgbClr val="000000"/>
                </a:solidFill>
              </a:rPr>
              <a:t>Flask</a:t>
            </a:r>
            <a:r>
              <a:rPr lang="ja-JP" altLang="en-US" sz="1500" dirty="0">
                <a:solidFill>
                  <a:srgbClr val="000000"/>
                </a:solidFill>
              </a:rPr>
              <a:t>のテンプレートやコードの書き方などを思い出せた</a:t>
            </a:r>
          </a:p>
          <a:p>
            <a:pPr lvl="1" indent="-311150">
              <a:buClr>
                <a:srgbClr val="000000"/>
              </a:buClr>
              <a:buSzPts val="1300"/>
            </a:pPr>
            <a:r>
              <a:rPr lang="en-US" altLang="ja-JP" sz="1300" dirty="0">
                <a:solidFill>
                  <a:srgbClr val="000000"/>
                </a:solidFill>
              </a:rPr>
              <a:t>5</a:t>
            </a:r>
            <a:r>
              <a:rPr lang="ja-JP" altLang="en-US" sz="1300" dirty="0">
                <a:solidFill>
                  <a:srgbClr val="000000"/>
                </a:solidFill>
              </a:rPr>
              <a:t>月度にやった内容との違いや、</a:t>
            </a:r>
            <a:r>
              <a:rPr lang="en-US" altLang="ja-JP" sz="1300" dirty="0">
                <a:solidFill>
                  <a:srgbClr val="000000"/>
                </a:solidFill>
              </a:rPr>
              <a:t>Flask</a:t>
            </a:r>
            <a:r>
              <a:rPr lang="ja-JP" altLang="en-US" sz="1300" dirty="0">
                <a:solidFill>
                  <a:srgbClr val="000000"/>
                </a:solidFill>
              </a:rPr>
              <a:t>を使用する際のコードの書き方などを少し思い出した</a:t>
            </a:r>
            <a:endParaRPr lang="en-US" altLang="ja-JP" sz="1300" dirty="0">
              <a:solidFill>
                <a:srgbClr val="000000"/>
              </a:solidFill>
            </a:endParaRPr>
          </a:p>
          <a:p>
            <a:pPr lvl="1" indent="-311150">
              <a:buClr>
                <a:srgbClr val="000000"/>
              </a:buClr>
              <a:buSzPts val="1300"/>
            </a:pPr>
            <a:r>
              <a:rPr lang="en-US" altLang="ja-JP" sz="1300" dirty="0">
                <a:solidFill>
                  <a:srgbClr val="000000"/>
                </a:solidFill>
              </a:rPr>
              <a:t>Python</a:t>
            </a:r>
            <a:r>
              <a:rPr lang="ja-JP" altLang="en-US" sz="1300" dirty="0">
                <a:solidFill>
                  <a:srgbClr val="000000"/>
                </a:solidFill>
              </a:rPr>
              <a:t>のコードの書き方に少しずつ慣れてきたと感じた</a:t>
            </a:r>
            <a:endParaRPr lang="en-US" altLang="ja-JP" dirty="0">
              <a:solidFill>
                <a:srgbClr val="FF0000"/>
              </a:solidFill>
            </a:endParaRPr>
          </a:p>
        </p:txBody>
      </p:sp>
      <p:sp>
        <p:nvSpPr>
          <p:cNvPr id="137" name="Google Shape;137;p2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US" altLang="ja"/>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1"/>
          <p:cNvSpPr txBox="1">
            <a:spLocks noGrp="1"/>
          </p:cNvSpPr>
          <p:nvPr>
            <p:ph type="title"/>
          </p:nvPr>
        </p:nvSpPr>
        <p:spPr>
          <a:xfrm>
            <a:off x="729450" y="5849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ja"/>
              <a:t>今後の予定</a:t>
            </a:r>
            <a:endParaRPr/>
          </a:p>
        </p:txBody>
      </p:sp>
      <p:sp>
        <p:nvSpPr>
          <p:cNvPr id="143" name="Google Shape;143;p21"/>
          <p:cNvSpPr txBox="1">
            <a:spLocks noGrp="1"/>
          </p:cNvSpPr>
          <p:nvPr>
            <p:ph type="body" idx="1"/>
          </p:nvPr>
        </p:nvSpPr>
        <p:spPr>
          <a:xfrm>
            <a:off x="729450" y="1338825"/>
            <a:ext cx="7688700" cy="3532500"/>
          </a:xfrm>
          <a:prstGeom prst="rect">
            <a:avLst/>
          </a:prstGeom>
        </p:spPr>
        <p:txBody>
          <a:bodyPr spcFirstLastPara="1" wrap="square" lIns="91425" tIns="91425" rIns="91425" bIns="91425" anchor="t" anchorCtr="0">
            <a:normAutofit/>
          </a:bodyPr>
          <a:lstStyle/>
          <a:p>
            <a:pPr marL="457200" lvl="0" indent="-323850" algn="l" rtl="0">
              <a:spcBef>
                <a:spcPts val="0"/>
              </a:spcBef>
              <a:spcAft>
                <a:spcPts val="0"/>
              </a:spcAft>
              <a:buClr>
                <a:srgbClr val="FF0000"/>
              </a:buClr>
              <a:buSzPts val="1500"/>
              <a:buChar char="●"/>
            </a:pPr>
            <a:r>
              <a:rPr lang="ja" sz="1500" dirty="0">
                <a:solidFill>
                  <a:srgbClr val="FF0000"/>
                </a:solidFill>
              </a:rPr>
              <a:t>引き続きUdemyで学習</a:t>
            </a:r>
            <a:endParaRPr sz="1500" dirty="0">
              <a:solidFill>
                <a:srgbClr val="FF0000"/>
              </a:solidFill>
            </a:endParaRPr>
          </a:p>
          <a:p>
            <a:pPr marL="914400" lvl="1" indent="-311150" algn="l" rtl="0">
              <a:spcBef>
                <a:spcPts val="0"/>
              </a:spcBef>
              <a:spcAft>
                <a:spcPts val="0"/>
              </a:spcAft>
              <a:buClr>
                <a:srgbClr val="252525"/>
              </a:buClr>
              <a:buSzPts val="1300"/>
              <a:buChar char="○"/>
            </a:pPr>
            <a:r>
              <a:rPr lang="ja" sz="1300" dirty="0">
                <a:solidFill>
                  <a:srgbClr val="252525"/>
                </a:solidFill>
              </a:rPr>
              <a:t>Webアプリの開発に必要なスキルが学べそうな講座をいくつか買ったので、まずは</a:t>
            </a:r>
            <a:br>
              <a:rPr lang="ja" sz="1300" dirty="0">
                <a:solidFill>
                  <a:srgbClr val="252525"/>
                </a:solidFill>
              </a:rPr>
            </a:br>
            <a:r>
              <a:rPr lang="ja" sz="1300" dirty="0">
                <a:solidFill>
                  <a:srgbClr val="252525"/>
                </a:solidFill>
              </a:rPr>
              <a:t>それを一通り学びきりたい</a:t>
            </a:r>
            <a:endParaRPr sz="1500" dirty="0">
              <a:solidFill>
                <a:srgbClr val="FF0000"/>
              </a:solidFill>
            </a:endParaRPr>
          </a:p>
          <a:p>
            <a:pPr marL="457200" lvl="0" indent="-323850" algn="l" rtl="0">
              <a:spcBef>
                <a:spcPts val="0"/>
              </a:spcBef>
              <a:spcAft>
                <a:spcPts val="0"/>
              </a:spcAft>
              <a:buClr>
                <a:srgbClr val="FF0000"/>
              </a:buClr>
              <a:buSzPts val="1500"/>
              <a:buChar char="●"/>
            </a:pPr>
            <a:r>
              <a:rPr lang="ja" sz="1500" dirty="0">
                <a:solidFill>
                  <a:srgbClr val="FF0000"/>
                </a:solidFill>
              </a:rPr>
              <a:t>なんでも良いからひたすらコード書く(出来ればPythonで)</a:t>
            </a:r>
            <a:endParaRPr sz="1500" dirty="0">
              <a:solidFill>
                <a:srgbClr val="FF0000"/>
              </a:solidFill>
            </a:endParaRPr>
          </a:p>
          <a:p>
            <a:pPr marL="914400" lvl="1" indent="-311150" algn="l" rtl="0">
              <a:spcBef>
                <a:spcPts val="0"/>
              </a:spcBef>
              <a:spcAft>
                <a:spcPts val="0"/>
              </a:spcAft>
              <a:buClr>
                <a:srgbClr val="252525"/>
              </a:buClr>
              <a:buSzPts val="1300"/>
              <a:buChar char="○"/>
            </a:pPr>
            <a:r>
              <a:rPr lang="ja" sz="1300" dirty="0">
                <a:solidFill>
                  <a:srgbClr val="252525"/>
                </a:solidFill>
              </a:rPr>
              <a:t>ぷよぷよを実際にコード書いて作るコンテンツがあるらしい(javascript、HTML？)</a:t>
            </a:r>
            <a:endParaRPr sz="1300" dirty="0">
              <a:solidFill>
                <a:srgbClr val="252525"/>
              </a:solidFill>
            </a:endParaRPr>
          </a:p>
          <a:p>
            <a:pPr marL="1371600" lvl="2" indent="-304800" algn="l" rtl="0">
              <a:spcBef>
                <a:spcPts val="0"/>
              </a:spcBef>
              <a:spcAft>
                <a:spcPts val="0"/>
              </a:spcAft>
              <a:buClr>
                <a:srgbClr val="252525"/>
              </a:buClr>
              <a:buSzPts val="1200"/>
              <a:buChar char="■"/>
            </a:pPr>
            <a:r>
              <a:rPr lang="ja" sz="1200" u="sng" dirty="0">
                <a:solidFill>
                  <a:schemeClr val="hlink"/>
                </a:solidFill>
                <a:hlinkClick r:id="rId3"/>
              </a:rPr>
              <a:t>https://puyo.sega.jp/program_2020/</a:t>
            </a:r>
            <a:endParaRPr sz="1200" dirty="0">
              <a:solidFill>
                <a:srgbClr val="252525"/>
              </a:solidFill>
            </a:endParaRPr>
          </a:p>
          <a:p>
            <a:pPr marL="914400" lvl="1" indent="-311150" algn="l" rtl="0">
              <a:spcBef>
                <a:spcPts val="0"/>
              </a:spcBef>
              <a:spcAft>
                <a:spcPts val="0"/>
              </a:spcAft>
              <a:buClr>
                <a:srgbClr val="252525"/>
              </a:buClr>
              <a:buSzPts val="1300"/>
              <a:buChar char="○"/>
            </a:pPr>
            <a:r>
              <a:rPr lang="ja" sz="1300" dirty="0">
                <a:solidFill>
                  <a:srgbClr val="252525"/>
                </a:solidFill>
              </a:rPr>
              <a:t>他にも面白そうなコンテンツがあったら触ってみる</a:t>
            </a:r>
            <a:endParaRPr lang="en-US" altLang="ja" sz="1300" dirty="0">
              <a:solidFill>
                <a:srgbClr val="252525"/>
              </a:solidFill>
            </a:endParaRPr>
          </a:p>
          <a:p>
            <a:pPr marL="914400" lvl="1" indent="-311150" algn="l" rtl="0">
              <a:spcBef>
                <a:spcPts val="0"/>
              </a:spcBef>
              <a:spcAft>
                <a:spcPts val="0"/>
              </a:spcAft>
              <a:buClr>
                <a:srgbClr val="252525"/>
              </a:buClr>
              <a:buSzPts val="1300"/>
              <a:buChar char="○"/>
            </a:pPr>
            <a:r>
              <a:rPr lang="ja-JP" altLang="en-US" sz="1300" dirty="0">
                <a:solidFill>
                  <a:srgbClr val="252525"/>
                </a:solidFill>
              </a:rPr>
              <a:t>今月はコードを書く学習をあまりできなかったので、</a:t>
            </a:r>
            <a:r>
              <a:rPr lang="en-US" altLang="ja-JP" sz="1300" dirty="0">
                <a:solidFill>
                  <a:srgbClr val="252525"/>
                </a:solidFill>
              </a:rPr>
              <a:t>9</a:t>
            </a:r>
            <a:r>
              <a:rPr lang="ja-JP" altLang="en-US" sz="1300" dirty="0">
                <a:solidFill>
                  <a:srgbClr val="252525"/>
                </a:solidFill>
              </a:rPr>
              <a:t>月はまたコードを書く学習に戻る</a:t>
            </a:r>
            <a:endParaRPr lang="en-US" altLang="ja-JP" sz="1300" dirty="0">
              <a:solidFill>
                <a:srgbClr val="252525"/>
              </a:solidFill>
            </a:endParaRPr>
          </a:p>
          <a:p>
            <a:pPr marL="914400" lvl="1" indent="-311150" algn="l" rtl="0">
              <a:spcBef>
                <a:spcPts val="0"/>
              </a:spcBef>
              <a:spcAft>
                <a:spcPts val="0"/>
              </a:spcAft>
              <a:buClr>
                <a:srgbClr val="252525"/>
              </a:buClr>
              <a:buSzPts val="1300"/>
              <a:buChar char="○"/>
            </a:pPr>
            <a:r>
              <a:rPr lang="en-US" altLang="ja-JP" sz="1300" dirty="0">
                <a:solidFill>
                  <a:srgbClr val="252525"/>
                </a:solidFill>
              </a:rPr>
              <a:t>Flask</a:t>
            </a:r>
            <a:r>
              <a:rPr lang="ja-JP" altLang="en-US" sz="1300" dirty="0">
                <a:solidFill>
                  <a:srgbClr val="252525"/>
                </a:solidFill>
              </a:rPr>
              <a:t>に慣れるために、いろいろなことをやってみる</a:t>
            </a:r>
            <a:endParaRPr lang="en-US" altLang="ja-JP" sz="1300" dirty="0">
              <a:solidFill>
                <a:srgbClr val="252525"/>
              </a:solidFill>
            </a:endParaRPr>
          </a:p>
          <a:p>
            <a:pPr marL="914400" lvl="1" indent="-311150" algn="l" rtl="0">
              <a:spcBef>
                <a:spcPts val="0"/>
              </a:spcBef>
              <a:spcAft>
                <a:spcPts val="0"/>
              </a:spcAft>
              <a:buClr>
                <a:srgbClr val="252525"/>
              </a:buClr>
              <a:buSzPts val="1300"/>
              <a:buChar char="○"/>
            </a:pPr>
            <a:r>
              <a:rPr lang="ja-JP" altLang="en-US" sz="1300" dirty="0">
                <a:solidFill>
                  <a:srgbClr val="252525"/>
                </a:solidFill>
              </a:rPr>
              <a:t>余力があれば、</a:t>
            </a:r>
            <a:r>
              <a:rPr lang="en-US" altLang="ja-JP" sz="1300" dirty="0">
                <a:solidFill>
                  <a:srgbClr val="252525"/>
                </a:solidFill>
              </a:rPr>
              <a:t>Django</a:t>
            </a:r>
            <a:r>
              <a:rPr lang="ja-JP" altLang="en-US" sz="1300" dirty="0">
                <a:solidFill>
                  <a:srgbClr val="252525"/>
                </a:solidFill>
              </a:rPr>
              <a:t>などにも触れてみる</a:t>
            </a:r>
            <a:endParaRPr lang="en-US" altLang="ja" sz="1300" dirty="0">
              <a:solidFill>
                <a:srgbClr val="252525"/>
              </a:solidFill>
            </a:endParaRPr>
          </a:p>
        </p:txBody>
      </p:sp>
      <p:sp>
        <p:nvSpPr>
          <p:cNvPr id="144" name="Google Shape;144;p2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US" altLang="ja"/>
              <a:t>9</a:t>
            </a:fld>
            <a:endParaRPr/>
          </a:p>
        </p:txBody>
      </p: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986</TotalTime>
  <Words>715</Words>
  <Application>Microsoft Office PowerPoint</Application>
  <PresentationFormat>画面に合わせる (16:9)</PresentationFormat>
  <Paragraphs>75</Paragraphs>
  <Slides>10</Slides>
  <Notes>10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10</vt:i4>
      </vt:variant>
    </vt:vector>
  </HeadingPairs>
  <TitlesOfParts>
    <vt:vector size="15" baseType="lpstr">
      <vt:lpstr>Arial</vt:lpstr>
      <vt:lpstr>Lato</vt:lpstr>
      <vt:lpstr>Wingdings</vt:lpstr>
      <vt:lpstr>Raleway</vt:lpstr>
      <vt:lpstr>Streamline</vt:lpstr>
      <vt:lpstr>２０２３年８月度 成果報告</vt:lpstr>
      <vt:lpstr>目次</vt:lpstr>
      <vt:lpstr>やったこと(１)</vt:lpstr>
      <vt:lpstr>やったこと(２) – AWSの学習</vt:lpstr>
      <vt:lpstr>やったこと(２) – AWSの学習</vt:lpstr>
      <vt:lpstr>やったこと(３) – Python×Flask</vt:lpstr>
      <vt:lpstr>今月の使用ツール</vt:lpstr>
      <vt:lpstr>今月の感想</vt:lpstr>
      <vt:lpstr>今後の予定</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２０２３年６月度 成果報告</dc:title>
  <dc:creator>佐久間亮太</dc:creator>
  <cp:lastModifiedBy>亮太 佐久間</cp:lastModifiedBy>
  <cp:revision>28</cp:revision>
  <dcterms:modified xsi:type="dcterms:W3CDTF">2023-09-04T10:57:06Z</dcterms:modified>
</cp:coreProperties>
</file>