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0" r:id="rId6"/>
    <p:sldId id="271" r:id="rId7"/>
    <p:sldId id="272" r:id="rId8"/>
    <p:sldId id="260" r:id="rId9"/>
    <p:sldId id="274" r:id="rId10"/>
    <p:sldId id="261" r:id="rId11"/>
    <p:sldId id="262" r:id="rId12"/>
    <p:sldId id="275" r:id="rId13"/>
    <p:sldId id="263" r:id="rId14"/>
    <p:sldId id="269" r:id="rId15"/>
    <p:sldId id="267" r:id="rId16"/>
    <p:sldId id="276"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d Pham - A64742" initials="RPA" lastIdx="1" clrIdx="0">
    <p:extLst>
      <p:ext uri="{19B8F6BF-5375-455C-9EA6-DF929625EA0E}">
        <p15:presenceInfo xmlns:p15="http://schemas.microsoft.com/office/powerpoint/2012/main" userId="S::Red.Pham@microchip.com::50ac65ea-1a4b-42e3-badc-c197f4bbc0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1F0EE"/>
    <a:srgbClr val="FFC500"/>
    <a:srgbClr val="4B7FC2"/>
    <a:srgbClr val="5B9BD5"/>
    <a:srgbClr val="0066FF"/>
    <a:srgbClr val="FF8B8B"/>
    <a:srgbClr val="FFC1C1"/>
    <a:srgbClr val="F0FEF3"/>
    <a:srgbClr val="AC1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4C1A8A3-306A-4EB7-A6B1-4F7E0EB9C5D6}" styleName="보통 스타일 3 - 강조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6" autoAdjust="0"/>
    <p:restoredTop sz="93735" autoAdjust="0"/>
  </p:normalViewPr>
  <p:slideViewPr>
    <p:cSldViewPr snapToGrid="0">
      <p:cViewPr varScale="1">
        <p:scale>
          <a:sx n="59" d="100"/>
          <a:sy n="59" d="100"/>
        </p:scale>
        <p:origin x="108" y="224"/>
      </p:cViewPr>
      <p:guideLst/>
    </p:cSldViewPr>
  </p:slideViewPr>
  <p:outlineViewPr>
    <p:cViewPr>
      <p:scale>
        <a:sx n="33" d="100"/>
        <a:sy n="33" d="100"/>
      </p:scale>
      <p:origin x="0" y="-14132"/>
    </p:cViewPr>
  </p:outlineViewPr>
  <p:notesTextViewPr>
    <p:cViewPr>
      <p:scale>
        <a:sx n="100" d="100"/>
        <a:sy n="100" d="100"/>
      </p:scale>
      <p:origin x="0" y="0"/>
    </p:cViewPr>
  </p:notesTextViewPr>
  <p:notesViewPr>
    <p:cSldViewPr snapToGrid="0">
      <p:cViewPr varScale="1">
        <p:scale>
          <a:sx n="87" d="100"/>
          <a:sy n="87" d="100"/>
        </p:scale>
        <p:origin x="31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4653B-D596-4FF8-8393-9AA682D4B5C4}" type="datetimeFigureOut">
              <a:rPr lang="ko-KR" altLang="en-US" smtClean="0"/>
              <a:t>2021-05-22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3EC5C-D31F-46EB-A5A7-0CF67C2A6942}" type="slidenum">
              <a:rPr lang="ko-KR" altLang="en-US" smtClean="0"/>
              <a:t>‹#›</a:t>
            </a:fld>
            <a:endParaRPr lang="ko-KR" altLang="en-US"/>
          </a:p>
        </p:txBody>
      </p:sp>
    </p:spTree>
    <p:extLst>
      <p:ext uri="{BB962C8B-B14F-4D97-AF65-F5344CB8AC3E}">
        <p14:creationId xmlns:p14="http://schemas.microsoft.com/office/powerpoint/2010/main" val="222499042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5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101320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325171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315405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7666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154078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798BF1C-9A03-4C37-88F0-E29ED0FC75E8}" type="slidenum">
              <a:rPr lang="ko-KR" altLang="en-US" smtClean="0"/>
              <a:t>‹#›</a:t>
            </a:fld>
            <a:endParaRPr lang="ko-KR" altLang="en-US"/>
          </a:p>
        </p:txBody>
      </p:sp>
      <p:sp>
        <p:nvSpPr>
          <p:cNvPr id="7" name="직사각형 6"/>
          <p:cNvSpPr/>
          <p:nvPr userDrawn="1"/>
        </p:nvSpPr>
        <p:spPr>
          <a:xfrm flipV="1">
            <a:off x="-1612" y="-3"/>
            <a:ext cx="4014812" cy="6858001"/>
          </a:xfrm>
          <a:prstGeom prst="rect">
            <a:avLst/>
          </a:prstGeom>
          <a:solidFill>
            <a:srgbClr val="1F3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dirty="0">
              <a:latin typeface="나눔바른고딕" panose="020B0603020101020101" pitchFamily="50" charset="-127"/>
              <a:ea typeface="나눔바른고딕" panose="020B0603020101020101" pitchFamily="50" charset="-127"/>
            </a:endParaRPr>
          </a:p>
        </p:txBody>
      </p:sp>
      <p:sp>
        <p:nvSpPr>
          <p:cNvPr id="8" name="직사각형 7"/>
          <p:cNvSpPr/>
          <p:nvPr userDrawn="1"/>
        </p:nvSpPr>
        <p:spPr>
          <a:xfrm>
            <a:off x="-13339" y="0"/>
            <a:ext cx="108000" cy="6858000"/>
          </a:xfrm>
          <a:prstGeom prst="rect">
            <a:avLst/>
          </a:prstGeom>
          <a:solidFill>
            <a:srgbClr val="DD193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9" name="TextBox 8"/>
          <p:cNvSpPr txBox="1"/>
          <p:nvPr userDrawn="1"/>
        </p:nvSpPr>
        <p:spPr>
          <a:xfrm>
            <a:off x="606819" y="3167390"/>
            <a:ext cx="2797949" cy="523220"/>
          </a:xfrm>
          <a:prstGeom prst="rect">
            <a:avLst/>
          </a:prstGeom>
          <a:noFill/>
        </p:spPr>
        <p:txBody>
          <a:bodyPr wrap="square" rtlCol="0">
            <a:spAutoFit/>
          </a:bodyPr>
          <a:lstStyle/>
          <a:p>
            <a:pPr algn="dist"/>
            <a:r>
              <a:rPr lang="en-US" altLang="ko-KR" sz="2800" b="1" spc="-15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Index</a:t>
            </a:r>
            <a:endParaRPr lang="ko-KR" altLang="en-US" sz="2800" b="1" spc="-15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나눔바른고딕" panose="020B0603020101020101" pitchFamily="50" charset="-127"/>
            </a:endParaRPr>
          </a:p>
        </p:txBody>
      </p:sp>
    </p:spTree>
    <p:extLst>
      <p:ext uri="{BB962C8B-B14F-4D97-AF65-F5344CB8AC3E}">
        <p14:creationId xmlns:p14="http://schemas.microsoft.com/office/powerpoint/2010/main" val="5412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5" name="날짜 개체 틀 4"/>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798BF1C-9A03-4C37-88F0-E29ED0FC75E8}" type="slidenum">
              <a:rPr lang="ko-KR" altLang="en-US" smtClean="0"/>
              <a:t>‹#›</a:t>
            </a:fld>
            <a:endParaRPr lang="ko-KR" altLang="en-US"/>
          </a:p>
        </p:txBody>
      </p:sp>
      <p:sp>
        <p:nvSpPr>
          <p:cNvPr id="8" name="직사각형 7"/>
          <p:cNvSpPr/>
          <p:nvPr userDrawn="1"/>
        </p:nvSpPr>
        <p:spPr>
          <a:xfrm flipV="1">
            <a:off x="-1612" y="-3"/>
            <a:ext cx="4014812" cy="6858001"/>
          </a:xfrm>
          <a:prstGeom prst="rect">
            <a:avLst/>
          </a:prstGeom>
          <a:solidFill>
            <a:srgbClr val="1F3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dirty="0">
              <a:latin typeface="나눔바른고딕" panose="020B0603020101020101" pitchFamily="50" charset="-127"/>
              <a:ea typeface="나눔바른고딕" panose="020B0603020101020101" pitchFamily="50" charset="-127"/>
            </a:endParaRPr>
          </a:p>
        </p:txBody>
      </p:sp>
      <p:sp>
        <p:nvSpPr>
          <p:cNvPr id="9" name="직사각형 8"/>
          <p:cNvSpPr/>
          <p:nvPr userDrawn="1"/>
        </p:nvSpPr>
        <p:spPr>
          <a:xfrm>
            <a:off x="-13339" y="0"/>
            <a:ext cx="108000" cy="6858000"/>
          </a:xfrm>
          <a:prstGeom prst="rect">
            <a:avLst/>
          </a:prstGeom>
          <a:solidFill>
            <a:srgbClr val="DD193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10" name="TextBox 9"/>
          <p:cNvSpPr txBox="1"/>
          <p:nvPr userDrawn="1"/>
        </p:nvSpPr>
        <p:spPr>
          <a:xfrm>
            <a:off x="606819" y="3167390"/>
            <a:ext cx="2073319" cy="523220"/>
          </a:xfrm>
          <a:prstGeom prst="rect">
            <a:avLst/>
          </a:prstGeom>
          <a:noFill/>
        </p:spPr>
        <p:txBody>
          <a:bodyPr wrap="square" rtlCol="0">
            <a:spAutoFit/>
          </a:bodyPr>
          <a:lstStyle/>
          <a:p>
            <a:pPr algn="dist"/>
            <a:r>
              <a:rPr lang="en-US" altLang="ko-KR" sz="2800" b="1" spc="-15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Chapter </a:t>
            </a:r>
            <a:r>
              <a:rPr lang="en-US" altLang="ko-KR" sz="2800" b="1" spc="-150" baseline="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endParaRPr lang="ko-KR" altLang="en-US" sz="2800" b="1" spc="-15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나눔바른고딕" panose="020B0603020101020101" pitchFamily="50" charset="-127"/>
            </a:endParaRPr>
          </a:p>
        </p:txBody>
      </p:sp>
    </p:spTree>
    <p:extLst>
      <p:ext uri="{BB962C8B-B14F-4D97-AF65-F5344CB8AC3E}">
        <p14:creationId xmlns:p14="http://schemas.microsoft.com/office/powerpoint/2010/main" val="317184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5" name="슬라이드 번호 개체 틀 4"/>
          <p:cNvSpPr>
            <a:spLocks noGrp="1"/>
          </p:cNvSpPr>
          <p:nvPr>
            <p:ph type="sldNum" sz="quarter" idx="12"/>
          </p:nvPr>
        </p:nvSpPr>
        <p:spPr>
          <a:xfrm>
            <a:off x="9367344" y="6407390"/>
            <a:ext cx="2743200" cy="365125"/>
          </a:xfrm>
        </p:spPr>
        <p:txBody>
          <a:bodyPr/>
          <a:lstStyle/>
          <a:p>
            <a:fld id="{0798BF1C-9A03-4C37-88F0-E29ED0FC75E8}" type="slidenum">
              <a:rPr lang="ko-KR" altLang="en-US" smtClean="0"/>
              <a:t>‹#›</a:t>
            </a:fld>
            <a:endParaRPr lang="ko-KR" altLang="en-US"/>
          </a:p>
        </p:txBody>
      </p:sp>
      <p:sp>
        <p:nvSpPr>
          <p:cNvPr id="8" name="직사각형 7"/>
          <p:cNvSpPr/>
          <p:nvPr userDrawn="1"/>
        </p:nvSpPr>
        <p:spPr>
          <a:xfrm flipV="1">
            <a:off x="-1612" y="-1"/>
            <a:ext cx="12193612" cy="76725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lumMod val="75000"/>
                </a:schemeClr>
              </a:solidFill>
              <a:latin typeface="나눔바른고딕" panose="020B0603020101020101" pitchFamily="50" charset="-127"/>
              <a:ea typeface="나눔바른고딕" panose="020B0603020101020101" pitchFamily="50" charset="-127"/>
            </a:endParaRPr>
          </a:p>
        </p:txBody>
      </p:sp>
      <p:sp>
        <p:nvSpPr>
          <p:cNvPr id="9" name="직사각형 8"/>
          <p:cNvSpPr/>
          <p:nvPr userDrawn="1"/>
        </p:nvSpPr>
        <p:spPr>
          <a:xfrm>
            <a:off x="-1613" y="-1"/>
            <a:ext cx="132919" cy="767255"/>
          </a:xfrm>
          <a:prstGeom prst="rect">
            <a:avLst/>
          </a:prstGeom>
          <a:solidFill>
            <a:srgbClr val="DD193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112670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3" name="날짜 개체 틀 2"/>
          <p:cNvSpPr>
            <a:spLocks noGrp="1"/>
          </p:cNvSpPr>
          <p:nvPr>
            <p:ph type="dt" sz="half" idx="10"/>
          </p:nvPr>
        </p:nvSpPr>
        <p:spPr>
          <a:xfrm>
            <a:off x="5008608" y="6457696"/>
            <a:ext cx="2743200" cy="365125"/>
          </a:xfrm>
        </p:spPr>
        <p:txBody>
          <a:bodyPr/>
          <a:lstStyle/>
          <a:p>
            <a:fld id="{C12E7CB1-BB25-42E3-9AA0-818C4F0C516B}" type="datetimeFigureOut">
              <a:rPr lang="ko-KR" altLang="en-US" smtClean="0"/>
              <a:t>2021-05-22</a:t>
            </a:fld>
            <a:endParaRPr lang="ko-KR" altLang="en-US"/>
          </a:p>
        </p:txBody>
      </p:sp>
      <p:sp>
        <p:nvSpPr>
          <p:cNvPr id="5" name="슬라이드 번호 개체 틀 4"/>
          <p:cNvSpPr>
            <a:spLocks noGrp="1"/>
          </p:cNvSpPr>
          <p:nvPr>
            <p:ph type="sldNum" sz="quarter" idx="12"/>
          </p:nvPr>
        </p:nvSpPr>
        <p:spPr/>
        <p:txBody>
          <a:bodyPr/>
          <a:lstStyle/>
          <a:p>
            <a:fld id="{0798BF1C-9A03-4C37-88F0-E29ED0FC75E8}" type="slidenum">
              <a:rPr lang="ko-KR" altLang="en-US" smtClean="0"/>
              <a:t>‹#›</a:t>
            </a:fld>
            <a:endParaRPr lang="ko-KR" altLang="en-US"/>
          </a:p>
        </p:txBody>
      </p:sp>
      <p:sp>
        <p:nvSpPr>
          <p:cNvPr id="6" name="TextBox 5"/>
          <p:cNvSpPr txBox="1"/>
          <p:nvPr userDrawn="1"/>
        </p:nvSpPr>
        <p:spPr>
          <a:xfrm>
            <a:off x="4149817" y="2529636"/>
            <a:ext cx="3649332" cy="923330"/>
          </a:xfrm>
          <a:prstGeom prst="rect">
            <a:avLst/>
          </a:prstGeom>
          <a:noFill/>
        </p:spPr>
        <p:txBody>
          <a:bodyPr wrap="none" rtlCol="0">
            <a:spAutoFit/>
          </a:bodyPr>
          <a:lstStyle/>
          <a:p>
            <a:pPr algn="ctr"/>
            <a:r>
              <a:rPr lang="en-US" altLang="ko-KR" sz="5400" b="1" dirty="0">
                <a:latin typeface="+mn-ea"/>
              </a:rPr>
              <a:t>Thank you</a:t>
            </a:r>
            <a:endParaRPr lang="ko-KR" altLang="en-US" sz="5400" b="1" dirty="0">
              <a:latin typeface="+mn-ea"/>
            </a:endParaRPr>
          </a:p>
        </p:txBody>
      </p:sp>
    </p:spTree>
    <p:extLst>
      <p:ext uri="{BB962C8B-B14F-4D97-AF65-F5344CB8AC3E}">
        <p14:creationId xmlns:p14="http://schemas.microsoft.com/office/powerpoint/2010/main" val="142892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콘텐츠 2개">
    <p:spTree>
      <p:nvGrpSpPr>
        <p:cNvPr id="1" name=""/>
        <p:cNvGrpSpPr/>
        <p:nvPr/>
      </p:nvGrpSpPr>
      <p:grpSpPr>
        <a:xfrm>
          <a:off x="0" y="0"/>
          <a:ext cx="0" cy="0"/>
          <a:chOff x="0" y="0"/>
          <a:chExt cx="0" cy="0"/>
        </a:xfrm>
      </p:grpSpPr>
      <p:sp>
        <p:nvSpPr>
          <p:cNvPr id="5" name="날짜 개체 틀 4"/>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798BF1C-9A03-4C37-88F0-E29ED0FC75E8}" type="slidenum">
              <a:rPr lang="ko-KR" altLang="en-US" smtClean="0"/>
              <a:t>‹#›</a:t>
            </a:fld>
            <a:endParaRPr lang="ko-KR" altLang="en-US"/>
          </a:p>
        </p:txBody>
      </p:sp>
      <p:sp>
        <p:nvSpPr>
          <p:cNvPr id="8" name="직사각형 7"/>
          <p:cNvSpPr/>
          <p:nvPr userDrawn="1"/>
        </p:nvSpPr>
        <p:spPr>
          <a:xfrm flipV="1">
            <a:off x="-1612" y="-3"/>
            <a:ext cx="4014812" cy="6858001"/>
          </a:xfrm>
          <a:prstGeom prst="rect">
            <a:avLst/>
          </a:prstGeom>
          <a:solidFill>
            <a:srgbClr val="1F3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dirty="0">
              <a:latin typeface="나눔바른고딕" panose="020B0603020101020101" pitchFamily="50" charset="-127"/>
              <a:ea typeface="나눔바른고딕" panose="020B0603020101020101" pitchFamily="50" charset="-127"/>
            </a:endParaRPr>
          </a:p>
        </p:txBody>
      </p:sp>
      <p:sp>
        <p:nvSpPr>
          <p:cNvPr id="9" name="직사각형 8"/>
          <p:cNvSpPr/>
          <p:nvPr userDrawn="1"/>
        </p:nvSpPr>
        <p:spPr>
          <a:xfrm>
            <a:off x="-13339" y="0"/>
            <a:ext cx="108000" cy="6858000"/>
          </a:xfrm>
          <a:prstGeom prst="rect">
            <a:avLst/>
          </a:prstGeom>
          <a:solidFill>
            <a:srgbClr val="DD193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11" name="TextBox 10"/>
          <p:cNvSpPr txBox="1"/>
          <p:nvPr userDrawn="1"/>
        </p:nvSpPr>
        <p:spPr>
          <a:xfrm>
            <a:off x="606819" y="3167390"/>
            <a:ext cx="2797949" cy="523220"/>
          </a:xfrm>
          <a:prstGeom prst="rect">
            <a:avLst/>
          </a:prstGeom>
          <a:noFill/>
        </p:spPr>
        <p:txBody>
          <a:bodyPr wrap="square" rtlCol="0">
            <a:spAutoFit/>
          </a:bodyPr>
          <a:lstStyle/>
          <a:p>
            <a:pPr algn="dist"/>
            <a:r>
              <a:rPr lang="en-US" altLang="ko-KR" sz="2800" b="1" spc="-15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Appendix</a:t>
            </a:r>
            <a:endParaRPr lang="ko-KR" altLang="en-US" sz="2800" b="1" spc="-150" dirty="0">
              <a:gradFill flip="none" rotWithShape="1">
                <a:gsLst>
                  <a:gs pos="0">
                    <a:schemeClr val="bg1">
                      <a:lumMod val="95000"/>
                    </a:schemeClr>
                  </a:gs>
                  <a:gs pos="100000">
                    <a:schemeClr val="bg1">
                      <a:lumMod val="85000"/>
                    </a:schemeClr>
                  </a:gs>
                </a:gsLst>
                <a:lin ang="0" scaled="1"/>
                <a:tileRect/>
              </a:gradFill>
              <a:effectLst>
                <a:outerShdw blurRad="38100" dist="38100" dir="2700000" algn="tl">
                  <a:srgbClr val="000000">
                    <a:alpha val="43137"/>
                  </a:srgbClr>
                </a:outerShdw>
              </a:effectLst>
              <a:latin typeface="Cambria" panose="02040503050406030204" pitchFamily="18" charset="0"/>
              <a:ea typeface="나눔바른고딕" panose="020B0603020101020101" pitchFamily="50" charset="-127"/>
            </a:endParaRPr>
          </a:p>
        </p:txBody>
      </p:sp>
    </p:spTree>
    <p:extLst>
      <p:ext uri="{BB962C8B-B14F-4D97-AF65-F5344CB8AC3E}">
        <p14:creationId xmlns:p14="http://schemas.microsoft.com/office/powerpoint/2010/main" val="238929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8" name="직사각형 7"/>
          <p:cNvSpPr/>
          <p:nvPr userDrawn="1"/>
        </p:nvSpPr>
        <p:spPr>
          <a:xfrm>
            <a:off x="-8238" y="-32532"/>
            <a:ext cx="12192000" cy="11755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평행 사변형 10"/>
          <p:cNvSpPr/>
          <p:nvPr userDrawn="1"/>
        </p:nvSpPr>
        <p:spPr>
          <a:xfrm>
            <a:off x="413951" y="-32532"/>
            <a:ext cx="11479427" cy="1175531"/>
          </a:xfrm>
          <a:prstGeom prst="parallelogram">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8179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340707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12E7CB1-BB25-42E3-9AA0-818C4F0C516B}" type="datetimeFigureOut">
              <a:rPr lang="ko-KR" altLang="en-US" smtClean="0"/>
              <a:t>2021-05-22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267567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E7CB1-BB25-42E3-9AA0-818C4F0C516B}" type="datetimeFigureOut">
              <a:rPr lang="ko-KR" altLang="en-US" smtClean="0"/>
              <a:t>2021-05-22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8BF1C-9A03-4C37-88F0-E29ED0FC75E8}" type="slidenum">
              <a:rPr lang="ko-KR" altLang="en-US" smtClean="0"/>
              <a:t>‹#›</a:t>
            </a:fld>
            <a:endParaRPr lang="ko-KR" altLang="en-US"/>
          </a:p>
        </p:txBody>
      </p:sp>
    </p:spTree>
    <p:extLst>
      <p:ext uri="{BB962C8B-B14F-4D97-AF65-F5344CB8AC3E}">
        <p14:creationId xmlns:p14="http://schemas.microsoft.com/office/powerpoint/2010/main" val="2620294999"/>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63" r:id="rId4"/>
    <p:sldLayoutId id="2147483664" r:id="rId5"/>
    <p:sldLayoutId id="2147483665" r:id="rId6"/>
    <p:sldLayoutId id="2147483660"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idx="4294967295"/>
          </p:nvPr>
        </p:nvSpPr>
        <p:spPr>
          <a:xfrm>
            <a:off x="1314824" y="735106"/>
            <a:ext cx="10053763" cy="2928470"/>
          </a:xfrm>
        </p:spPr>
        <p:txBody>
          <a:bodyPr vert="horz" lIns="91440" tIns="45720" rIns="91440" bIns="45720" rtlCol="0" anchor="b">
            <a:normAutofit/>
          </a:bodyPr>
          <a:lstStyle/>
          <a:p>
            <a:pPr latinLnBrk="0"/>
            <a:r>
              <a:rPr lang="en-US" sz="4800" kern="1200" dirty="0">
                <a:solidFill>
                  <a:srgbClr val="FFFFFF"/>
                </a:solidFill>
                <a:latin typeface="+mj-lt"/>
                <a:ea typeface="+mj-ea"/>
                <a:cs typeface="+mj-cs"/>
              </a:rPr>
              <a:t>UVM COMPONENT CONNECTION</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TRUNG PHAM</a:t>
            </a:r>
          </a:p>
        </p:txBody>
      </p:sp>
    </p:spTree>
    <p:extLst>
      <p:ext uri="{BB962C8B-B14F-4D97-AF65-F5344CB8AC3E}">
        <p14:creationId xmlns:p14="http://schemas.microsoft.com/office/powerpoint/2010/main" val="2973849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574" y="149087"/>
            <a:ext cx="10515600" cy="606288"/>
          </a:xfrm>
        </p:spPr>
        <p:txBody>
          <a:bodyPr>
            <a:normAutofit fontScale="90000"/>
          </a:bodyPr>
          <a:lstStyle/>
          <a:p>
            <a:r>
              <a:rPr lang="en-US" sz="4000" dirty="0">
                <a:solidFill>
                  <a:srgbClr val="FFFFFF"/>
                </a:solidFill>
              </a:rPr>
              <a:t>4. UVM_MONITOR</a:t>
            </a:r>
          </a:p>
        </p:txBody>
      </p:sp>
      <p:sp>
        <p:nvSpPr>
          <p:cNvPr id="3" name="Content Placeholder 2"/>
          <p:cNvSpPr>
            <a:spLocks noGrp="1"/>
          </p:cNvSpPr>
          <p:nvPr>
            <p:ph idx="4294967295"/>
          </p:nvPr>
        </p:nvSpPr>
        <p:spPr>
          <a:xfrm>
            <a:off x="258418" y="958850"/>
            <a:ext cx="5493814" cy="4576327"/>
          </a:xfrm>
        </p:spPr>
        <p:txBody>
          <a:bodyPr>
            <a:normAutofit/>
          </a:bodyPr>
          <a:lstStyle/>
          <a:p>
            <a:pPr marL="0" indent="0" latinLnBrk="0">
              <a:buNone/>
            </a:pPr>
            <a:r>
              <a:rPr lang="en-US" sz="2000" dirty="0"/>
              <a:t>We need another block that listens to the communication between the driver and the DUT and evaluates the responses from the DUT. This block is the </a:t>
            </a:r>
            <a:r>
              <a:rPr lang="en-US" sz="2000" i="1" dirty="0"/>
              <a:t>monitor</a:t>
            </a:r>
            <a:r>
              <a:rPr lang="en-US" sz="2000" dirty="0"/>
              <a:t>.</a:t>
            </a:r>
          </a:p>
          <a:p>
            <a:pPr marL="0" indent="0" latinLnBrk="0">
              <a:buNone/>
            </a:pPr>
            <a:r>
              <a:rPr lang="en-US" sz="2000" dirty="0"/>
              <a:t>Monitors sample the inputs and the outputs of the DUT, collect transactions from the virtual interface and use the analysis ports to send those transactions to the scoreboard</a:t>
            </a:r>
            <a:endParaRPr lang="vi-VN" sz="2000" dirty="0"/>
          </a:p>
          <a:p>
            <a:pPr marL="0" indent="0" latinLnBrk="0">
              <a:buNone/>
            </a:pPr>
            <a:r>
              <a:rPr lang="vi-VN" sz="2000" dirty="0"/>
              <a:t>T</a:t>
            </a:r>
            <a:r>
              <a:rPr lang="en-US" sz="2000" dirty="0"/>
              <a:t>hey may try to make a prediction of the expected result and send the prediction and result of the DUT to another block, </a:t>
            </a:r>
            <a:r>
              <a:rPr lang="en-US" sz="2000" b="1" dirty="0"/>
              <a:t>the </a:t>
            </a:r>
            <a:r>
              <a:rPr lang="en-US" sz="2000" b="1" i="1" dirty="0"/>
              <a:t>scoreboard</a:t>
            </a:r>
            <a:r>
              <a:rPr lang="en-US" sz="2000" dirty="0"/>
              <a:t>, in order to be compared and evaluated.</a:t>
            </a:r>
          </a:p>
        </p:txBody>
      </p:sp>
      <p:pic>
        <p:nvPicPr>
          <p:cNvPr id="4" name="Picture 3"/>
          <p:cNvPicPr>
            <a:picLocks noChangeAspect="1"/>
          </p:cNvPicPr>
          <p:nvPr/>
        </p:nvPicPr>
        <p:blipFill>
          <a:blip r:embed="rId2"/>
          <a:stretch>
            <a:fillRect/>
          </a:stretch>
        </p:blipFill>
        <p:spPr>
          <a:xfrm>
            <a:off x="5752232" y="958850"/>
            <a:ext cx="6168455" cy="4576327"/>
          </a:xfrm>
          <a:prstGeom prst="rect">
            <a:avLst/>
          </a:prstGeom>
        </p:spPr>
      </p:pic>
    </p:spTree>
    <p:extLst>
      <p:ext uri="{BB962C8B-B14F-4D97-AF65-F5344CB8AC3E}">
        <p14:creationId xmlns:p14="http://schemas.microsoft.com/office/powerpoint/2010/main" val="313365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513" y="265734"/>
            <a:ext cx="10515600" cy="430005"/>
          </a:xfrm>
        </p:spPr>
        <p:txBody>
          <a:bodyPr>
            <a:normAutofit fontScale="90000"/>
          </a:bodyPr>
          <a:lstStyle/>
          <a:p>
            <a:r>
              <a:rPr lang="en-US" sz="4000" dirty="0">
                <a:solidFill>
                  <a:srgbClr val="FFFFFF"/>
                </a:solidFill>
              </a:rPr>
              <a:t>5. UVM_AGENT</a:t>
            </a:r>
          </a:p>
        </p:txBody>
      </p:sp>
      <p:sp>
        <p:nvSpPr>
          <p:cNvPr id="3" name="Content Placeholder 2"/>
          <p:cNvSpPr>
            <a:spLocks noGrp="1"/>
          </p:cNvSpPr>
          <p:nvPr>
            <p:ph idx="4294967295"/>
          </p:nvPr>
        </p:nvSpPr>
        <p:spPr>
          <a:xfrm>
            <a:off x="546652" y="1093304"/>
            <a:ext cx="5440262" cy="4970612"/>
          </a:xfrm>
        </p:spPr>
        <p:txBody>
          <a:bodyPr>
            <a:noAutofit/>
          </a:bodyPr>
          <a:lstStyle/>
          <a:p>
            <a:pPr marL="0" indent="0" latinLnBrk="0">
              <a:buNone/>
            </a:pPr>
            <a:r>
              <a:rPr lang="en-US" sz="2000" dirty="0"/>
              <a:t>Usually, sequencers, drivers and monitors compose an </a:t>
            </a:r>
            <a:r>
              <a:rPr lang="en-US" sz="2000" i="1" dirty="0"/>
              <a:t>agent</a:t>
            </a:r>
            <a:r>
              <a:rPr lang="en-US" sz="2000" dirty="0"/>
              <a:t>. An agent and a scoreboard compose an </a:t>
            </a:r>
            <a:r>
              <a:rPr lang="en-US" sz="2000" i="1" dirty="0"/>
              <a:t>environment.</a:t>
            </a:r>
          </a:p>
          <a:p>
            <a:pPr marL="0" indent="0" latinLnBrk="0">
              <a:buNone/>
            </a:pPr>
            <a:r>
              <a:rPr lang="en-US" sz="2000" dirty="0"/>
              <a:t>An agent doesn’t require a run phase, there is no simulation code to be executed in this block but there will be a connect phase, besides of the build phase.</a:t>
            </a:r>
          </a:p>
          <a:p>
            <a:pPr marL="0" indent="0" latinLnBrk="0">
              <a:buNone/>
            </a:pPr>
            <a:r>
              <a:rPr lang="en-US" sz="2000" dirty="0"/>
              <a:t>We will construct the monitors, the sequencer and the driver in the build phase. We will also need to create analysis port (coa_ap), will act as proxy for the monitor to be connect to an external scoreboard through the agent’s port.</a:t>
            </a:r>
          </a:p>
        </p:txBody>
      </p:sp>
      <p:pic>
        <p:nvPicPr>
          <p:cNvPr id="6" name="Picture 5"/>
          <p:cNvPicPr>
            <a:picLocks noChangeAspect="1"/>
          </p:cNvPicPr>
          <p:nvPr/>
        </p:nvPicPr>
        <p:blipFill>
          <a:blip r:embed="rId2"/>
          <a:stretch>
            <a:fillRect/>
          </a:stretch>
        </p:blipFill>
        <p:spPr>
          <a:xfrm>
            <a:off x="5986914" y="1093304"/>
            <a:ext cx="5505450" cy="3867150"/>
          </a:xfrm>
          <a:prstGeom prst="rect">
            <a:avLst/>
          </a:prstGeom>
        </p:spPr>
      </p:pic>
    </p:spTree>
    <p:extLst>
      <p:ext uri="{BB962C8B-B14F-4D97-AF65-F5344CB8AC3E}">
        <p14:creationId xmlns:p14="http://schemas.microsoft.com/office/powerpoint/2010/main" val="61956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574" y="207963"/>
            <a:ext cx="10515600" cy="527050"/>
          </a:xfrm>
        </p:spPr>
        <p:txBody>
          <a:bodyPr>
            <a:normAutofit fontScale="90000"/>
          </a:bodyPr>
          <a:lstStyle/>
          <a:p>
            <a:r>
              <a:rPr lang="en-US" sz="4000" dirty="0">
                <a:solidFill>
                  <a:srgbClr val="FFFFFF"/>
                </a:solidFill>
              </a:rPr>
              <a:t>5. UVM_SCOREBOARD</a:t>
            </a:r>
          </a:p>
        </p:txBody>
      </p:sp>
      <p:pic>
        <p:nvPicPr>
          <p:cNvPr id="4" name="Content Placeholder 3"/>
          <p:cNvPicPr>
            <a:picLocks noGrp="1" noChangeAspect="1"/>
          </p:cNvPicPr>
          <p:nvPr>
            <p:ph idx="4294967295"/>
          </p:nvPr>
        </p:nvPicPr>
        <p:blipFill>
          <a:blip r:embed="rId2"/>
          <a:stretch>
            <a:fillRect/>
          </a:stretch>
        </p:blipFill>
        <p:spPr>
          <a:xfrm>
            <a:off x="6302056" y="1425378"/>
            <a:ext cx="5154079" cy="1566101"/>
          </a:xfrm>
          <a:prstGeom prst="rect">
            <a:avLst/>
          </a:prstGeom>
        </p:spPr>
      </p:pic>
      <p:sp>
        <p:nvSpPr>
          <p:cNvPr id="7" name="TextBox 6"/>
          <p:cNvSpPr txBox="1"/>
          <p:nvPr/>
        </p:nvSpPr>
        <p:spPr>
          <a:xfrm>
            <a:off x="346510" y="1078030"/>
            <a:ext cx="5775158" cy="4093428"/>
          </a:xfrm>
          <a:prstGeom prst="rect">
            <a:avLst/>
          </a:prstGeom>
          <a:noFill/>
        </p:spPr>
        <p:txBody>
          <a:bodyPr wrap="square" rtlCol="0">
            <a:spAutoFit/>
          </a:bodyPr>
          <a:lstStyle/>
          <a:p>
            <a:pPr latinLnBrk="0"/>
            <a:r>
              <a:rPr lang="en-US" sz="2000" dirty="0"/>
              <a:t>The scoreboard is a crucial element in a self-checking environment, it verifies the proper operation of a design at a functional level.</a:t>
            </a:r>
          </a:p>
          <a:p>
            <a:pPr latinLnBrk="0"/>
            <a:endParaRPr lang="en-US" sz="2000" dirty="0"/>
          </a:p>
          <a:p>
            <a:pPr latinLnBrk="0"/>
            <a:r>
              <a:rPr lang="en-US" sz="2000" dirty="0"/>
              <a:t>At this example, I have 2 way to check the result of DUT at scoreboard.</a:t>
            </a:r>
          </a:p>
          <a:p>
            <a:pPr latinLnBrk="0"/>
            <a:endParaRPr lang="en-US" sz="2000" dirty="0"/>
          </a:p>
          <a:p>
            <a:pPr marL="457200" indent="-457200" latinLnBrk="0">
              <a:buAutoNum type="arabicPeriod"/>
            </a:pPr>
            <a:r>
              <a:rPr lang="en-US" sz="2000" dirty="0"/>
              <a:t>By using UVM_FIFO (</a:t>
            </a:r>
            <a:r>
              <a:rPr lang="en-US" i="1" dirty="0"/>
              <a:t>uvm_tlm_analysis_fifo #(generic_transaction) generic_fifo)</a:t>
            </a:r>
            <a:r>
              <a:rPr lang="en-US" sz="2000" dirty="0"/>
              <a:t> with write() from monitor get() method from fifo </a:t>
            </a:r>
          </a:p>
          <a:p>
            <a:pPr marL="457200" indent="-457200" latinLnBrk="0">
              <a:buAutoNum type="arabicPeriod"/>
            </a:pPr>
            <a:r>
              <a:rPr lang="en-US" sz="2000" dirty="0"/>
              <a:t>By using uvm_subscriber with [</a:t>
            </a:r>
            <a:r>
              <a:rPr lang="en-US" b="1" i="1" dirty="0"/>
              <a:t>function</a:t>
            </a:r>
            <a:r>
              <a:rPr lang="en-US" i="1" dirty="0"/>
              <a:t> </a:t>
            </a:r>
            <a:r>
              <a:rPr lang="en-US" b="1" i="1" dirty="0"/>
              <a:t>void</a:t>
            </a:r>
            <a:r>
              <a:rPr lang="en-US" i="1" dirty="0"/>
              <a:t> write(transaction t);</a:t>
            </a:r>
            <a:r>
              <a:rPr lang="en-US" sz="2000" i="1" dirty="0"/>
              <a:t> </a:t>
            </a:r>
            <a:r>
              <a:rPr lang="en-US" sz="2000" dirty="0"/>
              <a:t>] to sample transaction </a:t>
            </a:r>
            <a:endParaRPr lang="en-US" sz="2000" i="1" dirty="0"/>
          </a:p>
          <a:p>
            <a:pPr marL="457200" indent="-457200" latinLnBrk="0">
              <a:buAutoNum type="arabicPeriod"/>
            </a:pPr>
            <a:endParaRPr lang="en-US" sz="2000" dirty="0"/>
          </a:p>
        </p:txBody>
      </p:sp>
      <p:pic>
        <p:nvPicPr>
          <p:cNvPr id="8" name="Picture 7"/>
          <p:cNvPicPr>
            <a:picLocks noChangeAspect="1"/>
          </p:cNvPicPr>
          <p:nvPr/>
        </p:nvPicPr>
        <p:blipFill>
          <a:blip r:embed="rId3"/>
          <a:stretch>
            <a:fillRect/>
          </a:stretch>
        </p:blipFill>
        <p:spPr>
          <a:xfrm>
            <a:off x="6302056" y="3498963"/>
            <a:ext cx="5154078" cy="1566101"/>
          </a:xfrm>
          <a:prstGeom prst="rect">
            <a:avLst/>
          </a:prstGeom>
        </p:spPr>
      </p:pic>
    </p:spTree>
    <p:extLst>
      <p:ext uri="{BB962C8B-B14F-4D97-AF65-F5344CB8AC3E}">
        <p14:creationId xmlns:p14="http://schemas.microsoft.com/office/powerpoint/2010/main" val="293710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574" y="207963"/>
            <a:ext cx="10515600" cy="527050"/>
          </a:xfrm>
        </p:spPr>
        <p:txBody>
          <a:bodyPr>
            <a:normAutofit fontScale="90000"/>
          </a:bodyPr>
          <a:lstStyle/>
          <a:p>
            <a:r>
              <a:rPr lang="en-US" sz="4000" dirty="0">
                <a:solidFill>
                  <a:srgbClr val="FFFFFF"/>
                </a:solidFill>
              </a:rPr>
              <a:t>5. UVM_SCOREBOARD</a:t>
            </a:r>
          </a:p>
        </p:txBody>
      </p:sp>
      <p:pic>
        <p:nvPicPr>
          <p:cNvPr id="9" name="Picture 8"/>
          <p:cNvPicPr>
            <a:picLocks noChangeAspect="1"/>
          </p:cNvPicPr>
          <p:nvPr/>
        </p:nvPicPr>
        <p:blipFill>
          <a:blip r:embed="rId2"/>
          <a:stretch>
            <a:fillRect/>
          </a:stretch>
        </p:blipFill>
        <p:spPr>
          <a:xfrm>
            <a:off x="6379988" y="840891"/>
            <a:ext cx="5276205" cy="5478634"/>
          </a:xfrm>
          <a:prstGeom prst="rect">
            <a:avLst/>
          </a:prstGeom>
        </p:spPr>
      </p:pic>
      <p:pic>
        <p:nvPicPr>
          <p:cNvPr id="10" name="Picture 9"/>
          <p:cNvPicPr>
            <a:picLocks noChangeAspect="1"/>
          </p:cNvPicPr>
          <p:nvPr/>
        </p:nvPicPr>
        <p:blipFill>
          <a:blip r:embed="rId3"/>
          <a:stretch>
            <a:fillRect/>
          </a:stretch>
        </p:blipFill>
        <p:spPr>
          <a:xfrm>
            <a:off x="576663" y="4281175"/>
            <a:ext cx="5629275" cy="2038350"/>
          </a:xfrm>
          <a:prstGeom prst="rect">
            <a:avLst/>
          </a:prstGeom>
        </p:spPr>
      </p:pic>
      <p:sp>
        <p:nvSpPr>
          <p:cNvPr id="11" name="TextBox 10"/>
          <p:cNvSpPr txBox="1"/>
          <p:nvPr/>
        </p:nvSpPr>
        <p:spPr>
          <a:xfrm>
            <a:off x="750770" y="1222407"/>
            <a:ext cx="5091765" cy="369332"/>
          </a:xfrm>
          <a:prstGeom prst="rect">
            <a:avLst/>
          </a:prstGeom>
          <a:noFill/>
        </p:spPr>
        <p:txBody>
          <a:bodyPr wrap="square" rtlCol="0">
            <a:spAutoFit/>
          </a:bodyPr>
          <a:lstStyle/>
          <a:p>
            <a:pPr latinLnBrk="0"/>
            <a:r>
              <a:rPr lang="en-US" dirty="0"/>
              <a:t>Source code for reference.</a:t>
            </a:r>
          </a:p>
        </p:txBody>
      </p:sp>
    </p:spTree>
    <p:extLst>
      <p:ext uri="{BB962C8B-B14F-4D97-AF65-F5344CB8AC3E}">
        <p14:creationId xmlns:p14="http://schemas.microsoft.com/office/powerpoint/2010/main" val="394760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513" y="217902"/>
            <a:ext cx="10515600" cy="527050"/>
          </a:xfrm>
        </p:spPr>
        <p:txBody>
          <a:bodyPr>
            <a:normAutofit fontScale="90000"/>
          </a:bodyPr>
          <a:lstStyle/>
          <a:p>
            <a:r>
              <a:rPr lang="en-US" sz="4000" dirty="0">
                <a:solidFill>
                  <a:schemeClr val="bg1"/>
                </a:solidFill>
              </a:rPr>
              <a:t>6. UVM_ENV</a:t>
            </a:r>
          </a:p>
        </p:txBody>
      </p:sp>
      <p:sp>
        <p:nvSpPr>
          <p:cNvPr id="3" name="Content Placeholder 2"/>
          <p:cNvSpPr>
            <a:spLocks noGrp="1"/>
          </p:cNvSpPr>
          <p:nvPr>
            <p:ph idx="4294967295"/>
          </p:nvPr>
        </p:nvSpPr>
        <p:spPr>
          <a:xfrm>
            <a:off x="367748" y="1242669"/>
            <a:ext cx="11598965" cy="2593836"/>
          </a:xfrm>
        </p:spPr>
        <p:txBody>
          <a:bodyPr>
            <a:normAutofit/>
          </a:bodyPr>
          <a:lstStyle/>
          <a:p>
            <a:pPr marL="0" indent="0" latinLnBrk="0">
              <a:buNone/>
            </a:pPr>
            <a:r>
              <a:rPr lang="en-US" sz="2000" dirty="0"/>
              <a:t>The env is a very simple class that instantiates the agent and the scoreboard and connects them together.</a:t>
            </a:r>
          </a:p>
        </p:txBody>
      </p:sp>
      <p:pic>
        <p:nvPicPr>
          <p:cNvPr id="4" name="Picture 3"/>
          <p:cNvPicPr>
            <a:picLocks noChangeAspect="1"/>
          </p:cNvPicPr>
          <p:nvPr/>
        </p:nvPicPr>
        <p:blipFill>
          <a:blip r:embed="rId2"/>
          <a:stretch>
            <a:fillRect/>
          </a:stretch>
        </p:blipFill>
        <p:spPr>
          <a:xfrm>
            <a:off x="2357230" y="2145817"/>
            <a:ext cx="7620000" cy="3381375"/>
          </a:xfrm>
          <a:prstGeom prst="rect">
            <a:avLst/>
          </a:prstGeom>
        </p:spPr>
      </p:pic>
    </p:spTree>
    <p:extLst>
      <p:ext uri="{BB962C8B-B14F-4D97-AF65-F5344CB8AC3E}">
        <p14:creationId xmlns:p14="http://schemas.microsoft.com/office/powerpoint/2010/main" val="81502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513" y="217902"/>
            <a:ext cx="10515600" cy="527050"/>
          </a:xfrm>
        </p:spPr>
        <p:txBody>
          <a:bodyPr>
            <a:normAutofit fontScale="90000"/>
          </a:bodyPr>
          <a:lstStyle/>
          <a:p>
            <a:r>
              <a:rPr lang="en-US" sz="4000" dirty="0">
                <a:solidFill>
                  <a:schemeClr val="bg1"/>
                </a:solidFill>
              </a:rPr>
              <a:t>7. UVM_TEST</a:t>
            </a:r>
          </a:p>
        </p:txBody>
      </p:sp>
      <p:sp>
        <p:nvSpPr>
          <p:cNvPr id="4" name="Content Placeholder 2"/>
          <p:cNvSpPr txBox="1">
            <a:spLocks/>
          </p:cNvSpPr>
          <p:nvPr/>
        </p:nvSpPr>
        <p:spPr>
          <a:xfrm>
            <a:off x="269720" y="985143"/>
            <a:ext cx="5447686" cy="4760539"/>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0">
              <a:buNone/>
            </a:pPr>
            <a:r>
              <a:rPr lang="en-US" sz="2000" dirty="0"/>
              <a:t>All these blocks are controlled by a greater block denominated of </a:t>
            </a:r>
            <a:r>
              <a:rPr lang="en-US" sz="2000" i="1" dirty="0"/>
              <a:t>test</a:t>
            </a:r>
            <a:r>
              <a:rPr lang="en-US" sz="2000" dirty="0"/>
              <a:t>. The </a:t>
            </a:r>
            <a:r>
              <a:rPr lang="en-US" sz="2000" i="1" dirty="0"/>
              <a:t>test</a:t>
            </a:r>
            <a:r>
              <a:rPr lang="en-US" sz="2000" dirty="0"/>
              <a:t> block controls all the blocks and sub blocks of the testbench.</a:t>
            </a:r>
          </a:p>
          <a:p>
            <a:pPr marL="0" indent="0" latinLnBrk="0">
              <a:buNone/>
            </a:pPr>
            <a:r>
              <a:rPr lang="en-US" sz="2000" dirty="0"/>
              <a:t>This means that just by changing a few lines of code, we could add, remove and override blocks in our testbench and build </a:t>
            </a:r>
            <a:r>
              <a:rPr lang="en-US" sz="2000" noProof="1"/>
              <a:t>different</a:t>
            </a:r>
            <a:r>
              <a:rPr lang="en-US" sz="2000" dirty="0"/>
              <a:t> environments without rewriting the whole test.</a:t>
            </a:r>
          </a:p>
          <a:p>
            <a:pPr marL="0" indent="0" latinLnBrk="0">
              <a:buNone/>
            </a:pPr>
            <a:r>
              <a:rPr lang="en-US" sz="2000" dirty="0"/>
              <a:t>Test have 2 purposes : Create env block and connect sequencer to the sequence.</a:t>
            </a:r>
            <a:endParaRPr lang="vi-VN" sz="2000" dirty="0"/>
          </a:p>
        </p:txBody>
      </p:sp>
      <p:pic>
        <p:nvPicPr>
          <p:cNvPr id="3" name="Picture 2"/>
          <p:cNvPicPr>
            <a:picLocks noChangeAspect="1"/>
          </p:cNvPicPr>
          <p:nvPr/>
        </p:nvPicPr>
        <p:blipFill>
          <a:blip r:embed="rId2"/>
          <a:stretch>
            <a:fillRect/>
          </a:stretch>
        </p:blipFill>
        <p:spPr>
          <a:xfrm>
            <a:off x="5861785" y="985143"/>
            <a:ext cx="6063916" cy="5286491"/>
          </a:xfrm>
          <a:prstGeom prst="rect">
            <a:avLst/>
          </a:prstGeom>
        </p:spPr>
      </p:pic>
    </p:spTree>
    <p:extLst>
      <p:ext uri="{BB962C8B-B14F-4D97-AF65-F5344CB8AC3E}">
        <p14:creationId xmlns:p14="http://schemas.microsoft.com/office/powerpoint/2010/main" val="109140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50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04252" y="365125"/>
            <a:ext cx="6311348" cy="1325563"/>
          </a:xfrm>
        </p:spPr>
        <p:txBody>
          <a:bodyPr/>
          <a:lstStyle/>
          <a:p>
            <a:r>
              <a:rPr lang="vi-VN" dirty="0"/>
              <a:t>AGENDA</a:t>
            </a:r>
            <a:endParaRPr lang="en-US" dirty="0"/>
          </a:p>
        </p:txBody>
      </p:sp>
      <p:sp>
        <p:nvSpPr>
          <p:cNvPr id="3" name="Content Placeholder 2"/>
          <p:cNvSpPr>
            <a:spLocks noGrp="1"/>
          </p:cNvSpPr>
          <p:nvPr>
            <p:ph idx="4294967295"/>
          </p:nvPr>
        </p:nvSpPr>
        <p:spPr>
          <a:xfrm>
            <a:off x="4204252" y="1523187"/>
            <a:ext cx="6977269" cy="5050867"/>
          </a:xfrm>
        </p:spPr>
        <p:txBody>
          <a:bodyPr>
            <a:normAutofit/>
          </a:bodyPr>
          <a:lstStyle/>
          <a:p>
            <a:pPr marL="514350" indent="-514350">
              <a:buFont typeface="+mj-lt"/>
              <a:buAutoNum type="arabicPeriod"/>
            </a:pPr>
            <a:r>
              <a:rPr lang="en-US" dirty="0"/>
              <a:t>OVERVIEW</a:t>
            </a:r>
          </a:p>
          <a:p>
            <a:pPr marL="514350" indent="-514350">
              <a:buFont typeface="+mj-lt"/>
              <a:buAutoNum type="arabicPeriod"/>
            </a:pPr>
            <a:r>
              <a:rPr lang="en-US" dirty="0"/>
              <a:t>UVM_SEQUENCER</a:t>
            </a:r>
          </a:p>
          <a:p>
            <a:pPr marL="514350" indent="-514350">
              <a:buFont typeface="+mj-lt"/>
              <a:buAutoNum type="arabicPeriod"/>
            </a:pPr>
            <a:r>
              <a:rPr lang="en-US" dirty="0"/>
              <a:t>UVM_DRIVER</a:t>
            </a:r>
          </a:p>
          <a:p>
            <a:pPr marL="514350" indent="-514350">
              <a:buFont typeface="+mj-lt"/>
              <a:buAutoNum type="arabicPeriod"/>
            </a:pPr>
            <a:r>
              <a:rPr lang="en-US" dirty="0"/>
              <a:t>UVM_MONITOR</a:t>
            </a:r>
          </a:p>
          <a:p>
            <a:pPr marL="514350" indent="-514350">
              <a:buFont typeface="+mj-lt"/>
              <a:buAutoNum type="arabicPeriod"/>
            </a:pPr>
            <a:r>
              <a:rPr lang="en-US" dirty="0"/>
              <a:t>UVM_AGENT</a:t>
            </a:r>
          </a:p>
          <a:p>
            <a:pPr marL="514350" indent="-514350">
              <a:buFont typeface="+mj-lt"/>
              <a:buAutoNum type="arabicPeriod"/>
            </a:pPr>
            <a:r>
              <a:rPr lang="en-US" dirty="0"/>
              <a:t>UVM_SCOREBOARD</a:t>
            </a:r>
          </a:p>
          <a:p>
            <a:pPr marL="514350" indent="-514350">
              <a:buFont typeface="+mj-lt"/>
              <a:buAutoNum type="arabicPeriod"/>
            </a:pPr>
            <a:r>
              <a:rPr lang="en-US" dirty="0"/>
              <a:t>UVM_ENV</a:t>
            </a:r>
          </a:p>
          <a:p>
            <a:pPr marL="514350" indent="-514350">
              <a:buFont typeface="+mj-lt"/>
              <a:buAutoNum type="arabicPeriod"/>
            </a:pPr>
            <a:r>
              <a:rPr lang="en-US" dirty="0"/>
              <a:t>UVM_TEST</a:t>
            </a:r>
          </a:p>
        </p:txBody>
      </p:sp>
    </p:spTree>
    <p:extLst>
      <p:ext uri="{BB962C8B-B14F-4D97-AF65-F5344CB8AC3E}">
        <p14:creationId xmlns:p14="http://schemas.microsoft.com/office/powerpoint/2010/main" val="134003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4407"/>
            <a:ext cx="10515600" cy="504825"/>
          </a:xfrm>
        </p:spPr>
        <p:txBody>
          <a:bodyPr>
            <a:normAutofit fontScale="90000"/>
          </a:bodyPr>
          <a:lstStyle/>
          <a:p>
            <a:r>
              <a:rPr lang="en-US" dirty="0">
                <a:solidFill>
                  <a:srgbClr val="FFFFFF"/>
                </a:solidFill>
              </a:rPr>
              <a:t>1. </a:t>
            </a:r>
            <a:r>
              <a:rPr lang="vi-VN" dirty="0">
                <a:solidFill>
                  <a:srgbClr val="FFFFFF"/>
                </a:solidFill>
              </a:rPr>
              <a:t>OVERVIEW</a:t>
            </a:r>
            <a:endParaRPr lang="en-US" dirty="0">
              <a:solidFill>
                <a:srgbClr val="FFFFFF"/>
              </a:solidFill>
            </a:endParaRPr>
          </a:p>
        </p:txBody>
      </p:sp>
      <p:sp>
        <p:nvSpPr>
          <p:cNvPr id="3" name="Content Placeholder 2"/>
          <p:cNvSpPr>
            <a:spLocks noGrp="1"/>
          </p:cNvSpPr>
          <p:nvPr>
            <p:ph idx="4294967295"/>
          </p:nvPr>
        </p:nvSpPr>
        <p:spPr>
          <a:xfrm>
            <a:off x="516834" y="1003853"/>
            <a:ext cx="11261035" cy="5287618"/>
          </a:xfrm>
        </p:spPr>
        <p:txBody>
          <a:bodyPr>
            <a:normAutofit/>
          </a:bodyPr>
          <a:lstStyle/>
          <a:p>
            <a:pPr marL="0" indent="0">
              <a:buNone/>
            </a:pPr>
            <a:r>
              <a:rPr lang="en-US" sz="1600" dirty="0"/>
              <a:t>* UVM test environment example: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a:buFontTx/>
              <a:buChar char="-"/>
            </a:pPr>
            <a:endParaRPr lang="en-US" sz="1400" dirty="0"/>
          </a:p>
        </p:txBody>
      </p:sp>
      <p:pic>
        <p:nvPicPr>
          <p:cNvPr id="4" name="Picture 3"/>
          <p:cNvPicPr>
            <a:picLocks noChangeAspect="1"/>
          </p:cNvPicPr>
          <p:nvPr/>
        </p:nvPicPr>
        <p:blipFill>
          <a:blip r:embed="rId2"/>
          <a:stretch>
            <a:fillRect/>
          </a:stretch>
        </p:blipFill>
        <p:spPr>
          <a:xfrm>
            <a:off x="679592" y="1257768"/>
            <a:ext cx="6100139" cy="4779788"/>
          </a:xfrm>
          <a:prstGeom prst="rect">
            <a:avLst/>
          </a:prstGeom>
        </p:spPr>
      </p:pic>
      <p:sp>
        <p:nvSpPr>
          <p:cNvPr id="7" name="TextBox 6"/>
          <p:cNvSpPr txBox="1"/>
          <p:nvPr/>
        </p:nvSpPr>
        <p:spPr>
          <a:xfrm>
            <a:off x="5506277" y="4402406"/>
            <a:ext cx="993914" cy="215444"/>
          </a:xfrm>
          <a:prstGeom prst="rect">
            <a:avLst/>
          </a:prstGeom>
          <a:noFill/>
        </p:spPr>
        <p:txBody>
          <a:bodyPr wrap="square" rtlCol="0">
            <a:spAutoFit/>
          </a:bodyPr>
          <a:lstStyle/>
          <a:p>
            <a:r>
              <a:rPr lang="en-US" sz="800" dirty="0"/>
              <a:t>Seq_item_export</a:t>
            </a:r>
          </a:p>
        </p:txBody>
      </p:sp>
      <p:sp>
        <p:nvSpPr>
          <p:cNvPr id="9" name="TextBox 8"/>
          <p:cNvSpPr txBox="1"/>
          <p:nvPr/>
        </p:nvSpPr>
        <p:spPr>
          <a:xfrm>
            <a:off x="5506277" y="4702171"/>
            <a:ext cx="993914" cy="215444"/>
          </a:xfrm>
          <a:prstGeom prst="rect">
            <a:avLst/>
          </a:prstGeom>
          <a:noFill/>
        </p:spPr>
        <p:txBody>
          <a:bodyPr wrap="square" rtlCol="0">
            <a:spAutoFit/>
          </a:bodyPr>
          <a:lstStyle/>
          <a:p>
            <a:r>
              <a:rPr lang="en-US" sz="800" dirty="0"/>
              <a:t>Seq_item_port</a:t>
            </a:r>
          </a:p>
        </p:txBody>
      </p:sp>
      <p:sp>
        <p:nvSpPr>
          <p:cNvPr id="15" name="Up Arrow 14"/>
          <p:cNvSpPr/>
          <p:nvPr/>
        </p:nvSpPr>
        <p:spPr>
          <a:xfrm>
            <a:off x="4015408" y="4829772"/>
            <a:ext cx="159027" cy="209368"/>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6" name="TextBox 15"/>
          <p:cNvSpPr txBox="1"/>
          <p:nvPr/>
        </p:nvSpPr>
        <p:spPr>
          <a:xfrm>
            <a:off x="6942489" y="1431235"/>
            <a:ext cx="4998138" cy="4278094"/>
          </a:xfrm>
          <a:prstGeom prst="rect">
            <a:avLst/>
          </a:prstGeom>
          <a:noFill/>
        </p:spPr>
        <p:txBody>
          <a:bodyPr wrap="square" rtlCol="0">
            <a:spAutoFit/>
          </a:bodyPr>
          <a:lstStyle/>
          <a:p>
            <a:pPr latinLnBrk="0"/>
            <a:r>
              <a:rPr lang="en-US" sz="1600" dirty="0"/>
              <a:t>DUT : This is target of UVM checking. In this example. </a:t>
            </a:r>
            <a:r>
              <a:rPr lang="en-US" sz="1600" noProof="1"/>
              <a:t>coasia_approval</a:t>
            </a:r>
            <a:r>
              <a:rPr lang="en-US" sz="1600" dirty="0"/>
              <a:t> module [DUT] decide who will be chosen to go Korea by English certification and their submit.</a:t>
            </a:r>
          </a:p>
          <a:p>
            <a:pPr latinLnBrk="0"/>
            <a:endParaRPr lang="en-US" sz="1600" dirty="0"/>
          </a:p>
          <a:p>
            <a:pPr latinLnBrk="0"/>
            <a:r>
              <a:rPr lang="en-US" sz="1600" dirty="0"/>
              <a:t>TESTBENCH TOP : The top block will create instances of the DUT and the virtual interface will act as a bridge between them. Top have duties : </a:t>
            </a:r>
          </a:p>
          <a:p>
            <a:pPr latinLnBrk="0"/>
            <a:r>
              <a:rPr lang="en-US" sz="1600" dirty="0"/>
              <a:t> -&gt; Connecting the DUT to the test class</a:t>
            </a:r>
          </a:p>
          <a:p>
            <a:pPr latinLnBrk="0"/>
            <a:r>
              <a:rPr lang="en-US" sz="1600" dirty="0"/>
              <a:t> -&gt; Generating the clock for the DUT.</a:t>
            </a:r>
          </a:p>
          <a:p>
            <a:pPr latinLnBrk="0"/>
            <a:r>
              <a:rPr lang="en-US" sz="1600" dirty="0"/>
              <a:t> -&gt; Registering the interface in the UVM factory</a:t>
            </a:r>
          </a:p>
          <a:p>
            <a:pPr latinLnBrk="0"/>
            <a:r>
              <a:rPr lang="en-US" sz="1600" dirty="0"/>
              <a:t> -&gt; Run test</a:t>
            </a:r>
          </a:p>
          <a:p>
            <a:pPr latinLnBrk="0"/>
            <a:endParaRPr lang="en-US" sz="1600" dirty="0"/>
          </a:p>
          <a:p>
            <a:pPr latinLnBrk="0"/>
            <a:r>
              <a:rPr lang="en-US" sz="1600" dirty="0"/>
              <a:t>Interface : The interface is a module that holds all the signals of the DUT. The monitor, the driver and the DUT are all going to be connected to this module.</a:t>
            </a:r>
          </a:p>
        </p:txBody>
      </p:sp>
      <p:sp>
        <p:nvSpPr>
          <p:cNvPr id="17" name="TextBox 16"/>
          <p:cNvSpPr txBox="1"/>
          <p:nvPr/>
        </p:nvSpPr>
        <p:spPr>
          <a:xfrm>
            <a:off x="2812774" y="4949687"/>
            <a:ext cx="1825693" cy="369332"/>
          </a:xfrm>
          <a:prstGeom prst="rect">
            <a:avLst/>
          </a:prstGeom>
          <a:noFill/>
        </p:spPr>
        <p:txBody>
          <a:bodyPr wrap="none" rtlCol="0">
            <a:spAutoFit/>
          </a:bodyPr>
          <a:lstStyle/>
          <a:p>
            <a:r>
              <a:rPr lang="en-US" noProof="1">
                <a:solidFill>
                  <a:schemeClr val="bg1"/>
                </a:solidFill>
              </a:rPr>
              <a:t>coasia_interface</a:t>
            </a:r>
          </a:p>
        </p:txBody>
      </p:sp>
      <p:sp>
        <p:nvSpPr>
          <p:cNvPr id="20" name="TextBox 19"/>
          <p:cNvSpPr txBox="1"/>
          <p:nvPr/>
        </p:nvSpPr>
        <p:spPr>
          <a:xfrm>
            <a:off x="9273209" y="321033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317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9647" y="146465"/>
            <a:ext cx="10515600" cy="539336"/>
          </a:xfrm>
        </p:spPr>
        <p:txBody>
          <a:bodyPr>
            <a:normAutofit fontScale="90000"/>
          </a:bodyPr>
          <a:lstStyle/>
          <a:p>
            <a:r>
              <a:rPr lang="en-US" sz="4000" dirty="0">
                <a:solidFill>
                  <a:srgbClr val="FFFFFF"/>
                </a:solidFill>
              </a:rPr>
              <a:t>2. UVM_SEQUENCER</a:t>
            </a:r>
          </a:p>
        </p:txBody>
      </p:sp>
      <p:sp>
        <p:nvSpPr>
          <p:cNvPr id="3" name="Content Placeholder 2"/>
          <p:cNvSpPr>
            <a:spLocks noGrp="1"/>
          </p:cNvSpPr>
          <p:nvPr>
            <p:ph idx="4294967295"/>
          </p:nvPr>
        </p:nvSpPr>
        <p:spPr>
          <a:xfrm>
            <a:off x="208722" y="983973"/>
            <a:ext cx="11608904" cy="5158409"/>
          </a:xfrm>
        </p:spPr>
        <p:txBody>
          <a:bodyPr>
            <a:noAutofit/>
          </a:bodyPr>
          <a:lstStyle/>
          <a:p>
            <a:pPr marL="0" indent="0" latinLnBrk="0">
              <a:buNone/>
            </a:pPr>
            <a:r>
              <a:rPr lang="en-US" sz="2000" dirty="0"/>
              <a:t>A block that generates sequences of bits to be transmitted to the DUT, this block is going to be named </a:t>
            </a:r>
            <a:r>
              <a:rPr lang="en-US" sz="2000" i="1" dirty="0"/>
              <a:t>sequencer</a:t>
            </a:r>
          </a:p>
          <a:p>
            <a:pPr marL="0" indent="0" latinLnBrk="0">
              <a:buNone/>
            </a:pPr>
            <a:r>
              <a:rPr lang="en-US" sz="2000" dirty="0"/>
              <a:t>Usually sequencers are unaware of the communication bus, they are responsible for generating generic sequences of data and they pass that data to another block that takes care of the communication with the DUT. This block will be the driver.</a:t>
            </a:r>
          </a:p>
          <a:p>
            <a:pPr marL="0" indent="0" latinLnBrk="0">
              <a:buNone/>
            </a:pPr>
            <a:endParaRPr lang="en-US" sz="1600" dirty="0"/>
          </a:p>
        </p:txBody>
      </p:sp>
      <p:pic>
        <p:nvPicPr>
          <p:cNvPr id="6" name="Picture 5"/>
          <p:cNvPicPr>
            <a:picLocks noChangeAspect="1"/>
          </p:cNvPicPr>
          <p:nvPr/>
        </p:nvPicPr>
        <p:blipFill>
          <a:blip r:embed="rId2"/>
          <a:stretch>
            <a:fillRect/>
          </a:stretch>
        </p:blipFill>
        <p:spPr>
          <a:xfrm>
            <a:off x="2695993" y="2991678"/>
            <a:ext cx="6634362" cy="1413929"/>
          </a:xfrm>
          <a:prstGeom prst="rect">
            <a:avLst/>
          </a:prstGeom>
        </p:spPr>
      </p:pic>
    </p:spTree>
    <p:extLst>
      <p:ext uri="{BB962C8B-B14F-4D97-AF65-F5344CB8AC3E}">
        <p14:creationId xmlns:p14="http://schemas.microsoft.com/office/powerpoint/2010/main" val="64721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9647" y="146465"/>
            <a:ext cx="10515600" cy="539336"/>
          </a:xfrm>
        </p:spPr>
        <p:txBody>
          <a:bodyPr>
            <a:normAutofit fontScale="90000"/>
          </a:bodyPr>
          <a:lstStyle/>
          <a:p>
            <a:r>
              <a:rPr lang="en-US" sz="4000" dirty="0">
                <a:solidFill>
                  <a:srgbClr val="FFFFFF"/>
                </a:solidFill>
              </a:rPr>
              <a:t>2. UVM_SEQUENCER</a:t>
            </a:r>
          </a:p>
        </p:txBody>
      </p:sp>
      <p:sp>
        <p:nvSpPr>
          <p:cNvPr id="3" name="Content Placeholder 2"/>
          <p:cNvSpPr>
            <a:spLocks noGrp="1"/>
          </p:cNvSpPr>
          <p:nvPr>
            <p:ph idx="4294967295"/>
          </p:nvPr>
        </p:nvSpPr>
        <p:spPr>
          <a:xfrm>
            <a:off x="208722" y="983973"/>
            <a:ext cx="11608904" cy="5158409"/>
          </a:xfrm>
        </p:spPr>
        <p:txBody>
          <a:bodyPr>
            <a:noAutofit/>
          </a:bodyPr>
          <a:lstStyle/>
          <a:p>
            <a:pPr marL="0" indent="0" latinLnBrk="0">
              <a:buNone/>
            </a:pPr>
            <a:r>
              <a:rPr lang="vi-VN" sz="2000" dirty="0"/>
              <a:t>For example</a:t>
            </a:r>
            <a:r>
              <a:rPr lang="en-US" sz="2000" dirty="0"/>
              <a:t> , I defines simple transaction : </a:t>
            </a:r>
            <a:r>
              <a:rPr lang="en-US" sz="2000" noProof="1"/>
              <a:t>one_coasia_transaction</a:t>
            </a:r>
            <a:endParaRPr lang="en-US" sz="1600" noProof="1"/>
          </a:p>
        </p:txBody>
      </p:sp>
      <p:pic>
        <p:nvPicPr>
          <p:cNvPr id="4" name="Picture 3"/>
          <p:cNvPicPr>
            <a:picLocks noChangeAspect="1"/>
          </p:cNvPicPr>
          <p:nvPr/>
        </p:nvPicPr>
        <p:blipFill>
          <a:blip r:embed="rId2"/>
          <a:stretch>
            <a:fillRect/>
          </a:stretch>
        </p:blipFill>
        <p:spPr>
          <a:xfrm>
            <a:off x="304975" y="1390708"/>
            <a:ext cx="10015986" cy="3826185"/>
          </a:xfrm>
          <a:prstGeom prst="rect">
            <a:avLst/>
          </a:prstGeom>
        </p:spPr>
      </p:pic>
      <p:sp>
        <p:nvSpPr>
          <p:cNvPr id="5" name="Right Brace 4"/>
          <p:cNvSpPr/>
          <p:nvPr/>
        </p:nvSpPr>
        <p:spPr>
          <a:xfrm>
            <a:off x="4056628" y="2329434"/>
            <a:ext cx="207363" cy="691091"/>
          </a:xfrm>
          <a:prstGeom prst="rightBrace">
            <a:avLst/>
          </a:prstGeom>
          <a:ln w="38100">
            <a:solidFill>
              <a:schemeClr val="accent5"/>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7" name="Rectangle 6"/>
          <p:cNvSpPr/>
          <p:nvPr/>
        </p:nvSpPr>
        <p:spPr>
          <a:xfrm>
            <a:off x="4538586" y="2477190"/>
            <a:ext cx="947474" cy="395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 variables</a:t>
            </a:r>
          </a:p>
        </p:txBody>
      </p:sp>
    </p:spTree>
    <p:extLst>
      <p:ext uri="{BB962C8B-B14F-4D97-AF65-F5344CB8AC3E}">
        <p14:creationId xmlns:p14="http://schemas.microsoft.com/office/powerpoint/2010/main" val="3803987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9647" y="146465"/>
            <a:ext cx="10515600" cy="539336"/>
          </a:xfrm>
        </p:spPr>
        <p:txBody>
          <a:bodyPr>
            <a:normAutofit fontScale="90000"/>
          </a:bodyPr>
          <a:lstStyle/>
          <a:p>
            <a:r>
              <a:rPr lang="en-US" sz="4000" dirty="0">
                <a:solidFill>
                  <a:srgbClr val="FFFFFF"/>
                </a:solidFill>
              </a:rPr>
              <a:t>2. UVM_SEQUENCER</a:t>
            </a:r>
          </a:p>
        </p:txBody>
      </p:sp>
      <p:sp>
        <p:nvSpPr>
          <p:cNvPr id="3" name="Content Placeholder 2"/>
          <p:cNvSpPr>
            <a:spLocks noGrp="1"/>
          </p:cNvSpPr>
          <p:nvPr>
            <p:ph idx="4294967295"/>
          </p:nvPr>
        </p:nvSpPr>
        <p:spPr>
          <a:xfrm>
            <a:off x="208722" y="983973"/>
            <a:ext cx="11608904" cy="5158409"/>
          </a:xfrm>
        </p:spPr>
        <p:txBody>
          <a:bodyPr>
            <a:noAutofit/>
          </a:bodyPr>
          <a:lstStyle/>
          <a:p>
            <a:pPr marL="0" indent="0" latinLnBrk="0">
              <a:buNone/>
            </a:pPr>
            <a:r>
              <a:rPr lang="en-US" sz="2000" dirty="0"/>
              <a:t>Simple sequence with one or many transactions </a:t>
            </a:r>
            <a:endParaRPr lang="en-US" sz="1600" noProof="1"/>
          </a:p>
        </p:txBody>
      </p:sp>
      <p:pic>
        <p:nvPicPr>
          <p:cNvPr id="6" name="Picture 5"/>
          <p:cNvPicPr>
            <a:picLocks noChangeAspect="1"/>
          </p:cNvPicPr>
          <p:nvPr/>
        </p:nvPicPr>
        <p:blipFill>
          <a:blip r:embed="rId2"/>
          <a:stretch>
            <a:fillRect/>
          </a:stretch>
        </p:blipFill>
        <p:spPr>
          <a:xfrm>
            <a:off x="208722" y="1819124"/>
            <a:ext cx="5553075" cy="2276475"/>
          </a:xfrm>
          <a:prstGeom prst="rect">
            <a:avLst/>
          </a:prstGeom>
        </p:spPr>
      </p:pic>
      <p:sp>
        <p:nvSpPr>
          <p:cNvPr id="9" name="Rectangle 8"/>
          <p:cNvSpPr/>
          <p:nvPr/>
        </p:nvSpPr>
        <p:spPr>
          <a:xfrm>
            <a:off x="1135781" y="4343609"/>
            <a:ext cx="2752825" cy="58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1 transaction</a:t>
            </a:r>
          </a:p>
        </p:txBody>
      </p:sp>
      <p:sp>
        <p:nvSpPr>
          <p:cNvPr id="10" name="Rectangle 9"/>
          <p:cNvSpPr/>
          <p:nvPr/>
        </p:nvSpPr>
        <p:spPr>
          <a:xfrm>
            <a:off x="7805588" y="5067149"/>
            <a:ext cx="2752825" cy="58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 many transactions</a:t>
            </a:r>
          </a:p>
        </p:txBody>
      </p:sp>
      <p:pic>
        <p:nvPicPr>
          <p:cNvPr id="11" name="Picture 10"/>
          <p:cNvPicPr>
            <a:picLocks noChangeAspect="1"/>
          </p:cNvPicPr>
          <p:nvPr/>
        </p:nvPicPr>
        <p:blipFill>
          <a:blip r:embed="rId3"/>
          <a:stretch>
            <a:fillRect/>
          </a:stretch>
        </p:blipFill>
        <p:spPr>
          <a:xfrm>
            <a:off x="6013174" y="1819124"/>
            <a:ext cx="6038850" cy="2943225"/>
          </a:xfrm>
          <a:prstGeom prst="rect">
            <a:avLst/>
          </a:prstGeom>
        </p:spPr>
      </p:pic>
    </p:spTree>
    <p:extLst>
      <p:ext uri="{BB962C8B-B14F-4D97-AF65-F5344CB8AC3E}">
        <p14:creationId xmlns:p14="http://schemas.microsoft.com/office/powerpoint/2010/main" val="267447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9647" y="146465"/>
            <a:ext cx="10515600" cy="539336"/>
          </a:xfrm>
        </p:spPr>
        <p:txBody>
          <a:bodyPr>
            <a:normAutofit fontScale="90000"/>
          </a:bodyPr>
          <a:lstStyle/>
          <a:p>
            <a:r>
              <a:rPr lang="en-US" sz="4000" dirty="0">
                <a:solidFill>
                  <a:srgbClr val="FFFFFF"/>
                </a:solidFill>
              </a:rPr>
              <a:t>2. UVM_SEQUENCER</a:t>
            </a:r>
          </a:p>
        </p:txBody>
      </p:sp>
      <p:sp>
        <p:nvSpPr>
          <p:cNvPr id="3" name="Content Placeholder 2"/>
          <p:cNvSpPr>
            <a:spLocks noGrp="1"/>
          </p:cNvSpPr>
          <p:nvPr>
            <p:ph idx="4294967295"/>
          </p:nvPr>
        </p:nvSpPr>
        <p:spPr>
          <a:xfrm>
            <a:off x="208722" y="983973"/>
            <a:ext cx="11608904" cy="5158409"/>
          </a:xfrm>
        </p:spPr>
        <p:txBody>
          <a:bodyPr>
            <a:noAutofit/>
          </a:bodyPr>
          <a:lstStyle/>
          <a:p>
            <a:pPr marL="0" indent="0" latinLnBrk="0">
              <a:buNone/>
            </a:pPr>
            <a:r>
              <a:rPr lang="en-US" sz="2000" noProof="1"/>
              <a:t>Define sequencer as below : </a:t>
            </a:r>
          </a:p>
          <a:p>
            <a:pPr marL="0" indent="0" latinLnBrk="0">
              <a:buNone/>
            </a:pPr>
            <a:endParaRPr lang="en-US" sz="2000" noProof="1"/>
          </a:p>
          <a:p>
            <a:pPr marL="0" indent="0" latinLnBrk="0">
              <a:buNone/>
            </a:pPr>
            <a:r>
              <a:rPr lang="en-US" sz="2000" dirty="0"/>
              <a:t>The connection between the sequence and the sequencer is made at the </a:t>
            </a:r>
            <a:r>
              <a:rPr lang="en-US" sz="2000" b="1" i="1" dirty="0"/>
              <a:t>test</a:t>
            </a:r>
            <a:r>
              <a:rPr lang="en-US" sz="2000" dirty="0"/>
              <a:t> block </a:t>
            </a:r>
            <a:r>
              <a:rPr lang="en-US" sz="2000" noProof="1"/>
              <a:t> :</a:t>
            </a:r>
          </a:p>
        </p:txBody>
      </p:sp>
      <p:pic>
        <p:nvPicPr>
          <p:cNvPr id="12" name="Picture 11"/>
          <p:cNvPicPr>
            <a:picLocks noChangeAspect="1"/>
          </p:cNvPicPr>
          <p:nvPr/>
        </p:nvPicPr>
        <p:blipFill>
          <a:blip r:embed="rId2"/>
          <a:stretch>
            <a:fillRect/>
          </a:stretch>
        </p:blipFill>
        <p:spPr>
          <a:xfrm>
            <a:off x="1556259" y="1376152"/>
            <a:ext cx="6820633" cy="289360"/>
          </a:xfrm>
          <a:prstGeom prst="rect">
            <a:avLst/>
          </a:prstGeom>
        </p:spPr>
      </p:pic>
      <p:pic>
        <p:nvPicPr>
          <p:cNvPr id="4" name="Picture 3"/>
          <p:cNvPicPr>
            <a:picLocks noChangeAspect="1"/>
          </p:cNvPicPr>
          <p:nvPr/>
        </p:nvPicPr>
        <p:blipFill>
          <a:blip r:embed="rId3"/>
          <a:stretch>
            <a:fillRect/>
          </a:stretch>
        </p:blipFill>
        <p:spPr>
          <a:xfrm>
            <a:off x="1689975" y="2266949"/>
            <a:ext cx="6553200" cy="2324100"/>
          </a:xfrm>
          <a:prstGeom prst="rect">
            <a:avLst/>
          </a:prstGeom>
        </p:spPr>
      </p:pic>
    </p:spTree>
    <p:extLst>
      <p:ext uri="{BB962C8B-B14F-4D97-AF65-F5344CB8AC3E}">
        <p14:creationId xmlns:p14="http://schemas.microsoft.com/office/powerpoint/2010/main" val="243395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574" y="106708"/>
            <a:ext cx="10515600" cy="638727"/>
          </a:xfrm>
        </p:spPr>
        <p:txBody>
          <a:bodyPr>
            <a:normAutofit fontScale="90000"/>
          </a:bodyPr>
          <a:lstStyle/>
          <a:p>
            <a:r>
              <a:rPr lang="en-US" sz="4000" dirty="0">
                <a:solidFill>
                  <a:srgbClr val="FFFFFF"/>
                </a:solidFill>
              </a:rPr>
              <a:t>3. UVM_DRIVER</a:t>
            </a:r>
          </a:p>
        </p:txBody>
      </p:sp>
      <p:sp>
        <p:nvSpPr>
          <p:cNvPr id="3" name="Content Placeholder 2"/>
          <p:cNvSpPr>
            <a:spLocks noGrp="1"/>
          </p:cNvSpPr>
          <p:nvPr>
            <p:ph idx="4294967295"/>
          </p:nvPr>
        </p:nvSpPr>
        <p:spPr>
          <a:xfrm>
            <a:off x="69574" y="1078120"/>
            <a:ext cx="12122426" cy="4591160"/>
          </a:xfrm>
        </p:spPr>
        <p:txBody>
          <a:bodyPr>
            <a:noAutofit/>
          </a:bodyPr>
          <a:lstStyle/>
          <a:p>
            <a:pPr marL="0" indent="0" latinLnBrk="0">
              <a:buNone/>
            </a:pPr>
            <a:r>
              <a:rPr lang="en-US" sz="2000" dirty="0"/>
              <a:t>Driver maintains activity with the DUT by feeding it data generated from the sequencers, it doesn’t do any validation of the responses to the stimuli. </a:t>
            </a:r>
          </a:p>
          <a:p>
            <a:pPr marL="0" indent="0" latinLnBrk="0">
              <a:buNone/>
            </a:pPr>
            <a:r>
              <a:rPr lang="en-US" sz="2000" dirty="0"/>
              <a:t>The driver pulls transactions from the sequencer and sends them repetitively to the interface.</a:t>
            </a:r>
          </a:p>
          <a:p>
            <a:pPr marL="0" indent="0" latinLnBrk="0">
              <a:buNone/>
            </a:pPr>
            <a:r>
              <a:rPr lang="en-US" sz="2000" dirty="0"/>
              <a:t>So we need connect the driver to the signal interface and get the item data from the sequencer, drive it to the interface and wait for the DUT execution.</a:t>
            </a:r>
            <a:endParaRPr lang="vi-VN" sz="2000" dirty="0"/>
          </a:p>
        </p:txBody>
      </p:sp>
      <p:pic>
        <p:nvPicPr>
          <p:cNvPr id="4" name="Picture 3"/>
          <p:cNvPicPr>
            <a:picLocks noChangeAspect="1"/>
          </p:cNvPicPr>
          <p:nvPr/>
        </p:nvPicPr>
        <p:blipFill>
          <a:blip r:embed="rId2"/>
          <a:stretch>
            <a:fillRect/>
          </a:stretch>
        </p:blipFill>
        <p:spPr>
          <a:xfrm>
            <a:off x="2977815" y="3118701"/>
            <a:ext cx="6305944" cy="2228746"/>
          </a:xfrm>
          <a:prstGeom prst="rect">
            <a:avLst/>
          </a:prstGeom>
        </p:spPr>
      </p:pic>
    </p:spTree>
    <p:extLst>
      <p:ext uri="{BB962C8B-B14F-4D97-AF65-F5344CB8AC3E}">
        <p14:creationId xmlns:p14="http://schemas.microsoft.com/office/powerpoint/2010/main" val="329808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574" y="106708"/>
            <a:ext cx="10515600" cy="638727"/>
          </a:xfrm>
        </p:spPr>
        <p:txBody>
          <a:bodyPr>
            <a:normAutofit fontScale="90000"/>
          </a:bodyPr>
          <a:lstStyle/>
          <a:p>
            <a:r>
              <a:rPr lang="en-US" sz="4000" dirty="0">
                <a:solidFill>
                  <a:srgbClr val="FFFFFF"/>
                </a:solidFill>
              </a:rPr>
              <a:t>3. UVM_DRIVER</a:t>
            </a:r>
          </a:p>
        </p:txBody>
      </p:sp>
      <p:sp>
        <p:nvSpPr>
          <p:cNvPr id="3" name="Content Placeholder 2"/>
          <p:cNvSpPr>
            <a:spLocks noGrp="1"/>
          </p:cNvSpPr>
          <p:nvPr>
            <p:ph idx="4294967295"/>
          </p:nvPr>
        </p:nvSpPr>
        <p:spPr>
          <a:xfrm>
            <a:off x="5842534" y="1078120"/>
            <a:ext cx="6349465" cy="4591160"/>
          </a:xfrm>
        </p:spPr>
        <p:txBody>
          <a:bodyPr>
            <a:noAutofit/>
          </a:bodyPr>
          <a:lstStyle/>
          <a:p>
            <a:pPr marL="0" indent="0" latinLnBrk="0">
              <a:buNone/>
            </a:pPr>
            <a:r>
              <a:rPr lang="en-US" sz="2000" dirty="0"/>
              <a:t>This is example for driver : </a:t>
            </a:r>
          </a:p>
          <a:p>
            <a:pPr marL="0" indent="0" latinLnBrk="0">
              <a:buNone/>
            </a:pPr>
            <a:r>
              <a:rPr lang="en-US" sz="2000" dirty="0"/>
              <a:t> - Connect with interface</a:t>
            </a:r>
          </a:p>
          <a:p>
            <a:pPr marL="0" indent="0" latinLnBrk="0">
              <a:buNone/>
            </a:pPr>
            <a:r>
              <a:rPr lang="en-US" sz="2000" dirty="0"/>
              <a:t> - run_phase do following steps : </a:t>
            </a:r>
          </a:p>
          <a:p>
            <a:pPr marL="0" indent="0" latinLnBrk="0">
              <a:buNone/>
            </a:pPr>
            <a:r>
              <a:rPr lang="en-US" sz="2000" dirty="0"/>
              <a:t>   + Get seq_item</a:t>
            </a:r>
          </a:p>
          <a:p>
            <a:pPr marL="0" indent="0" latinLnBrk="0">
              <a:buNone/>
            </a:pPr>
            <a:r>
              <a:rPr lang="en-US" sz="2000" dirty="0"/>
              <a:t>   + Drive the sequence item to the bus</a:t>
            </a:r>
          </a:p>
          <a:p>
            <a:pPr marL="0" indent="0" latinLnBrk="0">
              <a:buNone/>
            </a:pPr>
            <a:r>
              <a:rPr lang="en-US" sz="2000" dirty="0"/>
              <a:t>   + Send the next sequence item</a:t>
            </a:r>
            <a:endParaRPr lang="vi-VN" sz="2000" dirty="0"/>
          </a:p>
        </p:txBody>
      </p:sp>
      <p:pic>
        <p:nvPicPr>
          <p:cNvPr id="6" name="Picture 5"/>
          <p:cNvPicPr>
            <a:picLocks noChangeAspect="1"/>
          </p:cNvPicPr>
          <p:nvPr/>
        </p:nvPicPr>
        <p:blipFill>
          <a:blip r:embed="rId2"/>
          <a:stretch>
            <a:fillRect/>
          </a:stretch>
        </p:blipFill>
        <p:spPr>
          <a:xfrm>
            <a:off x="622834" y="1282962"/>
            <a:ext cx="5219700" cy="4181475"/>
          </a:xfrm>
          <a:prstGeom prst="rect">
            <a:avLst/>
          </a:prstGeom>
        </p:spPr>
      </p:pic>
    </p:spTree>
    <p:extLst>
      <p:ext uri="{BB962C8B-B14F-4D97-AF65-F5344CB8AC3E}">
        <p14:creationId xmlns:p14="http://schemas.microsoft.com/office/powerpoint/2010/main" val="137736325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29423</TotalTime>
  <Words>852</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Malgun Gothic</vt:lpstr>
      <vt:lpstr>Arial</vt:lpstr>
      <vt:lpstr>Cambria</vt:lpstr>
      <vt:lpstr>Times New Roman</vt:lpstr>
      <vt:lpstr>나눔바른고딕</vt:lpstr>
      <vt:lpstr>Office 테마</vt:lpstr>
      <vt:lpstr>UVM COMPONENT CONNECTION TRUNG PHAM</vt:lpstr>
      <vt:lpstr>AGENDA</vt:lpstr>
      <vt:lpstr>1. OVERVIEW</vt:lpstr>
      <vt:lpstr>2. UVM_SEQUENCER</vt:lpstr>
      <vt:lpstr>2. UVM_SEQUENCER</vt:lpstr>
      <vt:lpstr>2. UVM_SEQUENCER</vt:lpstr>
      <vt:lpstr>2. UVM_SEQUENCER</vt:lpstr>
      <vt:lpstr>3. UVM_DRIVER</vt:lpstr>
      <vt:lpstr>3. UVM_DRIVER</vt:lpstr>
      <vt:lpstr>4. UVM_MONITOR</vt:lpstr>
      <vt:lpstr>5. UVM_AGENT</vt:lpstr>
      <vt:lpstr>5. UVM_SCOREBOARD</vt:lpstr>
      <vt:lpstr>5. UVM_SCOREBOARD</vt:lpstr>
      <vt:lpstr>6. UVM_ENV</vt:lpstr>
      <vt:lpstr>7. UVM_TEST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 Custom Layout</dc:title>
  <dc:creator>Coasia SEMI04</dc:creator>
  <cp:lastModifiedBy>Red Pham - A64742</cp:lastModifiedBy>
  <cp:revision>1606</cp:revision>
  <dcterms:created xsi:type="dcterms:W3CDTF">2019-11-20T05:13:20Z</dcterms:created>
  <dcterms:modified xsi:type="dcterms:W3CDTF">2021-05-21T18:24:36Z</dcterms:modified>
</cp:coreProperties>
</file>