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1F0EE"/>
    <a:srgbClr val="FFC500"/>
    <a:srgbClr val="4B7FC2"/>
    <a:srgbClr val="5B9BD5"/>
    <a:srgbClr val="0066FF"/>
    <a:srgbClr val="FF8B8B"/>
    <a:srgbClr val="FFC1C1"/>
    <a:srgbClr val="F0FEF3"/>
    <a:srgbClr val="AC1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6" autoAdjust="0"/>
    <p:restoredTop sz="93735" autoAdjust="0"/>
  </p:normalViewPr>
  <p:slideViewPr>
    <p:cSldViewPr snapToGrid="0">
      <p:cViewPr varScale="1">
        <p:scale>
          <a:sx n="60" d="100"/>
          <a:sy n="60" d="100"/>
        </p:scale>
        <p:origin x="76" y="100"/>
      </p:cViewPr>
      <p:guideLst/>
    </p:cSldViewPr>
  </p:slideViewPr>
  <p:outlineViewPr>
    <p:cViewPr>
      <p:scale>
        <a:sx n="33" d="100"/>
        <a:sy n="33" d="100"/>
      </p:scale>
      <p:origin x="0" y="-14132"/>
    </p:cViewPr>
  </p:outlineViewPr>
  <p:notesTextViewPr>
    <p:cViewPr>
      <p:scale>
        <a:sx n="100" d="100"/>
        <a:sy n="100" d="100"/>
      </p:scale>
      <p:origin x="0" y="0"/>
    </p:cViewPr>
  </p:notesTextViewPr>
  <p:notesViewPr>
    <p:cSldViewPr snapToGrid="0">
      <p:cViewPr varScale="1">
        <p:scale>
          <a:sx n="87" d="100"/>
          <a:sy n="87" d="100"/>
        </p:scale>
        <p:origin x="31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4653B-D596-4FF8-8393-9AA682D4B5C4}" type="datetimeFigureOut">
              <a:rPr lang="ko-KR" altLang="en-US" smtClean="0"/>
              <a:t>2021-05-22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3EC5C-D31F-46EB-A5A7-0CF67C2A6942}" type="slidenum">
              <a:rPr lang="ko-KR" altLang="en-US" smtClean="0"/>
              <a:t>‹#›</a:t>
            </a:fld>
            <a:endParaRPr lang="ko-KR" altLang="en-US"/>
          </a:p>
        </p:txBody>
      </p:sp>
    </p:spTree>
    <p:extLst>
      <p:ext uri="{BB962C8B-B14F-4D97-AF65-F5344CB8AC3E}">
        <p14:creationId xmlns:p14="http://schemas.microsoft.com/office/powerpoint/2010/main" val="22249904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13" name="TextBox 12"/>
          <p:cNvSpPr txBox="1"/>
          <p:nvPr userDrawn="1"/>
        </p:nvSpPr>
        <p:spPr>
          <a:xfrm>
            <a:off x="432387" y="1477044"/>
            <a:ext cx="11612468" cy="1231106"/>
          </a:xfrm>
          <a:prstGeom prst="rect">
            <a:avLst/>
          </a:prstGeom>
          <a:noFill/>
          <a:ln>
            <a:noFill/>
          </a:ln>
          <a:effectLst/>
        </p:spPr>
        <p:txBody>
          <a:bodyPr wrap="square" rtlCol="0">
            <a:spAutoFit/>
          </a:bodyPr>
          <a:lstStyle/>
          <a:p>
            <a:pPr algn="r">
              <a:spcAft>
                <a:spcPts val="1200"/>
              </a:spcAft>
            </a:pPr>
            <a:r>
              <a:rPr lang="en-US" altLang="ko-KR" sz="3200" b="1" dirty="0">
                <a:solidFill>
                  <a:schemeClr val="bg1"/>
                </a:solidFill>
                <a:effectLst>
                  <a:glow>
                    <a:schemeClr val="tx1">
                      <a:alpha val="60000"/>
                    </a:schemeClr>
                  </a:glow>
                  <a:outerShdw blurRad="38100" dist="38100" dir="2700000" algn="tl">
                    <a:srgbClr val="000000">
                      <a:alpha val="43137"/>
                    </a:srgbClr>
                  </a:outerShdw>
                </a:effectLst>
                <a:latin typeface="+mn-ea"/>
                <a:cs typeface="Tahoma" panose="020B0604030504040204" pitchFamily="34" charset="0"/>
              </a:rPr>
              <a:t>		</a:t>
            </a:r>
          </a:p>
          <a:p>
            <a:pPr algn="r">
              <a:spcAft>
                <a:spcPts val="1200"/>
              </a:spcAft>
            </a:pPr>
            <a:endParaRPr lang="en-US" altLang="ko-KR" sz="3200" b="1" dirty="0">
              <a:solidFill>
                <a:schemeClr val="bg1"/>
              </a:solidFill>
              <a:effectLst>
                <a:glow>
                  <a:schemeClr val="tx1">
                    <a:alpha val="60000"/>
                  </a:schemeClr>
                </a:glow>
                <a:outerShdw blurRad="38100" dist="38100" dir="2700000" algn="tl">
                  <a:srgbClr val="000000">
                    <a:alpha val="43137"/>
                  </a:srgbClr>
                </a:outerShdw>
              </a:effectLst>
              <a:latin typeface="+mn-ea"/>
              <a:cs typeface="Tahoma" panose="020B0604030504040204" pitchFamily="34" charset="0"/>
            </a:endParaRPr>
          </a:p>
        </p:txBody>
      </p:sp>
    </p:spTree>
    <p:extLst>
      <p:ext uri="{BB962C8B-B14F-4D97-AF65-F5344CB8AC3E}">
        <p14:creationId xmlns:p14="http://schemas.microsoft.com/office/powerpoint/2010/main" val="2245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101320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25171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15405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7666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154078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7" name="직사각형 6"/>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8" name="직사각형 7"/>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9" name="TextBox 8"/>
          <p:cNvSpPr txBox="1"/>
          <p:nvPr userDrawn="1"/>
        </p:nvSpPr>
        <p:spPr>
          <a:xfrm>
            <a:off x="606819" y="3167390"/>
            <a:ext cx="279794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Index</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5412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10" name="TextBox 9"/>
          <p:cNvSpPr txBox="1"/>
          <p:nvPr userDrawn="1"/>
        </p:nvSpPr>
        <p:spPr>
          <a:xfrm>
            <a:off x="606819" y="3167390"/>
            <a:ext cx="207331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Chapter </a:t>
            </a:r>
            <a:r>
              <a:rPr lang="en-US" altLang="ko-KR" sz="2800" b="1" spc="-150" baseline="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317184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9367344" y="6407390"/>
            <a:ext cx="2743200" cy="365125"/>
          </a:xfrm>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1"/>
            <a:ext cx="12193612" cy="7672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lumMod val="75000"/>
                </a:schemeClr>
              </a:solidFill>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613" y="-1"/>
            <a:ext cx="132919" cy="767255"/>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12670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5008608" y="6457696"/>
            <a:ext cx="2743200" cy="365125"/>
          </a:xfrm>
        </p:spPr>
        <p:txBody>
          <a:bodyPr/>
          <a:lstStyle/>
          <a:p>
            <a:fld id="{C12E7CB1-BB25-42E3-9AA0-818C4F0C516B}" type="datetimeFigureOut">
              <a:rPr lang="ko-KR" altLang="en-US" smtClean="0"/>
              <a:t>2021-05-22</a:t>
            </a:fld>
            <a:endParaRPr lang="ko-KR" altLang="en-US"/>
          </a:p>
        </p:txBody>
      </p:sp>
      <p:sp>
        <p:nvSpPr>
          <p:cNvPr id="5" name="슬라이드 번호 개체 틀 4"/>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6" name="TextBox 5"/>
          <p:cNvSpPr txBox="1"/>
          <p:nvPr userDrawn="1"/>
        </p:nvSpPr>
        <p:spPr>
          <a:xfrm>
            <a:off x="4149817" y="2529636"/>
            <a:ext cx="3649332" cy="923330"/>
          </a:xfrm>
          <a:prstGeom prst="rect">
            <a:avLst/>
          </a:prstGeom>
          <a:noFill/>
        </p:spPr>
        <p:txBody>
          <a:bodyPr wrap="none" rtlCol="0">
            <a:spAutoFit/>
          </a:bodyPr>
          <a:lstStyle/>
          <a:p>
            <a:pPr algn="ctr"/>
            <a:r>
              <a:rPr lang="en-US" altLang="ko-KR" sz="5400" b="1" dirty="0">
                <a:latin typeface="+mn-ea"/>
              </a:rPr>
              <a:t>Thank you</a:t>
            </a:r>
            <a:endParaRPr lang="ko-KR" altLang="en-US" sz="5400" b="1" dirty="0">
              <a:latin typeface="+mn-ea"/>
            </a:endParaRPr>
          </a:p>
        </p:txBody>
      </p:sp>
    </p:spTree>
    <p:extLst>
      <p:ext uri="{BB962C8B-B14F-4D97-AF65-F5344CB8AC3E}">
        <p14:creationId xmlns:p14="http://schemas.microsoft.com/office/powerpoint/2010/main" val="142892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11" name="TextBox 10"/>
          <p:cNvSpPr txBox="1"/>
          <p:nvPr userDrawn="1"/>
        </p:nvSpPr>
        <p:spPr>
          <a:xfrm>
            <a:off x="606819" y="3167390"/>
            <a:ext cx="279794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Appendix</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238929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8" name="직사각형 7"/>
          <p:cNvSpPr/>
          <p:nvPr userDrawn="1"/>
        </p:nvSpPr>
        <p:spPr>
          <a:xfrm>
            <a:off x="-8238" y="-32532"/>
            <a:ext cx="12192000" cy="11755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평행 사변형 10"/>
          <p:cNvSpPr/>
          <p:nvPr userDrawn="1"/>
        </p:nvSpPr>
        <p:spPr>
          <a:xfrm>
            <a:off x="413951" y="-32532"/>
            <a:ext cx="11479427" cy="1175531"/>
          </a:xfrm>
          <a:prstGeom prst="parallelogram">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179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40707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267567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262029499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63" r:id="rId4"/>
    <p:sldLayoutId id="2147483664" r:id="rId5"/>
    <p:sldLayoutId id="2147483665" r:id="rId6"/>
    <p:sldLayoutId id="2147483660"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b/html/files/base/uvm_report_object-svh.html#uvm_report_object" TargetMode="External"/><Relationship Id="rId2" Type="http://schemas.openxmlformats.org/officeDocument/2006/relationships/hyperlink" Target="https://verificationacademy.com/verification-methodology-reference/uvm/docs_1.1b/html/files/base/uvm_object-svh.html#uvm_object"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idx="4294967295"/>
          </p:nvPr>
        </p:nvSpPr>
        <p:spPr>
          <a:xfrm>
            <a:off x="1314824" y="735106"/>
            <a:ext cx="10053763" cy="2928470"/>
          </a:xfrm>
        </p:spPr>
        <p:txBody>
          <a:bodyPr vert="horz" lIns="91440" tIns="45720" rIns="91440" bIns="45720" rtlCol="0" anchor="b">
            <a:normAutofit/>
          </a:bodyPr>
          <a:lstStyle/>
          <a:p>
            <a:pPr latinLnBrk="0"/>
            <a:r>
              <a:rPr lang="en-US" sz="4800" kern="1200" dirty="0">
                <a:solidFill>
                  <a:srgbClr val="FFFFFF"/>
                </a:solidFill>
                <a:latin typeface="+mj-lt"/>
                <a:ea typeface="+mj-ea"/>
                <a:cs typeface="+mj-cs"/>
              </a:rPr>
              <a:t>UVM COMPONENT</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TRUNG PHAM</a:t>
            </a:r>
          </a:p>
        </p:txBody>
      </p:sp>
    </p:spTree>
    <p:extLst>
      <p:ext uri="{BB962C8B-B14F-4D97-AF65-F5344CB8AC3E}">
        <p14:creationId xmlns:p14="http://schemas.microsoft.com/office/powerpoint/2010/main" val="297384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17902"/>
            <a:ext cx="10515600" cy="527050"/>
          </a:xfrm>
        </p:spPr>
        <p:txBody>
          <a:bodyPr>
            <a:normAutofit fontScale="90000"/>
          </a:bodyPr>
          <a:lstStyle/>
          <a:p>
            <a:r>
              <a:rPr lang="vi-VN" sz="4000" dirty="0">
                <a:solidFill>
                  <a:schemeClr val="bg1"/>
                </a:solidFill>
                <a:latin typeface="Calibri" panose="020F0502020204030204" pitchFamily="34" charset="0"/>
                <a:cs typeface="Calibri" panose="020F0502020204030204" pitchFamily="34" charset="0"/>
              </a:rPr>
              <a:t>7</a:t>
            </a:r>
            <a:r>
              <a:rPr lang="en-US" sz="4000" dirty="0">
                <a:solidFill>
                  <a:schemeClr val="bg1"/>
                </a:solidFill>
              </a:rPr>
              <a:t>. Hierarchical Reporting Control</a:t>
            </a:r>
          </a:p>
        </p:txBody>
      </p:sp>
      <p:sp>
        <p:nvSpPr>
          <p:cNvPr id="4" name="Content Placeholder 2"/>
          <p:cNvSpPr txBox="1">
            <a:spLocks/>
          </p:cNvSpPr>
          <p:nvPr/>
        </p:nvSpPr>
        <p:spPr>
          <a:xfrm>
            <a:off x="359172" y="1203804"/>
            <a:ext cx="10515600" cy="4760539"/>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400" dirty="0"/>
              <a:t>H</a:t>
            </a:r>
            <a:r>
              <a:rPr lang="en-US" sz="1400" dirty="0"/>
              <a:t>ere are four basic reporting functions that can be used with different verbosity levels</a:t>
            </a:r>
            <a:r>
              <a:rPr lang="vi-VN" sz="1400" dirty="0"/>
              <a:t> : </a:t>
            </a:r>
          </a:p>
          <a:p>
            <a:pPr marL="0" indent="0">
              <a:buFont typeface="Arial" panose="020B0604020202020204" pitchFamily="34" charset="0"/>
              <a:buNone/>
            </a:pPr>
            <a:endParaRPr lang="vi-VN" sz="1400" dirty="0"/>
          </a:p>
          <a:p>
            <a:pPr marL="0" indent="0">
              <a:buFont typeface="Arial" panose="020B0604020202020204" pitchFamily="34" charset="0"/>
              <a:buNone/>
            </a:pPr>
            <a:endParaRPr lang="vi-VN" sz="1400" dirty="0"/>
          </a:p>
          <a:p>
            <a:r>
              <a:rPr lang="en-US" sz="1400" dirty="0"/>
              <a:t>can be either </a:t>
            </a:r>
            <a:r>
              <a:rPr lang="en-US" sz="1400" b="1" dirty="0"/>
              <a:t>info, error, warning, fatal</a:t>
            </a:r>
            <a:r>
              <a:rPr lang="en-US" sz="1400" dirty="0"/>
              <a:t>. UVM has six levels of verbosity </a:t>
            </a:r>
            <a:r>
              <a:rPr lang="vi-VN" sz="1400" dirty="0"/>
              <a:t>: </a:t>
            </a:r>
            <a:r>
              <a:rPr lang="vi-VN" sz="1400" dirty="0">
                <a:latin typeface="Calibri" panose="020F0502020204030204" pitchFamily="34" charset="0"/>
                <a:cs typeface="Calibri" panose="020F0502020204030204" pitchFamily="34" charset="0"/>
              </a:rPr>
              <a:t>UVM_NONE, UVM_</a:t>
            </a:r>
            <a:r>
              <a:rPr lang="en-US" sz="1400" dirty="0">
                <a:latin typeface="Calibri" panose="020F0502020204030204" pitchFamily="34" charset="0"/>
                <a:cs typeface="Calibri" panose="020F0502020204030204" pitchFamily="34" charset="0"/>
              </a:rPr>
              <a:t>LOW, UVM_MEDIUM, UVM_HIGH, UVM_FULL, UVM_DEBUG .</a:t>
            </a:r>
            <a:endParaRPr lang="vi-VN" sz="1400" dirty="0"/>
          </a:p>
          <a:p>
            <a:r>
              <a:rPr lang="en-US" sz="1400" dirty="0"/>
              <a:t>Note that the VERBOSITY_LEVEL is only required for uvm_report_info. Usage of uvm_report_fatal will exit the simulation.</a:t>
            </a:r>
            <a:endParaRPr lang="vi-VN" sz="1400" dirty="0"/>
          </a:p>
        </p:txBody>
      </p:sp>
      <p:sp>
        <p:nvSpPr>
          <p:cNvPr id="5" name="Rectangle 4"/>
          <p:cNvSpPr/>
          <p:nvPr/>
        </p:nvSpPr>
        <p:spPr>
          <a:xfrm>
            <a:off x="359171" y="1603705"/>
            <a:ext cx="8951844" cy="340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uvm_report_* ("TAG", $sformatf ("[Enter the display message]"), VERBOSITY_LEVEL);</a:t>
            </a:r>
          </a:p>
        </p:txBody>
      </p:sp>
      <p:sp>
        <p:nvSpPr>
          <p:cNvPr id="6" name="Rectangle 5"/>
          <p:cNvSpPr/>
          <p:nvPr/>
        </p:nvSpPr>
        <p:spPr>
          <a:xfrm>
            <a:off x="438684" y="3092912"/>
            <a:ext cx="7542437" cy="2519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uvm_report_info (get_type_name (), $sformatf ("None level message"), UVM_NONE); </a:t>
            </a:r>
          </a:p>
          <a:p>
            <a:r>
              <a:rPr lang="en-US" sz="1400" dirty="0"/>
              <a:t>uvm_report_info (get_type_name (), $sformatf ("Low level message"), UVM_LOW); </a:t>
            </a:r>
          </a:p>
          <a:p>
            <a:r>
              <a:rPr lang="en-US" sz="1400" dirty="0"/>
              <a:t>uvm_report_info (get_type_name (), $sformatf ("Medium level message"), UVM_MEDIUM); </a:t>
            </a:r>
          </a:p>
          <a:p>
            <a:r>
              <a:rPr lang="en-US" sz="1400" dirty="0"/>
              <a:t>uvm_report_info (get_type_name (), $sformatf ("High level message"), UVM_HIGH); </a:t>
            </a:r>
          </a:p>
          <a:p>
            <a:r>
              <a:rPr lang="en-US" sz="1400" dirty="0"/>
              <a:t>uvm_report_info (get_type_name (), $sformatf ("Full level message"), UVM_FULL); </a:t>
            </a:r>
          </a:p>
          <a:p>
            <a:r>
              <a:rPr lang="en-US" sz="1400" dirty="0"/>
              <a:t>uvm_report_info (get_type_name (), $sformatf ("Debug level message"), UVM_DEBUG); </a:t>
            </a:r>
          </a:p>
          <a:p>
            <a:endParaRPr lang="en-US" sz="1400" dirty="0"/>
          </a:p>
          <a:p>
            <a:r>
              <a:rPr lang="en-US" sz="1400" dirty="0"/>
              <a:t>uvm_report_warning (get_type_name (), $sformatf ("Warning level message"));</a:t>
            </a:r>
          </a:p>
          <a:p>
            <a:r>
              <a:rPr lang="en-US" sz="1400" dirty="0"/>
              <a:t>uvm_report_error (get_type_name (), $sformatf ("Error level message")); </a:t>
            </a:r>
          </a:p>
          <a:p>
            <a:r>
              <a:rPr lang="en-US" sz="1400" dirty="0"/>
              <a:t>uvm_report_fatal (get_type_name (), $sformatf ("Fatal level message"));</a:t>
            </a:r>
          </a:p>
        </p:txBody>
      </p:sp>
    </p:spTree>
    <p:extLst>
      <p:ext uri="{BB962C8B-B14F-4D97-AF65-F5344CB8AC3E}">
        <p14:creationId xmlns:p14="http://schemas.microsoft.com/office/powerpoint/2010/main" val="109140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04252" y="365125"/>
            <a:ext cx="6311348" cy="1325563"/>
          </a:xfrm>
        </p:spPr>
        <p:txBody>
          <a:bodyPr/>
          <a:lstStyle/>
          <a:p>
            <a:r>
              <a:rPr lang="vi-VN"/>
              <a:t>AGENDA</a:t>
            </a:r>
            <a:endParaRPr lang="en-US" dirty="0"/>
          </a:p>
        </p:txBody>
      </p:sp>
      <p:sp>
        <p:nvSpPr>
          <p:cNvPr id="3" name="Content Placeholder 2"/>
          <p:cNvSpPr>
            <a:spLocks noGrp="1"/>
          </p:cNvSpPr>
          <p:nvPr>
            <p:ph idx="4294967295"/>
          </p:nvPr>
        </p:nvSpPr>
        <p:spPr>
          <a:xfrm>
            <a:off x="4204252" y="2177706"/>
            <a:ext cx="6977269" cy="4351338"/>
          </a:xfrm>
        </p:spPr>
        <p:txBody>
          <a:bodyPr/>
          <a:lstStyle/>
          <a:p>
            <a:pPr marL="514350" indent="-514350">
              <a:buFont typeface="+mj-lt"/>
              <a:buAutoNum type="arabicPeriod"/>
            </a:pPr>
            <a:r>
              <a:rPr lang="en-US" dirty="0"/>
              <a:t>Overview</a:t>
            </a:r>
          </a:p>
          <a:p>
            <a:pPr marL="514350" indent="-514350">
              <a:buFont typeface="+mj-lt"/>
              <a:buAutoNum type="arabicPeriod"/>
            </a:pPr>
            <a:r>
              <a:rPr lang="en-US" dirty="0"/>
              <a:t>Phasing and Execution Control</a:t>
            </a:r>
          </a:p>
          <a:p>
            <a:pPr marL="514350" indent="-514350">
              <a:buFont typeface="+mj-lt"/>
              <a:buAutoNum type="arabicPeriod"/>
            </a:pPr>
            <a:r>
              <a:rPr lang="en-US" dirty="0"/>
              <a:t>Hierarchy Information Function</a:t>
            </a:r>
          </a:p>
          <a:p>
            <a:pPr marL="514350" indent="-514350">
              <a:buFont typeface="+mj-lt"/>
              <a:buAutoNum type="arabicPeriod"/>
            </a:pPr>
            <a:r>
              <a:rPr lang="en-US" dirty="0"/>
              <a:t>UVM Component Utilities</a:t>
            </a:r>
          </a:p>
          <a:p>
            <a:pPr marL="514350" indent="-514350">
              <a:buFont typeface="+mj-lt"/>
              <a:buAutoNum type="arabicPeriod"/>
            </a:pPr>
            <a:r>
              <a:rPr lang="en-US" dirty="0"/>
              <a:t>UVM Configuration Mechanism</a:t>
            </a:r>
          </a:p>
          <a:p>
            <a:pPr marL="514350" indent="-514350">
              <a:buFont typeface="+mj-lt"/>
              <a:buAutoNum type="arabicPeriod"/>
            </a:pPr>
            <a:r>
              <a:rPr lang="en-US" dirty="0"/>
              <a:t>Factory Convenience Methods</a:t>
            </a:r>
          </a:p>
          <a:p>
            <a:pPr marL="514350" indent="-514350">
              <a:buFont typeface="+mj-lt"/>
              <a:buAutoNum type="arabicPeriod"/>
            </a:pPr>
            <a:r>
              <a:rPr lang="en-US" dirty="0"/>
              <a:t>Hierarchical Reporting Control</a:t>
            </a:r>
          </a:p>
        </p:txBody>
      </p:sp>
    </p:spTree>
    <p:extLst>
      <p:ext uri="{BB962C8B-B14F-4D97-AF65-F5344CB8AC3E}">
        <p14:creationId xmlns:p14="http://schemas.microsoft.com/office/powerpoint/2010/main" val="134003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4407"/>
            <a:ext cx="10515600" cy="504825"/>
          </a:xfrm>
        </p:spPr>
        <p:txBody>
          <a:bodyPr>
            <a:normAutofit fontScale="90000"/>
          </a:bodyPr>
          <a:lstStyle/>
          <a:p>
            <a:r>
              <a:rPr lang="en-US" dirty="0">
                <a:solidFill>
                  <a:srgbClr val="FFFFFF"/>
                </a:solidFill>
              </a:rPr>
              <a:t>1. </a:t>
            </a:r>
            <a:r>
              <a:rPr lang="vi-VN" dirty="0">
                <a:solidFill>
                  <a:srgbClr val="FFFFFF"/>
                </a:solidFill>
              </a:rPr>
              <a:t>OVERVIEW</a:t>
            </a:r>
            <a:endParaRPr lang="en-US" dirty="0">
              <a:solidFill>
                <a:srgbClr val="FFFFFF"/>
              </a:solidFill>
            </a:endParaRPr>
          </a:p>
        </p:txBody>
      </p:sp>
      <p:sp>
        <p:nvSpPr>
          <p:cNvPr id="3" name="Content Placeholder 2"/>
          <p:cNvSpPr>
            <a:spLocks noGrp="1"/>
          </p:cNvSpPr>
          <p:nvPr>
            <p:ph idx="4294967295"/>
          </p:nvPr>
        </p:nvSpPr>
        <p:spPr>
          <a:xfrm>
            <a:off x="516835" y="1003853"/>
            <a:ext cx="10515600" cy="5287618"/>
          </a:xfrm>
        </p:spPr>
        <p:txBody>
          <a:bodyPr>
            <a:normAutofit lnSpcReduction="10000"/>
          </a:bodyPr>
          <a:lstStyle/>
          <a:p>
            <a:pPr marL="0" indent="0">
              <a:buNone/>
            </a:pPr>
            <a:r>
              <a:rPr lang="en-US" sz="1600" dirty="0"/>
              <a:t>* Partial UVM class tree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400" dirty="0">
                <a:latin typeface="Times New Roman" panose="02020603050405020304" pitchFamily="18" charset="0"/>
                <a:cs typeface="Times New Roman" panose="02020603050405020304" pitchFamily="18" charset="0"/>
              </a:rPr>
              <a:t>* Class Declaration : </a:t>
            </a:r>
          </a:p>
          <a:p>
            <a:pPr marL="0" indent="0">
              <a:buNone/>
            </a:pPr>
            <a:r>
              <a:rPr lang="en-US" sz="1400" dirty="0">
                <a:latin typeface="Times New Roman" panose="02020603050405020304" pitchFamily="18" charset="0"/>
                <a:cs typeface="Times New Roman" panose="02020603050405020304" pitchFamily="18" charset="0"/>
              </a:rPr>
              <a:t> The uvm_component class is the root base class for UVM components.  </a:t>
            </a:r>
          </a:p>
          <a:p>
            <a:pPr marL="0" indent="0">
              <a:buNone/>
            </a:pPr>
            <a:r>
              <a:rPr lang="en-US" sz="1400" dirty="0">
                <a:latin typeface="Times New Roman" panose="02020603050405020304" pitchFamily="18" charset="0"/>
                <a:cs typeface="Times New Roman" panose="02020603050405020304" pitchFamily="18" charset="0"/>
              </a:rPr>
              <a:t> In addition to the features inherited from </a:t>
            </a:r>
            <a:r>
              <a:rPr lang="en-US" sz="1400" noProof="1">
                <a:latin typeface="Times New Roman" panose="02020603050405020304" pitchFamily="18" charset="0"/>
                <a:cs typeface="Times New Roman" panose="02020603050405020304" pitchFamily="18" charset="0"/>
                <a:hlinkClick r:id="rId2"/>
              </a:rPr>
              <a:t>uvm_object</a:t>
            </a:r>
            <a:r>
              <a:rPr lang="en-US" sz="1400" dirty="0">
                <a:latin typeface="Times New Roman" panose="02020603050405020304" pitchFamily="18" charset="0"/>
                <a:cs typeface="Times New Roman" panose="02020603050405020304" pitchFamily="18" charset="0"/>
              </a:rPr>
              <a:t> and </a:t>
            </a:r>
            <a:r>
              <a:rPr lang="en-US" sz="1400" noProof="1">
                <a:latin typeface="Times New Roman" panose="02020603050405020304" pitchFamily="18" charset="0"/>
                <a:cs typeface="Times New Roman" panose="02020603050405020304" pitchFamily="18" charset="0"/>
                <a:hlinkClick r:id="rId3"/>
              </a:rPr>
              <a:t>uvm_report_object</a:t>
            </a:r>
            <a:r>
              <a:rPr lang="en-US" sz="1400" dirty="0">
                <a:latin typeface="Times New Roman" panose="02020603050405020304" pitchFamily="18" charset="0"/>
                <a:cs typeface="Times New Roman" panose="02020603050405020304" pitchFamily="18" charset="0"/>
              </a:rPr>
              <a:t>, uvm_component provides the following interfaces: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Simulation Phases Method           : </a:t>
            </a:r>
            <a:r>
              <a:rPr lang="vi-VN" sz="1400" dirty="0">
                <a:latin typeface="Times New Roman" panose="02020603050405020304" pitchFamily="18" charset="0"/>
                <a:cs typeface="Times New Roman" panose="02020603050405020304" pitchFamily="18" charset="0"/>
              </a:rPr>
              <a:t>Phase </a:t>
            </a:r>
            <a:r>
              <a:rPr lang="en-US" sz="1400" dirty="0">
                <a:latin typeface="Times New Roman" panose="02020603050405020304" pitchFamily="18" charset="0"/>
                <a:cs typeface="Times New Roman" panose="02020603050405020304" pitchFamily="18" charset="0"/>
              </a:rPr>
              <a:t>test flow that all components follow.</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Hierarchy Information Function   : 	Searching and traversing the component hierarchy</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Configuration Methods                 : Configuring component topology and other parameters ahead of and during component construction</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Factory Convenience Methods     :	The factory is used to create new components and other objects.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Hierarchical Reporting Control    : 	All messages, warning, errors are processed through this interface </a:t>
            </a:r>
          </a:p>
          <a:p>
            <a:pPr>
              <a:buFontTx/>
              <a:buChar char="-"/>
            </a:pPr>
            <a:endParaRPr lang="en-US" sz="14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8551" y="1003853"/>
            <a:ext cx="6155814" cy="2761809"/>
          </a:xfrm>
          <a:prstGeom prst="rect">
            <a:avLst/>
          </a:prstGeom>
        </p:spPr>
      </p:pic>
      <p:sp>
        <p:nvSpPr>
          <p:cNvPr id="5" name="Rectangle 4"/>
          <p:cNvSpPr/>
          <p:nvPr/>
        </p:nvSpPr>
        <p:spPr>
          <a:xfrm>
            <a:off x="2146341" y="3922790"/>
            <a:ext cx="6222918" cy="253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class uvm_component extends </a:t>
            </a:r>
            <a:r>
              <a:rPr lang="en-US" noProof="1"/>
              <a:t>uvm_report_object</a:t>
            </a:r>
          </a:p>
        </p:txBody>
      </p:sp>
    </p:spTree>
    <p:extLst>
      <p:ext uri="{BB962C8B-B14F-4D97-AF65-F5344CB8AC3E}">
        <p14:creationId xmlns:p14="http://schemas.microsoft.com/office/powerpoint/2010/main" val="105317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86047" y="1416424"/>
            <a:ext cx="1219200" cy="223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idx="4294967295"/>
          </p:nvPr>
        </p:nvSpPr>
        <p:spPr>
          <a:xfrm>
            <a:off x="89647" y="146465"/>
            <a:ext cx="10515600" cy="539336"/>
          </a:xfrm>
        </p:spPr>
        <p:txBody>
          <a:bodyPr>
            <a:normAutofit fontScale="90000"/>
          </a:bodyPr>
          <a:lstStyle/>
          <a:p>
            <a:r>
              <a:rPr lang="en-US" sz="4000" dirty="0">
                <a:solidFill>
                  <a:srgbClr val="FFFFFF"/>
                </a:solidFill>
              </a:rPr>
              <a:t>2. Simulation Phase Methods</a:t>
            </a:r>
          </a:p>
        </p:txBody>
      </p:sp>
      <p:sp>
        <p:nvSpPr>
          <p:cNvPr id="3" name="Content Placeholder 2"/>
          <p:cNvSpPr>
            <a:spLocks noGrp="1"/>
          </p:cNvSpPr>
          <p:nvPr>
            <p:ph idx="4294967295"/>
          </p:nvPr>
        </p:nvSpPr>
        <p:spPr>
          <a:xfrm>
            <a:off x="728966" y="1154109"/>
            <a:ext cx="8474669" cy="3805518"/>
          </a:xfrm>
        </p:spPr>
        <p:txBody>
          <a:bodyPr>
            <a:normAutofit/>
          </a:bodyPr>
          <a:lstStyle/>
          <a:p>
            <a:pPr marL="0" indent="0">
              <a:buNone/>
            </a:pPr>
            <a:r>
              <a:rPr lang="en-US" sz="1600" dirty="0"/>
              <a:t>- All the UVM phase names end with *_phase suffix :</a:t>
            </a:r>
          </a:p>
          <a:p>
            <a:r>
              <a:rPr lang="en-US" sz="1400" b="1" dirty="0"/>
              <a:t>build_phase() </a:t>
            </a:r>
            <a:r>
              <a:rPr lang="en-US" sz="1400" dirty="0"/>
              <a:t>is used to construct components of the hierarchy. For example, the build phase of the agent class will construct the classes for the monitor, for the sequencer and for the driver.</a:t>
            </a:r>
          </a:p>
          <a:p>
            <a:r>
              <a:rPr lang="en-US" sz="1400" b="1" dirty="0"/>
              <a:t>connect_phase()</a:t>
            </a:r>
            <a:r>
              <a:rPr lang="en-US" sz="1400" dirty="0"/>
              <a:t> is used to connect the different sub components of a class. Using the same example, the connect phase of the agent would connect the driver to the sequencer and it would connect the monitor to an external port.</a:t>
            </a:r>
          </a:p>
          <a:p>
            <a:r>
              <a:rPr lang="en-US" sz="1400" b="1" dirty="0"/>
              <a:t>end_of_elaboration_phase() </a:t>
            </a:r>
            <a:r>
              <a:rPr lang="en-US" sz="1400" dirty="0"/>
              <a:t>is to ensures that all of your connections and references are properly setup from the connect_phase(). This phase is helpful for print() method of the top env to display the complete testbench architecture.</a:t>
            </a:r>
          </a:p>
          <a:p>
            <a:r>
              <a:rPr lang="en-US" sz="1400" b="1" dirty="0"/>
              <a:t>start_of_simulation_phase() </a:t>
            </a:r>
            <a:r>
              <a:rPr lang="en-US" sz="1400" dirty="0"/>
              <a:t>is to avoid zero time dependencies as component start-up. Component initializations can be done in this phase. </a:t>
            </a:r>
          </a:p>
          <a:p>
            <a:r>
              <a:rPr lang="en-US" sz="1400" b="1" dirty="0"/>
              <a:t>run_phase()</a:t>
            </a:r>
            <a:r>
              <a:rPr lang="en-US" sz="1400" dirty="0"/>
              <a:t> is the main phase of the execution, this is where the actual code of a simulation will execute.</a:t>
            </a:r>
          </a:p>
          <a:p>
            <a:r>
              <a:rPr lang="en-US" sz="1400" dirty="0"/>
              <a:t>And at last, </a:t>
            </a:r>
            <a:r>
              <a:rPr lang="en-US" sz="1400" b="1" dirty="0"/>
              <a:t>report_phase()</a:t>
            </a:r>
            <a:r>
              <a:rPr lang="en-US" sz="1400" dirty="0"/>
              <a:t> is the phase used to display the results of the simulation.</a:t>
            </a:r>
          </a:p>
          <a:p>
            <a:pPr marL="0" indent="0">
              <a:buNone/>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471" y="1452282"/>
            <a:ext cx="1184811" cy="2169459"/>
          </a:xfrm>
          <a:prstGeom prst="rect">
            <a:avLst/>
          </a:prstGeom>
        </p:spPr>
      </p:pic>
    </p:spTree>
    <p:extLst>
      <p:ext uri="{BB962C8B-B14F-4D97-AF65-F5344CB8AC3E}">
        <p14:creationId xmlns:p14="http://schemas.microsoft.com/office/powerpoint/2010/main" val="64721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106708"/>
            <a:ext cx="10515600" cy="638727"/>
          </a:xfrm>
        </p:spPr>
        <p:txBody>
          <a:bodyPr>
            <a:normAutofit fontScale="90000"/>
          </a:bodyPr>
          <a:lstStyle/>
          <a:p>
            <a:r>
              <a:rPr lang="en-US" sz="4000" dirty="0">
                <a:solidFill>
                  <a:srgbClr val="FFFFFF"/>
                </a:solidFill>
              </a:rPr>
              <a:t>3. Hierarchy Information Function</a:t>
            </a:r>
          </a:p>
        </p:txBody>
      </p:sp>
      <p:sp>
        <p:nvSpPr>
          <p:cNvPr id="3" name="Content Placeholder 2"/>
          <p:cNvSpPr>
            <a:spLocks noGrp="1"/>
          </p:cNvSpPr>
          <p:nvPr>
            <p:ph idx="4294967295"/>
          </p:nvPr>
        </p:nvSpPr>
        <p:spPr>
          <a:xfrm>
            <a:off x="725488" y="1078120"/>
            <a:ext cx="11181589" cy="1923497"/>
          </a:xfrm>
        </p:spPr>
        <p:txBody>
          <a:bodyPr>
            <a:normAutofit/>
          </a:bodyPr>
          <a:lstStyle/>
          <a:p>
            <a:pPr>
              <a:buFontTx/>
              <a:buChar char="-"/>
            </a:pPr>
            <a:r>
              <a:rPr lang="en-US" sz="1600" dirty="0"/>
              <a:t>Because the component tree is static throughout the simulation, components are aware of their hierarchy location and can query for their parent class, child class, or their location within the hierarchy. </a:t>
            </a:r>
          </a:p>
          <a:p>
            <a:pPr>
              <a:buFontTx/>
              <a:buChar char="-"/>
            </a:pPr>
            <a:r>
              <a:rPr lang="en-US" sz="1600" dirty="0"/>
              <a:t>Some of the function that the uvm_component class provides are: </a:t>
            </a:r>
          </a:p>
          <a:p>
            <a:r>
              <a:rPr lang="en-US" sz="1400" b="1" dirty="0"/>
              <a:t>get_parent() : </a:t>
            </a:r>
            <a:r>
              <a:rPr lang="en-US" sz="1400" dirty="0"/>
              <a:t>Returns a handle to this component’s parent, or null if it has no parent.</a:t>
            </a:r>
          </a:p>
          <a:p>
            <a:r>
              <a:rPr lang="en-US" sz="1400" b="1" dirty="0"/>
              <a:t>get_full_name() :</a:t>
            </a:r>
            <a:r>
              <a:rPr lang="en-US" sz="1400" dirty="0"/>
              <a:t> Returns the full hierarchical name of this object.</a:t>
            </a:r>
          </a:p>
          <a:p>
            <a:r>
              <a:rPr lang="en-US" sz="1400" b="1" dirty="0"/>
              <a:t>get_children() : </a:t>
            </a:r>
            <a:r>
              <a:rPr lang="en-US" sz="1400" dirty="0"/>
              <a:t>This function populates the end of the children array with the list of this component’s children.</a:t>
            </a:r>
            <a:endParaRPr lang="en-US" sz="1600" dirty="0"/>
          </a:p>
        </p:txBody>
      </p:sp>
    </p:spTree>
    <p:extLst>
      <p:ext uri="{BB962C8B-B14F-4D97-AF65-F5344CB8AC3E}">
        <p14:creationId xmlns:p14="http://schemas.microsoft.com/office/powerpoint/2010/main" val="329808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149087"/>
            <a:ext cx="10515600" cy="606288"/>
          </a:xfrm>
        </p:spPr>
        <p:txBody>
          <a:bodyPr>
            <a:normAutofit fontScale="90000"/>
          </a:bodyPr>
          <a:lstStyle/>
          <a:p>
            <a:r>
              <a:rPr lang="en-US" sz="4000" dirty="0">
                <a:solidFill>
                  <a:srgbClr val="FFFFFF"/>
                </a:solidFill>
              </a:rPr>
              <a:t>4. UVM Component Utilities</a:t>
            </a:r>
          </a:p>
        </p:txBody>
      </p:sp>
      <p:sp>
        <p:nvSpPr>
          <p:cNvPr id="3" name="Content Placeholder 2"/>
          <p:cNvSpPr>
            <a:spLocks noGrp="1"/>
          </p:cNvSpPr>
          <p:nvPr>
            <p:ph idx="4294967295"/>
          </p:nvPr>
        </p:nvSpPr>
        <p:spPr>
          <a:xfrm>
            <a:off x="0" y="1416050"/>
            <a:ext cx="11608904" cy="1983133"/>
          </a:xfrm>
        </p:spPr>
        <p:txBody>
          <a:bodyPr>
            <a:normAutofit/>
          </a:bodyPr>
          <a:lstStyle/>
          <a:p>
            <a:pPr marL="0" indent="0">
              <a:buNone/>
            </a:pPr>
            <a:r>
              <a:rPr lang="en-US" sz="1600" dirty="0"/>
              <a:t>- UVM component based class </a:t>
            </a:r>
            <a:r>
              <a:rPr lang="en-US" sz="1600" noProof="1"/>
              <a:t>eshould</a:t>
            </a:r>
            <a:r>
              <a:rPr lang="en-US" sz="1600" dirty="0"/>
              <a:t> contain one of following component utility macro forms:</a:t>
            </a:r>
          </a:p>
          <a:p>
            <a:r>
              <a:rPr lang="en-US" sz="1400" b="1" dirty="0"/>
              <a:t>`uvm_component_utils(TYPE) </a:t>
            </a:r>
            <a:r>
              <a:rPr lang="en-US" sz="1400" dirty="0"/>
              <a:t>for single components with no field macros</a:t>
            </a:r>
          </a:p>
          <a:p>
            <a:r>
              <a:rPr lang="en-US" sz="1400" b="1" dirty="0"/>
              <a:t>`uvm_component_utils_begin(TYPE) / `uvm_component_utils_end</a:t>
            </a:r>
            <a:r>
              <a:rPr lang="en-US" sz="1400" dirty="0"/>
              <a:t> for single components with field automation macros</a:t>
            </a:r>
          </a:p>
          <a:p>
            <a:r>
              <a:rPr lang="en-US" sz="1400" b="1" dirty="0"/>
              <a:t>`uvm_component_param_utils(TYPE)  </a:t>
            </a:r>
            <a:r>
              <a:rPr lang="en-US" sz="1400" dirty="0"/>
              <a:t>for parameterized components with no field macros</a:t>
            </a:r>
            <a:endParaRPr lang="en-US" sz="1400" b="1" dirty="0"/>
          </a:p>
          <a:p>
            <a:r>
              <a:rPr lang="en-US" sz="1400" b="1" dirty="0"/>
              <a:t>`uvm_component_param_utils_begin(TYPE) / `uvm_component_param_utils_end </a:t>
            </a:r>
            <a:r>
              <a:rPr lang="en-US" sz="1400" dirty="0"/>
              <a:t>for parameterized components with fields automation macros</a:t>
            </a:r>
            <a:endParaRPr lang="en-US" sz="1600" dirty="0"/>
          </a:p>
        </p:txBody>
      </p:sp>
    </p:spTree>
    <p:extLst>
      <p:ext uri="{BB962C8B-B14F-4D97-AF65-F5344CB8AC3E}">
        <p14:creationId xmlns:p14="http://schemas.microsoft.com/office/powerpoint/2010/main" val="313365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65734"/>
            <a:ext cx="10515600" cy="430005"/>
          </a:xfrm>
        </p:spPr>
        <p:txBody>
          <a:bodyPr>
            <a:normAutofit fontScale="90000"/>
          </a:bodyPr>
          <a:lstStyle/>
          <a:p>
            <a:r>
              <a:rPr lang="en-US" sz="4000" dirty="0">
                <a:solidFill>
                  <a:srgbClr val="FFFFFF"/>
                </a:solidFill>
              </a:rPr>
              <a:t>5. UVM Configuration Mechanism</a:t>
            </a:r>
          </a:p>
        </p:txBody>
      </p:sp>
      <p:sp>
        <p:nvSpPr>
          <p:cNvPr id="3" name="Content Placeholder 2"/>
          <p:cNvSpPr>
            <a:spLocks noGrp="1"/>
          </p:cNvSpPr>
          <p:nvPr>
            <p:ph idx="4294967295"/>
          </p:nvPr>
        </p:nvSpPr>
        <p:spPr>
          <a:xfrm>
            <a:off x="546652" y="1093304"/>
            <a:ext cx="10774017" cy="4924633"/>
          </a:xfrm>
        </p:spPr>
        <p:txBody>
          <a:bodyPr>
            <a:normAutofit/>
          </a:bodyPr>
          <a:lstStyle/>
          <a:p>
            <a:pPr marL="0" indent="0">
              <a:buNone/>
            </a:pPr>
            <a:r>
              <a:rPr lang="en-US" sz="1600" dirty="0"/>
              <a:t>The UVM provides a flexible configuration mechanism that allow configuring run-time attributes and component topology without derivation or use of the factory.</a:t>
            </a:r>
          </a:p>
          <a:p>
            <a:pPr marL="0" indent="0">
              <a:buNone/>
            </a:pPr>
            <a:r>
              <a:rPr lang="en-US" sz="1600" dirty="0"/>
              <a:t>The configuration of component attributes is achieved by way of the set/get API with the following syntax :</a:t>
            </a:r>
          </a:p>
          <a:p>
            <a:pPr>
              <a:buFontTx/>
              <a:buChar char="-"/>
            </a:pPr>
            <a:endParaRPr lang="en-US" sz="1600" dirty="0"/>
          </a:p>
          <a:p>
            <a:pPr marL="0" indent="0">
              <a:buNone/>
            </a:pPr>
            <a:endParaRPr lang="en-US" sz="1600" dirty="0"/>
          </a:p>
          <a:p>
            <a:pPr marL="0" indent="0">
              <a:buNone/>
            </a:pPr>
            <a:endParaRPr lang="en-US" sz="1600" dirty="0"/>
          </a:p>
          <a:p>
            <a:pPr marL="0" indent="0">
              <a:buNone/>
            </a:pPr>
            <a:r>
              <a:rPr lang="en-US" sz="1600" dirty="0"/>
              <a:t>Ex: uvm_config_db# (int)::set (this, “”, “num_slave”, 2);</a:t>
            </a:r>
          </a:p>
          <a:p>
            <a:pPr marL="0" indent="0">
              <a:buNone/>
            </a:pPr>
            <a:endParaRPr lang="en-US" sz="1600" dirty="0"/>
          </a:p>
          <a:p>
            <a:pPr marL="0" indent="0">
              <a:buNone/>
            </a:pPr>
            <a:r>
              <a:rPr lang="en-US" sz="1600" dirty="0"/>
              <a:t>Argument description:</a:t>
            </a:r>
          </a:p>
          <a:p>
            <a:r>
              <a:rPr lang="en-US" sz="1600" dirty="0"/>
              <a:t>cntxt : search point component. </a:t>
            </a:r>
          </a:p>
          <a:p>
            <a:r>
              <a:rPr lang="en-US" sz="1600" dirty="0"/>
              <a:t>inst_name : a hierarchical path to a component instance. </a:t>
            </a:r>
          </a:p>
          <a:p>
            <a:r>
              <a:rPr lang="en-US" sz="1600" dirty="0"/>
              <a:t>field_name : the name of the field that need to be configured.</a:t>
            </a:r>
          </a:p>
          <a:p>
            <a:r>
              <a:rPr lang="en-US" sz="1600" dirty="0"/>
              <a:t>value : the value to be assigned to the field. The type of value will be the parameterization type, T. </a:t>
            </a:r>
            <a:br>
              <a:rPr lang="en-US" sz="1600" dirty="0"/>
            </a:br>
            <a:r>
              <a:rPr lang="en-US" sz="1600" dirty="0"/>
              <a:t>For uvm_config_object::set(), the type is uvm_object. For uvm_config_int::set(), the type is uvm_bitstream_t </a:t>
            </a:r>
          </a:p>
        </p:txBody>
      </p:sp>
      <p:sp>
        <p:nvSpPr>
          <p:cNvPr id="4" name="Rectangle 3"/>
          <p:cNvSpPr/>
          <p:nvPr/>
        </p:nvSpPr>
        <p:spPr>
          <a:xfrm>
            <a:off x="1089602" y="2007704"/>
            <a:ext cx="8495422" cy="9243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Class uvm_config_db# (type T=int) extends uvm_resourse_db# (T) ;</a:t>
            </a:r>
          </a:p>
          <a:p>
            <a:r>
              <a:rPr lang="en-US" sz="1400" dirty="0"/>
              <a:t>    static function bit set ( uvm_component cntxt, string inst_name, string field_name, T value);</a:t>
            </a:r>
          </a:p>
          <a:p>
            <a:r>
              <a:rPr lang="en-US" sz="1400" dirty="0"/>
              <a:t>    static function bit get ( uvm_component cntxt, string inst_name, string field_name, ref T value);</a:t>
            </a:r>
          </a:p>
          <a:p>
            <a:r>
              <a:rPr lang="en-US" sz="1400" dirty="0"/>
              <a:t>endclass</a:t>
            </a:r>
          </a:p>
        </p:txBody>
      </p:sp>
    </p:spTree>
    <p:extLst>
      <p:ext uri="{BB962C8B-B14F-4D97-AF65-F5344CB8AC3E}">
        <p14:creationId xmlns:p14="http://schemas.microsoft.com/office/powerpoint/2010/main" val="61956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207963"/>
            <a:ext cx="10515600" cy="527050"/>
          </a:xfrm>
        </p:spPr>
        <p:txBody>
          <a:bodyPr>
            <a:normAutofit fontScale="90000"/>
          </a:bodyPr>
          <a:lstStyle/>
          <a:p>
            <a:r>
              <a:rPr lang="en-US" sz="4000" dirty="0">
                <a:solidFill>
                  <a:srgbClr val="FFFFFF"/>
                </a:solidFill>
              </a:rPr>
              <a:t>5. UVM Configuration Mechanism</a:t>
            </a:r>
          </a:p>
        </p:txBody>
      </p:sp>
      <p:sp>
        <p:nvSpPr>
          <p:cNvPr id="3" name="Content Placeholder 2"/>
          <p:cNvSpPr>
            <a:spLocks noGrp="1"/>
          </p:cNvSpPr>
          <p:nvPr>
            <p:ph idx="4294967295"/>
          </p:nvPr>
        </p:nvSpPr>
        <p:spPr>
          <a:xfrm>
            <a:off x="584200" y="984250"/>
            <a:ext cx="11607800" cy="4035425"/>
          </a:xfrm>
        </p:spPr>
        <p:txBody>
          <a:bodyPr>
            <a:normAutofit/>
          </a:bodyPr>
          <a:lstStyle/>
          <a:p>
            <a:pPr marL="0" indent="0">
              <a:buNone/>
            </a:pPr>
            <a:r>
              <a:rPr lang="en-US" sz="1600" dirty="0"/>
              <a:t>Another recommended API is a loosely typed above. </a:t>
            </a:r>
          </a:p>
          <a:p>
            <a:pPr marL="0" indent="0">
              <a:buNone/>
            </a:pPr>
            <a:r>
              <a:rPr lang="en-US" sz="1600" dirty="0"/>
              <a:t>Differences is typdef on top of the existing one :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Properties that are registered as UVM fields using the uvm_field_* macros are automatically updated by the component super.build_phase() method. These properties can then used to determine the build_phase() execution for the component. </a:t>
            </a:r>
          </a:p>
          <a:p>
            <a:pPr marL="0" indent="0">
              <a:buNone/>
            </a:pPr>
            <a:r>
              <a:rPr lang="en-US" sz="1600" dirty="0"/>
              <a:t>Can also use the manual uvm_config_db::get() method to get the configuration values before the child component is created (or before the child component is needed)</a:t>
            </a:r>
          </a:p>
        </p:txBody>
      </p:sp>
      <p:sp>
        <p:nvSpPr>
          <p:cNvPr id="5" name="Rectangle 4"/>
          <p:cNvSpPr/>
          <p:nvPr/>
        </p:nvSpPr>
        <p:spPr>
          <a:xfrm>
            <a:off x="693530" y="1643459"/>
            <a:ext cx="7921485" cy="1696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 uvm_config_int::set( uvm_component cntxt, string inst_name, string field_name, T value);</a:t>
            </a:r>
          </a:p>
          <a:p>
            <a:r>
              <a:rPr lang="en-US" sz="1400" dirty="0"/>
              <a:t> uvm_config_object::set( uvm_component cntxt, string inst_name, string field_name, T value);</a:t>
            </a:r>
          </a:p>
          <a:p>
            <a:r>
              <a:rPr lang="en-US" sz="1400" dirty="0"/>
              <a:t> uvm_config_string::set( uvm_component cntxt, </a:t>
            </a:r>
            <a:r>
              <a:rPr lang="vi-VN" sz="1400" dirty="0">
                <a:latin typeface="Calibri" panose="020F0502020204030204" pitchFamily="34" charset="0"/>
                <a:cs typeface="Calibri" panose="020F0502020204030204" pitchFamily="34" charset="0"/>
              </a:rPr>
              <a:t>stri</a:t>
            </a:r>
            <a:r>
              <a:rPr lang="en-US" sz="1400" dirty="0"/>
              <a:t>ng inst_name, string field_name, T value);</a:t>
            </a:r>
          </a:p>
          <a:p>
            <a:endParaRPr lang="en-US" sz="1400" dirty="0"/>
          </a:p>
          <a:p>
            <a:r>
              <a:rPr lang="en-US" sz="1400" dirty="0"/>
              <a:t>typdef uvm_config_db#(uvm_bitstream_t) uvm_config_int</a:t>
            </a:r>
          </a:p>
          <a:p>
            <a:r>
              <a:rPr lang="en-US" sz="1400" dirty="0"/>
              <a:t>typdef uvm_config_db#(uvm_object) uvm_config_object</a:t>
            </a:r>
          </a:p>
          <a:p>
            <a:r>
              <a:rPr lang="en-US" sz="1400" dirty="0"/>
              <a:t>typdef uvm_config_db#(string) uvm_config_string</a:t>
            </a:r>
          </a:p>
        </p:txBody>
      </p:sp>
    </p:spTree>
    <p:extLst>
      <p:ext uri="{BB962C8B-B14F-4D97-AF65-F5344CB8AC3E}">
        <p14:creationId xmlns:p14="http://schemas.microsoft.com/office/powerpoint/2010/main" val="394760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17902"/>
            <a:ext cx="10515600" cy="527050"/>
          </a:xfrm>
        </p:spPr>
        <p:txBody>
          <a:bodyPr>
            <a:normAutofit fontScale="90000"/>
          </a:bodyPr>
          <a:lstStyle/>
          <a:p>
            <a:r>
              <a:rPr lang="en-US" sz="4000" dirty="0">
                <a:solidFill>
                  <a:schemeClr val="bg1"/>
                </a:solidFill>
              </a:rPr>
              <a:t>6. Factory Convenience Methods</a:t>
            </a:r>
          </a:p>
        </p:txBody>
      </p:sp>
      <p:sp>
        <p:nvSpPr>
          <p:cNvPr id="3" name="Content Placeholder 2"/>
          <p:cNvSpPr>
            <a:spLocks noGrp="1"/>
          </p:cNvSpPr>
          <p:nvPr>
            <p:ph idx="4294967295"/>
          </p:nvPr>
        </p:nvSpPr>
        <p:spPr>
          <a:xfrm>
            <a:off x="367748" y="1242669"/>
            <a:ext cx="11598965" cy="2593836"/>
          </a:xfrm>
        </p:spPr>
        <p:txBody>
          <a:bodyPr>
            <a:normAutofit/>
          </a:bodyPr>
          <a:lstStyle/>
          <a:p>
            <a:pPr marL="0" indent="0">
              <a:buNone/>
            </a:pPr>
            <a:r>
              <a:rPr lang="en-US" sz="1600" dirty="0"/>
              <a:t> </a:t>
            </a:r>
            <a:r>
              <a:rPr lang="vi-VN" sz="1600" dirty="0"/>
              <a:t>The factory method </a:t>
            </a:r>
            <a:r>
              <a:rPr lang="en-US" sz="1600" dirty="0"/>
              <a:t>is a classic software design pattern used to create generic code, deferring to run time the exact specification of the object that will be created. In functional verification, introducing class variation is frequently needed. For example, in many tests, you might want to derive from the generic data item definition and add more constraints or fields to it; or you might want to use the new derived class in the entire environment or only in a single interface; or perhaps you must modify the way date is sent to the DUT by deriving a new driver. The factory allows you to substitute the verification component without having change existing code. </a:t>
            </a:r>
          </a:p>
          <a:p>
            <a:pPr marL="0" indent="0">
              <a:buNone/>
            </a:pPr>
            <a:r>
              <a:rPr lang="en-US" sz="1600" dirty="0"/>
              <a:t> The System Verilog UVM Class Library provides a build-in central factory that allows:</a:t>
            </a:r>
          </a:p>
          <a:p>
            <a:pPr marL="0" indent="0">
              <a:buNone/>
            </a:pPr>
            <a:r>
              <a:rPr lang="en-US" sz="1600" dirty="0"/>
              <a:t> - Controlling object allocation in the entire environment or for specific objects.</a:t>
            </a:r>
          </a:p>
          <a:p>
            <a:pPr marL="0" indent="0">
              <a:buNone/>
            </a:pPr>
            <a:r>
              <a:rPr lang="en-US" sz="1600" dirty="0"/>
              <a:t> - Modifying stimulus data items, as well as infrastructure components( for ex, a driver)</a:t>
            </a:r>
          </a:p>
        </p:txBody>
      </p:sp>
    </p:spTree>
    <p:extLst>
      <p:ext uri="{BB962C8B-B14F-4D97-AF65-F5344CB8AC3E}">
        <p14:creationId xmlns:p14="http://schemas.microsoft.com/office/powerpoint/2010/main" val="39800198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28541</TotalTime>
  <Words>1558</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Malgun Gothic</vt:lpstr>
      <vt:lpstr>Arial</vt:lpstr>
      <vt:lpstr>Calibri</vt:lpstr>
      <vt:lpstr>Cambria</vt:lpstr>
      <vt:lpstr>Times New Roman</vt:lpstr>
      <vt:lpstr>Wingdings</vt:lpstr>
      <vt:lpstr>나눔바른고딕</vt:lpstr>
      <vt:lpstr>Office 테마</vt:lpstr>
      <vt:lpstr>UVM COMPONENT TRUNG PHAM</vt:lpstr>
      <vt:lpstr>AGENDA</vt:lpstr>
      <vt:lpstr>1. OVERVIEW</vt:lpstr>
      <vt:lpstr>2. Simulation Phase Methods</vt:lpstr>
      <vt:lpstr>3. Hierarchy Information Function</vt:lpstr>
      <vt:lpstr>4. UVM Component Utilities</vt:lpstr>
      <vt:lpstr>5. UVM Configuration Mechanism</vt:lpstr>
      <vt:lpstr>5. UVM Configuration Mechanism</vt:lpstr>
      <vt:lpstr>6. Factory Convenience Methods</vt:lpstr>
      <vt:lpstr>7. Hierarchical Reporting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 Custom Layout</dc:title>
  <dc:creator>Coasia SEMI04</dc:creator>
  <cp:lastModifiedBy>Red Pham - A64742</cp:lastModifiedBy>
  <cp:revision>1574</cp:revision>
  <dcterms:created xsi:type="dcterms:W3CDTF">2019-11-20T05:13:20Z</dcterms:created>
  <dcterms:modified xsi:type="dcterms:W3CDTF">2021-05-21T18:20:07Z</dcterms:modified>
</cp:coreProperties>
</file>