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312" r:id="rId3"/>
    <p:sldId id="295" r:id="rId4"/>
    <p:sldId id="296" r:id="rId5"/>
    <p:sldId id="318" r:id="rId6"/>
    <p:sldId id="317" r:id="rId7"/>
    <p:sldId id="319" r:id="rId8"/>
    <p:sldId id="328" r:id="rId9"/>
    <p:sldId id="320" r:id="rId10"/>
    <p:sldId id="321" r:id="rId11"/>
    <p:sldId id="322" r:id="rId12"/>
    <p:sldId id="323" r:id="rId13"/>
    <p:sldId id="324" r:id="rId14"/>
    <p:sldId id="325" r:id="rId15"/>
    <p:sldId id="329" r:id="rId16"/>
    <p:sldId id="326" r:id="rId17"/>
    <p:sldId id="330" r:id="rId18"/>
    <p:sldId id="331" r:id="rId19"/>
    <p:sldId id="335" r:id="rId20"/>
    <p:sldId id="333" r:id="rId21"/>
    <p:sldId id="334" r:id="rId22"/>
    <p:sldId id="336" r:id="rId23"/>
    <p:sldId id="338" r:id="rId24"/>
    <p:sldId id="339" r:id="rId25"/>
    <p:sldId id="340" r:id="rId26"/>
    <p:sldId id="341" r:id="rId27"/>
    <p:sldId id="342" r:id="rId28"/>
    <p:sldId id="343" r:id="rId29"/>
    <p:sldId id="344" r:id="rId30"/>
    <p:sldId id="345" r:id="rId31"/>
    <p:sldId id="346"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1pPr>
    <a:lvl2pPr marL="0" marR="0" indent="228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2pPr>
    <a:lvl3pPr marL="0" marR="0" indent="457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3pPr>
    <a:lvl4pPr marL="0" marR="0" indent="685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4pPr>
    <a:lvl5pPr marL="0" marR="0" indent="9144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5pPr>
    <a:lvl6pPr marL="0" marR="0" indent="11430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6pPr>
    <a:lvl7pPr marL="0" marR="0" indent="1371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7pPr>
    <a:lvl8pPr marL="0" marR="0" indent="1600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8pPr>
    <a:lvl9pPr marL="0" marR="0" indent="1828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0"/>
    <p:restoredTop sz="93741"/>
  </p:normalViewPr>
  <p:slideViewPr>
    <p:cSldViewPr snapToGrid="0" snapToObjects="1">
      <p:cViewPr varScale="1">
        <p:scale>
          <a:sx n="55" d="100"/>
          <a:sy n="55" d="100"/>
        </p:scale>
        <p:origin x="16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209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57200"/>
          </a:xfrm>
          <a:prstGeom prst="rect">
            <a:avLst/>
          </a:prstGeom>
        </p:spPr>
        <p:txBody>
          <a:bodyPr anchor="t">
            <a:spAutoFit/>
          </a:bodyPr>
          <a:lstStyle>
            <a:lvl1pPr marL="0" indent="0" algn="r">
              <a:lnSpc>
                <a:spcPct val="100000"/>
              </a:lnSpc>
              <a:buSzTx/>
              <a:buNone/>
              <a:defRPr>
                <a:solidFill>
                  <a:srgbClr val="000000">
                    <a:alpha val="56311"/>
                  </a:srgbClr>
                </a:solidFill>
              </a:defRPr>
            </a:lvl1pPr>
          </a:lstStyle>
          <a:p>
            <a:r>
              <a:t>–Johnny Appleseed</a:t>
            </a:r>
          </a:p>
        </p:txBody>
      </p:sp>
      <p:sp>
        <p:nvSpPr>
          <p:cNvPr id="94" name="“Type a quote here.”"/>
          <p:cNvSpPr txBox="1">
            <a:spLocks noGrp="1"/>
          </p:cNvSpPr>
          <p:nvPr>
            <p:ph type="body" sz="quarter" idx="14"/>
          </p:nvPr>
        </p:nvSpPr>
        <p:spPr>
          <a:xfrm>
            <a:off x="1270000" y="4267200"/>
            <a:ext cx="10464800" cy="609600"/>
          </a:xfrm>
          <a:prstGeom prst="rect">
            <a:avLst/>
          </a:prstGeom>
        </p:spPr>
        <p:txBody>
          <a:bodyPr>
            <a:spAutoFit/>
          </a:bodyPr>
          <a:lstStyle>
            <a:lvl1pPr marL="0" indent="0" algn="r">
              <a:lnSpc>
                <a:spcPct val="100000"/>
              </a:lnSpc>
              <a:buSzTx/>
              <a:buNone/>
              <a:defRPr>
                <a:solidFill>
                  <a:srgbClr val="000000">
                    <a:alpha val="56311"/>
                  </a:srgbClr>
                </a:solidFill>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4000">
                <a:latin typeface="Roboto Light"/>
                <a:ea typeface="Roboto Light"/>
                <a:cs typeface="Roboto Light"/>
                <a:sym typeface="Roboto Light"/>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269421" indent="-269421">
              <a:lnSpc>
                <a:spcPct val="100000"/>
              </a:lnSpc>
              <a:defRPr>
                <a:solidFill>
                  <a:srgbClr val="000000">
                    <a:alpha val="56311"/>
                  </a:srgbClr>
                </a:solidFill>
              </a:defRPr>
            </a:lvl1pPr>
            <a:lvl2pPr marL="612321" indent="-269421">
              <a:lnSpc>
                <a:spcPct val="100000"/>
              </a:lnSpc>
              <a:defRPr>
                <a:solidFill>
                  <a:srgbClr val="000000">
                    <a:alpha val="56311"/>
                  </a:srgbClr>
                </a:solidFill>
              </a:defRPr>
            </a:lvl2pPr>
            <a:lvl3pPr marL="955221" indent="-269421">
              <a:lnSpc>
                <a:spcPct val="100000"/>
              </a:lnSpc>
              <a:defRPr>
                <a:solidFill>
                  <a:srgbClr val="000000">
                    <a:alpha val="56311"/>
                  </a:srgbClr>
                </a:solidFill>
              </a:defRPr>
            </a:lvl3pPr>
            <a:lvl4pPr marL="1298121" indent="-269421">
              <a:lnSpc>
                <a:spcPct val="100000"/>
              </a:lnSpc>
              <a:defRPr>
                <a:solidFill>
                  <a:srgbClr val="000000">
                    <a:alpha val="56311"/>
                  </a:srgbClr>
                </a:solidFill>
              </a:defRPr>
            </a:lvl4pPr>
            <a:lvl5pPr marL="1641021" indent="-269421">
              <a:lnSpc>
                <a:spcPct val="100000"/>
              </a:lnSpc>
              <a:defRPr>
                <a:solidFill>
                  <a:srgbClr val="000000">
                    <a:alpha val="56311"/>
                  </a:srgbClr>
                </a:solidFill>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lgn="ctr">
              <a:defRPr sz="16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1pPr>
      <a:lvl2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2pPr>
      <a:lvl3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3pPr>
      <a:lvl4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4pPr>
      <a:lvl5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5pPr>
      <a:lvl6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6pPr>
      <a:lvl7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7pPr>
      <a:lvl8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8pPr>
      <a:lvl9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9pPr>
    </p:titleStyle>
    <p:bodyStyle>
      <a:lvl1pPr marL="305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1pPr>
      <a:lvl2pPr marL="750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2pPr>
      <a:lvl3pPr marL="1194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3pPr>
      <a:lvl4pPr marL="1639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4pPr>
      <a:lvl5pPr marL="2083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5pPr>
      <a:lvl6pPr marL="2528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6pPr>
      <a:lvl7pPr marL="2972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7pPr>
      <a:lvl8pPr marL="3417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8pPr>
      <a:lvl9pPr marL="3861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c.org/en/Linked_lists"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structures_algorithms/linked_list_algorithms.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data_structures_algorithms/doubly_linked_list_algorithm.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data_structures_algorithms/circular_linked_list_algorithm.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tutorialspoint.com/data_structures_algorithms/stack_algorithm.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dev.to/rinsama77/data-structure-stack-and-queue-4ec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ryan.dphu.nguyen/quick-queues-in-swift-eb4d305707c5"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queue-set-1introduction-and-array-implement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queue-set-1introduction-and-array-implement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w3schools.in/data-structures-tutorial/linked-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learn-c.org/en/Linked_lists"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5" name="Page name"/>
          <p:cNvSpPr txBox="1"/>
          <p:nvPr/>
        </p:nvSpPr>
        <p:spPr>
          <a:xfrm>
            <a:off x="806543" y="223927"/>
            <a:ext cx="102657"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endParaRPr dirty="0"/>
          </a:p>
        </p:txBody>
      </p:sp>
      <p:sp>
        <p:nvSpPr>
          <p:cNvPr id="127" name="Title"/>
          <p:cNvSpPr txBox="1"/>
          <p:nvPr/>
        </p:nvSpPr>
        <p:spPr>
          <a:xfrm>
            <a:off x="1537098" y="1716113"/>
            <a:ext cx="9930604"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solidFill>
                  <a:srgbClr val="000000">
                    <a:alpha val="87042"/>
                  </a:srgbClr>
                </a:solidFill>
                <a:latin typeface="Roboto Medium"/>
                <a:ea typeface="Roboto Medium"/>
                <a:cs typeface="Roboto Medium"/>
                <a:sym typeface="Roboto Medium"/>
              </a:defRPr>
            </a:lvl1pPr>
          </a:lstStyle>
          <a:p>
            <a:pPr algn="ctr"/>
            <a:r>
              <a:rPr lang="ru-RU" dirty="0"/>
              <a:t>Алгоритмы и структуры данных</a:t>
            </a:r>
            <a:endParaRPr dirty="0"/>
          </a:p>
        </p:txBody>
      </p:sp>
      <p:sp>
        <p:nvSpPr>
          <p:cNvPr id="128" name="Subtitle"/>
          <p:cNvSpPr txBox="1"/>
          <p:nvPr/>
        </p:nvSpPr>
        <p:spPr>
          <a:xfrm>
            <a:off x="1888185" y="4485299"/>
            <a:ext cx="9698381"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000">
                <a:solidFill>
                  <a:srgbClr val="000000">
                    <a:alpha val="87042"/>
                  </a:srgbClr>
                </a:solidFill>
                <a:latin typeface="Roboto Light"/>
                <a:ea typeface="Roboto Light"/>
                <a:cs typeface="Roboto Light"/>
                <a:sym typeface="Roboto Light"/>
              </a:defRPr>
            </a:lvl1pPr>
          </a:lstStyle>
          <a:p>
            <a:pPr algn="ctr"/>
            <a:r>
              <a:rPr lang="ru-RU" dirty="0"/>
              <a:t>Лекция 3. Базовые структуры данных</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4149135" y="2531695"/>
            <a:ext cx="4706527"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Перебор связного списка</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4653977" y="8397542"/>
            <a:ext cx="3696846" cy="338554"/>
          </a:xfrm>
          <a:prstGeom prst="rect">
            <a:avLst/>
          </a:prstGeom>
        </p:spPr>
        <p:txBody>
          <a:bodyPr wrap="none">
            <a:spAutoFit/>
          </a:bodyPr>
          <a:lstStyle/>
          <a:p>
            <a:r>
              <a:rPr lang="en-US" sz="1600" dirty="0">
                <a:hlinkClick r:id="rId3"/>
              </a:rPr>
              <a:t>https://www.learn-c.org/en/Linked_lists</a:t>
            </a:r>
            <a:endParaRPr lang="ru-RU" sz="1600" dirty="0"/>
          </a:p>
        </p:txBody>
      </p:sp>
      <p:pic>
        <p:nvPicPr>
          <p:cNvPr id="3" name="Рисунок 2">
            <a:extLst>
              <a:ext uri="{FF2B5EF4-FFF2-40B4-BE49-F238E27FC236}">
                <a16:creationId xmlns:a16="http://schemas.microsoft.com/office/drawing/2014/main" id="{8ED0A43C-D682-4CBB-925F-FF38682CEA4C}"/>
              </a:ext>
            </a:extLst>
          </p:cNvPr>
          <p:cNvPicPr>
            <a:picLocks noChangeAspect="1"/>
          </p:cNvPicPr>
          <p:nvPr/>
        </p:nvPicPr>
        <p:blipFill>
          <a:blip r:embed="rId4"/>
          <a:stretch>
            <a:fillRect/>
          </a:stretch>
        </p:blipFill>
        <p:spPr>
          <a:xfrm>
            <a:off x="2411412" y="3496041"/>
            <a:ext cx="8181975" cy="3457575"/>
          </a:xfrm>
          <a:prstGeom prst="rect">
            <a:avLst/>
          </a:prstGeom>
        </p:spPr>
      </p:pic>
    </p:spTree>
    <p:extLst>
      <p:ext uri="{BB962C8B-B14F-4D97-AF65-F5344CB8AC3E}">
        <p14:creationId xmlns:p14="http://schemas.microsoft.com/office/powerpoint/2010/main" val="15092792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Односвязный список (</a:t>
            </a:r>
            <a:r>
              <a:rPr lang="en-US" sz="2800" b="1" dirty="0"/>
              <a:t>singly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572478" y="8363487"/>
            <a:ext cx="7859844" cy="338554"/>
          </a:xfrm>
          <a:prstGeom prst="rect">
            <a:avLst/>
          </a:prstGeom>
        </p:spPr>
        <p:txBody>
          <a:bodyPr wrap="none">
            <a:spAutoFit/>
          </a:bodyPr>
          <a:lstStyle/>
          <a:p>
            <a:r>
              <a:rPr lang="en-US" sz="1600" dirty="0">
                <a:hlinkClick r:id="rId3"/>
              </a:rPr>
              <a:t>https://www.tutorialspoint.com/data_structures_algorithms/linked_list_algorithms.htm</a:t>
            </a:r>
            <a:endParaRPr lang="ru-RU" sz="1600" dirty="0"/>
          </a:p>
        </p:txBody>
      </p:sp>
      <p:pic>
        <p:nvPicPr>
          <p:cNvPr id="9220" name="Picture 4" descr="Linked List">
            <a:extLst>
              <a:ext uri="{FF2B5EF4-FFF2-40B4-BE49-F238E27FC236}">
                <a16:creationId xmlns:a16="http://schemas.microsoft.com/office/drawing/2014/main" id="{151B1BCF-E506-43DF-B6E7-86D9539DF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50" y="4098268"/>
            <a:ext cx="10688255" cy="19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579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Двусвязный список (</a:t>
            </a:r>
            <a:r>
              <a:rPr lang="en-US" sz="2800" b="1" dirty="0"/>
              <a:t>doubly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095357" y="8105010"/>
            <a:ext cx="8473795" cy="338554"/>
          </a:xfrm>
          <a:prstGeom prst="rect">
            <a:avLst/>
          </a:prstGeom>
        </p:spPr>
        <p:txBody>
          <a:bodyPr wrap="none">
            <a:spAutoFit/>
          </a:bodyPr>
          <a:lstStyle/>
          <a:p>
            <a:r>
              <a:rPr lang="en-US" sz="1600" dirty="0">
                <a:hlinkClick r:id="rId3"/>
              </a:rPr>
              <a:t>https://www.tutorialspoint.com/data_structures_algorithms/doubly_linked_list_algorithm.htm</a:t>
            </a:r>
            <a:endParaRPr lang="ru-RU" sz="1600" dirty="0"/>
          </a:p>
        </p:txBody>
      </p:sp>
      <p:pic>
        <p:nvPicPr>
          <p:cNvPr id="11268" name="Picture 4" descr="Doubly Linked List">
            <a:extLst>
              <a:ext uri="{FF2B5EF4-FFF2-40B4-BE49-F238E27FC236}">
                <a16:creationId xmlns:a16="http://schemas.microsoft.com/office/drawing/2014/main" id="{23E27B04-7A1B-4EB6-B9A4-0368C6F06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592" y="3533447"/>
            <a:ext cx="11353360" cy="238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3821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Кольцевой список (</a:t>
            </a:r>
            <a:r>
              <a:rPr lang="en-US" sz="2800" b="1" dirty="0"/>
              <a:t>circular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236648" y="8339266"/>
            <a:ext cx="8531503" cy="338554"/>
          </a:xfrm>
          <a:prstGeom prst="rect">
            <a:avLst/>
          </a:prstGeom>
        </p:spPr>
        <p:txBody>
          <a:bodyPr wrap="none">
            <a:spAutoFit/>
          </a:bodyPr>
          <a:lstStyle/>
          <a:p>
            <a:r>
              <a:rPr lang="en-US" sz="1600" dirty="0">
                <a:hlinkClick r:id="rId3"/>
              </a:rPr>
              <a:t>https://www.tutorialspoint.com/data_structures_algorithms/circular_linked_list_algorithm.htm</a:t>
            </a:r>
            <a:endParaRPr lang="ru-RU" sz="1600" dirty="0"/>
          </a:p>
        </p:txBody>
      </p:sp>
      <p:pic>
        <p:nvPicPr>
          <p:cNvPr id="12290" name="Picture 2" descr="Singly Linked List as Circular Linked List">
            <a:extLst>
              <a:ext uri="{FF2B5EF4-FFF2-40B4-BE49-F238E27FC236}">
                <a16:creationId xmlns:a16="http://schemas.microsoft.com/office/drawing/2014/main" id="{E4B7725D-B5CA-4A7A-82F1-FBA467B52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922" y="4236939"/>
            <a:ext cx="10966145" cy="180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341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 односвязными списками</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740906835"/>
              </p:ext>
            </p:extLst>
          </p:nvPr>
        </p:nvGraphicFramePr>
        <p:xfrm>
          <a:off x="2673278" y="2164971"/>
          <a:ext cx="7658244" cy="625348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gridCol w="2552748">
                  <a:extLst>
                    <a:ext uri="{9D8B030D-6E8A-4147-A177-3AD203B41FA5}">
                      <a16:colId xmlns:a16="http://schemas.microsoft.com/office/drawing/2014/main" val="1079000731"/>
                    </a:ext>
                  </a:extLst>
                </a:gridCol>
              </a:tblGrid>
              <a:tr h="370840">
                <a:tc>
                  <a:txBody>
                    <a:bodyPr/>
                    <a:lstStyle/>
                    <a:p>
                      <a:endParaRPr lang="ru-RU" dirty="0"/>
                    </a:p>
                  </a:txBody>
                  <a:tcPr/>
                </a:tc>
                <a:tc gridSpan="2">
                  <a:txBody>
                    <a:bodyPr/>
                    <a:lstStyle/>
                    <a:p>
                      <a:r>
                        <a:rPr lang="ru-RU" dirty="0"/>
                        <a:t>Асимптотическая сложность</a:t>
                      </a:r>
                    </a:p>
                  </a:txBody>
                  <a:tcPr/>
                </a:tc>
                <a:tc hMerge="1">
                  <a:txBody>
                    <a:bodyPr/>
                    <a:lstStyle/>
                    <a:p>
                      <a:endParaRPr lang="ru-RU"/>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Только </a:t>
                      </a:r>
                      <a:r>
                        <a:rPr lang="en-US" sz="2000" b="1" dirty="0"/>
                        <a:t>head</a:t>
                      </a:r>
                      <a:endParaRPr lang="ru-RU" sz="2000" b="1" dirty="0"/>
                    </a:p>
                  </a:txBody>
                  <a:tcPr anchor="ctr">
                    <a:lnL w="12700" cap="flat" cmpd="sng" algn="ctr">
                      <a:solidFill>
                        <a:schemeClr val="tx1"/>
                      </a:solidFill>
                      <a:prstDash val="solid"/>
                      <a:round/>
                      <a:headEnd type="none" w="med" len="med"/>
                      <a:tailEnd type="none" w="med" len="med"/>
                    </a:lnL>
                  </a:tcPr>
                </a:tc>
                <a:tc>
                  <a:txBody>
                    <a:bodyPr/>
                    <a:lstStyle/>
                    <a:p>
                      <a:r>
                        <a:rPr lang="en-US" sz="2000" b="1" dirty="0"/>
                        <a:t>Head + Tail</a:t>
                      </a:r>
                      <a:endParaRPr lang="ru-RU" sz="2000" b="1" dirty="0"/>
                    </a:p>
                  </a:txBody>
                  <a:tcPr anchor="ctr"/>
                </a:tc>
                <a:extLst>
                  <a:ext uri="{0D108BD9-81ED-4DB2-BD59-A6C34878D82A}">
                    <a16:rowId xmlns:a16="http://schemas.microsoft.com/office/drawing/2014/main" val="2526644760"/>
                  </a:ext>
                </a:extLst>
              </a:tr>
              <a:tr h="370840">
                <a:tc>
                  <a:txBody>
                    <a:bodyPr/>
                    <a:lstStyle/>
                    <a:p>
                      <a:r>
                        <a:rPr lang="ru-RU" sz="2000" b="0" dirty="0"/>
                        <a:t>Взять первый</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711901881"/>
                  </a:ext>
                </a:extLst>
              </a:tr>
              <a:tr h="370840">
                <a:tc>
                  <a:txBody>
                    <a:bodyPr/>
                    <a:lstStyle/>
                    <a:p>
                      <a:r>
                        <a:rPr lang="ru-RU" sz="2000" b="0" dirty="0"/>
                        <a:t>Взять последний </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 </a:t>
                      </a:r>
                      <a:endParaRPr lang="ru-RU" sz="2000" dirty="0"/>
                    </a:p>
                  </a:txBody>
                  <a:tcPr anchor="ctr"/>
                </a:tc>
                <a:extLst>
                  <a:ext uri="{0D108BD9-81ED-4DB2-BD59-A6C34878D82A}">
                    <a16:rowId xmlns:a16="http://schemas.microsoft.com/office/drawing/2014/main" val="4125387908"/>
                  </a:ext>
                </a:extLst>
              </a:tr>
              <a:tr h="370840">
                <a:tc>
                  <a:txBody>
                    <a:bodyPr/>
                    <a:lstStyle/>
                    <a:p>
                      <a:r>
                        <a:rPr lang="ru-RU" sz="2000" b="0" dirty="0"/>
                        <a:t>Вставка в начало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r h="370840">
                <a:tc>
                  <a:txBody>
                    <a:bodyPr/>
                    <a:lstStyle/>
                    <a:p>
                      <a:r>
                        <a:rPr lang="ru-RU" sz="2000" b="0" dirty="0"/>
                        <a:t>Вставка до заданного</a:t>
                      </a:r>
                    </a:p>
                  </a:txBody>
                  <a:tcPr>
                    <a:lnR w="12700" cap="flat" cmpd="sng" algn="ctr">
                      <a:solidFill>
                        <a:schemeClr val="tx1"/>
                      </a:solidFill>
                      <a:prstDash val="solid"/>
                      <a:round/>
                      <a:headEnd type="none" w="med" len="med"/>
                      <a:tailEnd type="none" w="med" len="med"/>
                    </a:lnR>
                  </a:tcPr>
                </a:tc>
                <a:tc>
                  <a:txBody>
                    <a:bodyPr/>
                    <a:lstStyle/>
                    <a:p>
                      <a:r>
                        <a:rPr lang="en-US" sz="2000" strike="noStrike" dirty="0"/>
                        <a:t>O(n)</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385777977"/>
                  </a:ext>
                </a:extLst>
              </a:tr>
              <a:tr h="370840">
                <a:tc>
                  <a:txBody>
                    <a:bodyPr/>
                    <a:lstStyle/>
                    <a:p>
                      <a:r>
                        <a:rPr lang="ru-RU" sz="2000" b="0" dirty="0"/>
                        <a:t>Вставка после заданного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118949445"/>
                  </a:ext>
                </a:extLst>
              </a:tr>
              <a:tr h="370840">
                <a:tc>
                  <a:txBody>
                    <a:bodyPr/>
                    <a:lstStyle/>
                    <a:p>
                      <a:r>
                        <a:rPr lang="ru-RU" sz="2000" b="0" dirty="0"/>
                        <a:t>Удаление первого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06001463"/>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extLst>
                  <a:ext uri="{0D108BD9-81ED-4DB2-BD59-A6C34878D82A}">
                    <a16:rowId xmlns:a16="http://schemas.microsoft.com/office/drawing/2014/main" val="3061479886"/>
                  </a:ext>
                </a:extLst>
              </a:tr>
              <a:tr h="370840">
                <a:tc>
                  <a:txBody>
                    <a:bodyPr/>
                    <a:lstStyle/>
                    <a:p>
                      <a:r>
                        <a:rPr lang="ru-RU" sz="2000" b="0" dirty="0"/>
                        <a:t>Удаление по значению</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680080913"/>
                  </a:ext>
                </a:extLst>
              </a:tr>
              <a:tr h="370840">
                <a:tc>
                  <a:txBody>
                    <a:bodyPr/>
                    <a:lstStyle/>
                    <a:p>
                      <a:r>
                        <a:rPr lang="ru-RU" sz="2000" b="0" dirty="0"/>
                        <a:t>Поиск 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633890763"/>
                  </a:ext>
                </a:extLst>
              </a:tr>
            </a:tbl>
          </a:graphicData>
        </a:graphic>
      </p:graphicFrame>
    </p:spTree>
    <p:extLst>
      <p:ext uri="{BB962C8B-B14F-4D97-AF65-F5344CB8AC3E}">
        <p14:creationId xmlns:p14="http://schemas.microsoft.com/office/powerpoint/2010/main" val="30265179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 двусвязными списками</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3489237622"/>
              </p:ext>
            </p:extLst>
          </p:nvPr>
        </p:nvGraphicFramePr>
        <p:xfrm>
          <a:off x="2673278" y="2164971"/>
          <a:ext cx="7658244" cy="625348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gridCol w="2552748">
                  <a:extLst>
                    <a:ext uri="{9D8B030D-6E8A-4147-A177-3AD203B41FA5}">
                      <a16:colId xmlns:a16="http://schemas.microsoft.com/office/drawing/2014/main" val="1079000731"/>
                    </a:ext>
                  </a:extLst>
                </a:gridCol>
              </a:tblGrid>
              <a:tr h="370840">
                <a:tc>
                  <a:txBody>
                    <a:bodyPr/>
                    <a:lstStyle/>
                    <a:p>
                      <a:endParaRPr lang="ru-RU" dirty="0"/>
                    </a:p>
                  </a:txBody>
                  <a:tcPr/>
                </a:tc>
                <a:tc gridSpan="2">
                  <a:txBody>
                    <a:bodyPr/>
                    <a:lstStyle/>
                    <a:p>
                      <a:r>
                        <a:rPr lang="ru-RU" dirty="0"/>
                        <a:t>Асимптотическая сложность</a:t>
                      </a:r>
                    </a:p>
                  </a:txBody>
                  <a:tcPr/>
                </a:tc>
                <a:tc hMerge="1">
                  <a:txBody>
                    <a:bodyPr/>
                    <a:lstStyle/>
                    <a:p>
                      <a:endParaRPr lang="ru-RU"/>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Только </a:t>
                      </a:r>
                      <a:r>
                        <a:rPr lang="en-US" sz="2000" b="1" dirty="0"/>
                        <a:t>head</a:t>
                      </a:r>
                      <a:endParaRPr lang="ru-RU" sz="2000" b="1" dirty="0"/>
                    </a:p>
                  </a:txBody>
                  <a:tcPr anchor="ctr">
                    <a:lnL w="12700" cap="flat" cmpd="sng" algn="ctr">
                      <a:solidFill>
                        <a:schemeClr val="tx1"/>
                      </a:solidFill>
                      <a:prstDash val="solid"/>
                      <a:round/>
                      <a:headEnd type="none" w="med" len="med"/>
                      <a:tailEnd type="none" w="med" len="med"/>
                    </a:lnL>
                  </a:tcPr>
                </a:tc>
                <a:tc>
                  <a:txBody>
                    <a:bodyPr/>
                    <a:lstStyle/>
                    <a:p>
                      <a:r>
                        <a:rPr lang="en-US" sz="2000" b="1" dirty="0"/>
                        <a:t>Head + Tail</a:t>
                      </a:r>
                      <a:endParaRPr lang="ru-RU" sz="2000" b="1" dirty="0"/>
                    </a:p>
                  </a:txBody>
                  <a:tcPr anchor="ctr"/>
                </a:tc>
                <a:extLst>
                  <a:ext uri="{0D108BD9-81ED-4DB2-BD59-A6C34878D82A}">
                    <a16:rowId xmlns:a16="http://schemas.microsoft.com/office/drawing/2014/main" val="2526644760"/>
                  </a:ext>
                </a:extLst>
              </a:tr>
              <a:tr h="370840">
                <a:tc>
                  <a:txBody>
                    <a:bodyPr/>
                    <a:lstStyle/>
                    <a:p>
                      <a:r>
                        <a:rPr lang="ru-RU" sz="2000" b="0" dirty="0"/>
                        <a:t>Взять первый</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711901881"/>
                  </a:ext>
                </a:extLst>
              </a:tr>
              <a:tr h="370840">
                <a:tc>
                  <a:txBody>
                    <a:bodyPr/>
                    <a:lstStyle/>
                    <a:p>
                      <a:r>
                        <a:rPr lang="ru-RU" sz="2000" b="0" dirty="0"/>
                        <a:t>Взять последний </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 </a:t>
                      </a:r>
                      <a:endParaRPr lang="ru-RU" sz="2000" dirty="0"/>
                    </a:p>
                  </a:txBody>
                  <a:tcPr anchor="ctr"/>
                </a:tc>
                <a:extLst>
                  <a:ext uri="{0D108BD9-81ED-4DB2-BD59-A6C34878D82A}">
                    <a16:rowId xmlns:a16="http://schemas.microsoft.com/office/drawing/2014/main" val="4125387908"/>
                  </a:ext>
                </a:extLst>
              </a:tr>
              <a:tr h="370840">
                <a:tc>
                  <a:txBody>
                    <a:bodyPr/>
                    <a:lstStyle/>
                    <a:p>
                      <a:r>
                        <a:rPr lang="ru-RU" sz="2000" b="0" dirty="0"/>
                        <a:t>Вставка в начало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r h="370840">
                <a:tc>
                  <a:txBody>
                    <a:bodyPr/>
                    <a:lstStyle/>
                    <a:p>
                      <a:r>
                        <a:rPr lang="ru-RU" sz="2000" b="0" dirty="0"/>
                        <a:t>Вставка до заданного</a:t>
                      </a:r>
                    </a:p>
                  </a:txBody>
                  <a:tcPr>
                    <a:lnR w="12700" cap="flat" cmpd="sng" algn="ctr">
                      <a:solidFill>
                        <a:schemeClr val="tx1"/>
                      </a:solidFill>
                      <a:prstDash val="solid"/>
                      <a:round/>
                      <a:headEnd type="none" w="med" len="med"/>
                      <a:tailEnd type="none" w="med" len="med"/>
                    </a:lnR>
                  </a:tcPr>
                </a:tc>
                <a:tc>
                  <a:txBody>
                    <a:bodyPr/>
                    <a:lstStyle/>
                    <a:p>
                      <a:r>
                        <a:rPr lang="en-US" sz="2000" strike="sngStrike" dirty="0"/>
                        <a:t>O(n)</a:t>
                      </a:r>
                      <a:r>
                        <a:rPr lang="ru-RU" sz="2000" strike="sngStrike" dirty="0"/>
                        <a:t> </a:t>
                      </a:r>
                      <a:r>
                        <a:rPr lang="en-US" sz="2000" strike="noStrike" dirty="0">
                          <a:solidFill>
                            <a:srgbClr val="00B050"/>
                          </a:solidFill>
                        </a:rPr>
                        <a:t>O(1)</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385777977"/>
                  </a:ext>
                </a:extLst>
              </a:tr>
              <a:tr h="370840">
                <a:tc>
                  <a:txBody>
                    <a:bodyPr/>
                    <a:lstStyle/>
                    <a:p>
                      <a:r>
                        <a:rPr lang="ru-RU" sz="2000" b="0" dirty="0"/>
                        <a:t>Вставка после заданного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118949445"/>
                  </a:ext>
                </a:extLst>
              </a:tr>
              <a:tr h="370840">
                <a:tc>
                  <a:txBody>
                    <a:bodyPr/>
                    <a:lstStyle/>
                    <a:p>
                      <a:r>
                        <a:rPr lang="ru-RU" sz="2000" b="0" dirty="0"/>
                        <a:t>Удаление первого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06001463"/>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strike="sngStrike" dirty="0"/>
                        <a:t>O(n)</a:t>
                      </a:r>
                      <a:r>
                        <a:rPr lang="en-US" sz="2000" dirty="0">
                          <a:solidFill>
                            <a:srgbClr val="00B050"/>
                          </a:solidFill>
                        </a:rPr>
                        <a:t> O(1)</a:t>
                      </a:r>
                      <a:endParaRPr lang="ru-RU" sz="2000" dirty="0"/>
                    </a:p>
                  </a:txBody>
                  <a:tcPr anchor="ctr"/>
                </a:tc>
                <a:extLst>
                  <a:ext uri="{0D108BD9-81ED-4DB2-BD59-A6C34878D82A}">
                    <a16:rowId xmlns:a16="http://schemas.microsoft.com/office/drawing/2014/main" val="3061479886"/>
                  </a:ext>
                </a:extLst>
              </a:tr>
              <a:tr h="370840">
                <a:tc>
                  <a:txBody>
                    <a:bodyPr/>
                    <a:lstStyle/>
                    <a:p>
                      <a:r>
                        <a:rPr lang="ru-RU" sz="2000" b="0" dirty="0"/>
                        <a:t>Удаление по значению</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680080913"/>
                  </a:ext>
                </a:extLst>
              </a:tr>
              <a:tr h="370840">
                <a:tc>
                  <a:txBody>
                    <a:bodyPr/>
                    <a:lstStyle/>
                    <a:p>
                      <a:r>
                        <a:rPr lang="ru-RU" sz="2000" b="0" dirty="0"/>
                        <a:t>Поиск 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633890763"/>
                  </a:ext>
                </a:extLst>
              </a:tr>
            </a:tbl>
          </a:graphicData>
        </a:graphic>
      </p:graphicFrame>
    </p:spTree>
    <p:extLst>
      <p:ext uri="{BB962C8B-B14F-4D97-AF65-F5344CB8AC3E}">
        <p14:creationId xmlns:p14="http://schemas.microsoft.com/office/powerpoint/2010/main" val="37975584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51399"/>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2" y="1420572"/>
            <a:ext cx="6947569"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Связные списки - </a:t>
            </a:r>
            <a:r>
              <a:rPr lang="en-US" sz="2800" dirty="0"/>
              <a:t> Pros &amp; Cons</a:t>
            </a:r>
            <a:endParaRPr sz="2800" dirty="0"/>
          </a:p>
        </p:txBody>
      </p:sp>
      <p:pic>
        <p:nvPicPr>
          <p:cNvPr id="4098" name="Picture 2">
            <a:extLst>
              <a:ext uri="{FF2B5EF4-FFF2-40B4-BE49-F238E27FC236}">
                <a16:creationId xmlns:a16="http://schemas.microsoft.com/office/drawing/2014/main" id="{D753D8BE-A0AC-48CF-BC3B-44D7D31D9F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6" y="3436864"/>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9727E3-BF75-42B2-B61A-383B9B485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3377655"/>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E46E65C-EA1F-4DE8-9F0C-6892F9A00B63}"/>
              </a:ext>
            </a:extLst>
          </p:cNvPr>
          <p:cNvSpPr txBox="1"/>
          <p:nvPr/>
        </p:nvSpPr>
        <p:spPr>
          <a:xfrm>
            <a:off x="1480691" y="3325195"/>
            <a:ext cx="4856642"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Переполнение невозможно, только если закончилась память</a:t>
            </a:r>
            <a:endParaRPr sz="24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74184074-D088-4004-8C7D-0AED92989751}"/>
              </a:ext>
            </a:extLst>
          </p:cNvPr>
          <p:cNvSpPr txBox="1"/>
          <p:nvPr/>
        </p:nvSpPr>
        <p:spPr>
          <a:xfrm>
            <a:off x="1468499" y="4635062"/>
            <a:ext cx="4856642"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Простые и эффективные операции вставки и удаления</a:t>
            </a:r>
            <a:endParaRPr sz="2400"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473B249-4880-4909-BE7E-8097D9CD56EA}"/>
              </a:ext>
            </a:extLst>
          </p:cNvPr>
          <p:cNvSpPr txBox="1"/>
          <p:nvPr/>
        </p:nvSpPr>
        <p:spPr>
          <a:xfrm>
            <a:off x="1468499" y="5802066"/>
            <a:ext cx="5211162" cy="1391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При работе с большими объектами перемещение указателей проще, чем копирование</a:t>
            </a:r>
            <a:endParaRPr sz="2400" dirty="0"/>
          </a:p>
        </p:txBody>
      </p:sp>
      <p:pic>
        <p:nvPicPr>
          <p:cNvPr id="12" name="Picture 2">
            <a:extLst>
              <a:ext uri="{FF2B5EF4-FFF2-40B4-BE49-F238E27FC236}">
                <a16:creationId xmlns:a16="http://schemas.microsoft.com/office/drawing/2014/main" id="{DB814F1F-349B-435A-9807-4EB3DA728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5" y="4764507"/>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9EE2A06-4DE3-4F4F-B59E-27A8B1F9A1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07" y="6128420"/>
            <a:ext cx="738697" cy="738697"/>
          </a:xfrm>
          <a:prstGeom prst="rect">
            <a:avLst/>
          </a:prstGeom>
          <a:noFill/>
          <a:extLst>
            <a:ext uri="{909E8E84-426E-40DD-AFC4-6F175D3DCCD1}">
              <a14:hiddenFill xmlns:a14="http://schemas.microsoft.com/office/drawing/2010/main">
                <a:solidFill>
                  <a:srgbClr val="FFFFFF"/>
                </a:solidFill>
              </a14:hiddenFill>
            </a:ext>
          </a:extLst>
        </p:spPr>
      </p:pic>
      <p:sp>
        <p:nvSpPr>
          <p:cNvPr id="1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38016459-83ED-499E-9BB4-D5ECFD3A8012}"/>
              </a:ext>
            </a:extLst>
          </p:cNvPr>
          <p:cNvSpPr txBox="1"/>
          <p:nvPr/>
        </p:nvSpPr>
        <p:spPr>
          <a:xfrm>
            <a:off x="7936474" y="3281565"/>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Используют дополнительную память для указателей</a:t>
            </a:r>
            <a:endParaRPr sz="2400" dirty="0"/>
          </a:p>
        </p:txBody>
      </p:sp>
      <p:pic>
        <p:nvPicPr>
          <p:cNvPr id="15" name="Picture 4">
            <a:extLst>
              <a:ext uri="{FF2B5EF4-FFF2-40B4-BE49-F238E27FC236}">
                <a16:creationId xmlns:a16="http://schemas.microsoft.com/office/drawing/2014/main" id="{C3EBF8DD-E71B-4972-99CC-0A94616C3B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6509" y="4761447"/>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4AE1BA4-9F50-4CF6-A33F-5C66FDC9BC4E}"/>
              </a:ext>
            </a:extLst>
          </p:cNvPr>
          <p:cNvSpPr txBox="1"/>
          <p:nvPr/>
        </p:nvSpPr>
        <p:spPr>
          <a:xfrm>
            <a:off x="7942570" y="4665357"/>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Нет эффективного произвольного доступа</a:t>
            </a:r>
            <a:endParaRPr sz="2400" dirty="0"/>
          </a:p>
        </p:txBody>
      </p:sp>
      <p:pic>
        <p:nvPicPr>
          <p:cNvPr id="17" name="Picture 4">
            <a:extLst>
              <a:ext uri="{FF2B5EF4-FFF2-40B4-BE49-F238E27FC236}">
                <a16:creationId xmlns:a16="http://schemas.microsoft.com/office/drawing/2014/main" id="{4B31ED54-FDA0-442E-AE96-38A7C9231A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6145239"/>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A993CD3-F9C6-4923-864A-E1FDBC4DE097}"/>
              </a:ext>
            </a:extLst>
          </p:cNvPr>
          <p:cNvSpPr txBox="1"/>
          <p:nvPr/>
        </p:nvSpPr>
        <p:spPr>
          <a:xfrm>
            <a:off x="7936474" y="6049149"/>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Менее эффективны в использовании кэш-памяти</a:t>
            </a:r>
            <a:endParaRPr sz="2400" dirty="0"/>
          </a:p>
        </p:txBody>
      </p:sp>
    </p:spTree>
    <p:extLst>
      <p:ext uri="{BB962C8B-B14F-4D97-AF65-F5344CB8AC3E}">
        <p14:creationId xmlns:p14="http://schemas.microsoft.com/office/powerpoint/2010/main" val="3045680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solidFill>
                  <a:schemeClr val="tx1">
                    <a:alpha val="87087"/>
                  </a:schemeClr>
                </a:solidFill>
              </a:rPr>
              <a:t>Массив</a:t>
            </a:r>
            <a:r>
              <a:rPr lang="en-US" sz="2800" dirty="0">
                <a:solidFill>
                  <a:schemeClr val="tx1">
                    <a:alpha val="87087"/>
                  </a:schemeClr>
                </a:solidFill>
              </a:rPr>
              <a:t> (array)</a:t>
            </a:r>
            <a:endParaRPr lang="ru-RU" sz="2800" dirty="0">
              <a:solidFill>
                <a:schemeClr val="tx1">
                  <a:alpha val="87087"/>
                </a:scheme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b="1" dirty="0">
                <a:solidFill>
                  <a:srgbClr val="00B050">
                    <a:alpha val="87087"/>
                  </a:srgbClr>
                </a:solidFill>
              </a:rPr>
              <a:t>Стек и очередь (</a:t>
            </a:r>
            <a:r>
              <a:rPr lang="en-US" sz="2800" b="1" dirty="0">
                <a:solidFill>
                  <a:srgbClr val="00B050">
                    <a:alpha val="87087"/>
                  </a:srgbClr>
                </a:solidFill>
              </a:rPr>
              <a:t>stack &amp; queue)</a:t>
            </a:r>
            <a:endParaRPr lang="ru-RU" sz="2800" b="1" dirty="0">
              <a:solidFill>
                <a:srgbClr val="00B050">
                  <a:alpha val="87087"/>
                </a:srgbClr>
              </a:solidFill>
            </a:endParaRPr>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807518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318259"/>
            <a:ext cx="11262470" cy="2123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r>
              <a:rPr lang="ru-RU" sz="2800" dirty="0"/>
              <a:t> - это структура данных, работающая по принципу </a:t>
            </a:r>
            <a:r>
              <a:rPr lang="en-US" sz="2800" dirty="0"/>
              <a:t>“</a:t>
            </a:r>
            <a:r>
              <a:rPr lang="ru-RU" sz="2800" dirty="0"/>
              <a:t>последним добавлен – первым возвращен</a:t>
            </a:r>
            <a:r>
              <a:rPr lang="en-US" sz="2800" dirty="0"/>
              <a:t>”</a:t>
            </a:r>
            <a:r>
              <a:rPr lang="ru-RU" sz="2800" dirty="0"/>
              <a:t> – </a:t>
            </a:r>
            <a:r>
              <a:rPr lang="en-US" sz="2800" b="1" dirty="0"/>
              <a:t>Last In First Out (LIFO)</a:t>
            </a:r>
          </a:p>
          <a:p>
            <a:pPr algn="just"/>
            <a:r>
              <a:rPr lang="en-US" sz="2800" dirty="0"/>
              <a:t> </a:t>
            </a:r>
            <a:endParaRPr sz="2800" dirty="0"/>
          </a:p>
        </p:txBody>
      </p:sp>
      <p:pic>
        <p:nvPicPr>
          <p:cNvPr id="7" name="Picture 2" descr="Image result for stack data structure">
            <a:extLst>
              <a:ext uri="{FF2B5EF4-FFF2-40B4-BE49-F238E27FC236}">
                <a16:creationId xmlns:a16="http://schemas.microsoft.com/office/drawing/2014/main" id="{52F16204-9603-40BD-8082-2AA08E35C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582" y="3441597"/>
            <a:ext cx="4762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590A26BB-C03D-4FCD-89F1-EAA4E4F9F26A}"/>
              </a:ext>
            </a:extLst>
          </p:cNvPr>
          <p:cNvSpPr/>
          <p:nvPr/>
        </p:nvSpPr>
        <p:spPr>
          <a:xfrm>
            <a:off x="3147568" y="8460987"/>
            <a:ext cx="6709664" cy="307777"/>
          </a:xfrm>
          <a:prstGeom prst="rect">
            <a:avLst/>
          </a:prstGeom>
        </p:spPr>
        <p:txBody>
          <a:bodyPr wrap="square">
            <a:spAutoFit/>
          </a:bodyPr>
          <a:lstStyle/>
          <a:p>
            <a:r>
              <a:rPr lang="en-US" sz="1400" dirty="0">
                <a:hlinkClick r:id="rId4"/>
              </a:rPr>
              <a:t>https://www.tutorialspoint.com/data_structures_algorithms/stack_algorithm.htm</a:t>
            </a:r>
            <a:endParaRPr lang="ru-RU" sz="1400" dirty="0"/>
          </a:p>
        </p:txBody>
      </p:sp>
    </p:spTree>
    <p:extLst>
      <p:ext uri="{BB962C8B-B14F-4D97-AF65-F5344CB8AC3E}">
        <p14:creationId xmlns:p14="http://schemas.microsoft.com/office/powerpoint/2010/main" val="148869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908292"/>
            <a:ext cx="11262470" cy="625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r>
              <a:rPr lang="en-US" sz="2800" b="1" dirty="0"/>
              <a:t> </a:t>
            </a:r>
            <a:r>
              <a:rPr lang="ru-RU" sz="2800" b="1" dirty="0"/>
              <a:t>со стеком</a:t>
            </a:r>
            <a:endParaRPr lang="en-US" sz="2800" b="1" dirty="0"/>
          </a:p>
          <a:p>
            <a:pPr algn="just"/>
            <a:endParaRPr lang="ru-RU" sz="2800" b="1" dirty="0"/>
          </a:p>
          <a:p>
            <a:pPr algn="just"/>
            <a:r>
              <a:rPr lang="ru-RU" sz="2800" b="1" dirty="0"/>
              <a:t>Доступ</a:t>
            </a:r>
          </a:p>
          <a:p>
            <a:pPr algn="just"/>
            <a:r>
              <a:rPr lang="ru-RU" sz="2800" dirty="0"/>
              <a:t>- Получение последнего элемента без удаления</a:t>
            </a:r>
          </a:p>
          <a:p>
            <a:pPr algn="just"/>
            <a:r>
              <a:rPr lang="ru-RU" sz="2800" b="1" dirty="0"/>
              <a:t>Вставка</a:t>
            </a:r>
          </a:p>
          <a:p>
            <a:pPr marL="457200" indent="-457200" algn="just">
              <a:buFontTx/>
              <a:buChar char="-"/>
            </a:pPr>
            <a:r>
              <a:rPr lang="ru-RU" sz="2800" dirty="0"/>
              <a:t>В конец стека</a:t>
            </a:r>
          </a:p>
          <a:p>
            <a:pPr algn="just"/>
            <a:r>
              <a:rPr lang="ru-RU" sz="2800" b="1" dirty="0"/>
              <a:t>Удаление</a:t>
            </a:r>
          </a:p>
          <a:p>
            <a:pPr marL="457200" indent="-457200">
              <a:buFontTx/>
              <a:buChar char="-"/>
            </a:pPr>
            <a:r>
              <a:rPr lang="ru-RU" sz="2800" dirty="0"/>
              <a:t>Получение последнего элемента с удалением</a:t>
            </a:r>
          </a:p>
          <a:p>
            <a:r>
              <a:rPr lang="ru-RU" sz="2800" b="1" dirty="0"/>
              <a:t>Дополнительно</a:t>
            </a:r>
          </a:p>
          <a:p>
            <a:pPr marL="457200" indent="-457200">
              <a:buFontTx/>
              <a:buChar char="-"/>
            </a:pPr>
            <a:r>
              <a:rPr lang="ru-RU" sz="2800" dirty="0"/>
              <a:t>Пуст ли стек?</a:t>
            </a:r>
          </a:p>
          <a:p>
            <a:pPr marL="457200" indent="-457200">
              <a:buFontTx/>
              <a:buChar char="-"/>
            </a:pPr>
            <a:r>
              <a:rPr lang="ru-RU" sz="2800" dirty="0"/>
              <a:t>Полон ли стек? (реализация через массив)</a:t>
            </a:r>
          </a:p>
          <a:p>
            <a:endParaRPr lang="ru-RU" sz="2800" b="1" dirty="0"/>
          </a:p>
        </p:txBody>
      </p:sp>
    </p:spTree>
    <p:extLst>
      <p:ext uri="{BB962C8B-B14F-4D97-AF65-F5344CB8AC3E}">
        <p14:creationId xmlns:p14="http://schemas.microsoft.com/office/powerpoint/2010/main" val="21997801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b="1" dirty="0">
                <a:solidFill>
                  <a:srgbClr val="00B050">
                    <a:alpha val="87087"/>
                  </a:srgbClr>
                </a:solidFill>
              </a:rPr>
              <a:t>Массив</a:t>
            </a:r>
            <a:r>
              <a:rPr lang="en-US" sz="2800" b="1" dirty="0">
                <a:solidFill>
                  <a:srgbClr val="00B050">
                    <a:alpha val="87087"/>
                  </a:srgbClr>
                </a:solidFill>
              </a:rPr>
              <a:t> (array)</a:t>
            </a:r>
            <a:endParaRPr lang="ru-RU" sz="2800" b="1" dirty="0">
              <a:solidFill>
                <a:srgbClr val="00B050">
                  <a:alpha val="87087"/>
                </a:srgb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252717484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070218" y="8381718"/>
            <a:ext cx="6885218" cy="338554"/>
          </a:xfrm>
          <a:prstGeom prst="rect">
            <a:avLst/>
          </a:prstGeom>
        </p:spPr>
        <p:txBody>
          <a:bodyPr wrap="none">
            <a:spAutoFit/>
          </a:bodyPr>
          <a:lstStyle/>
          <a:p>
            <a:r>
              <a:rPr lang="en-US" sz="1600" dirty="0">
                <a:hlinkClick r:id="rId3"/>
              </a:rPr>
              <a:t>https://www.geeksforgeeks.org/stack-data-structure-introduction-program/</a:t>
            </a:r>
            <a:endParaRPr lang="ru-RU" sz="1600" dirty="0"/>
          </a:p>
        </p:txBody>
      </p:sp>
      <p:pic>
        <p:nvPicPr>
          <p:cNvPr id="6" name="Рисунок 5">
            <a:extLst>
              <a:ext uri="{FF2B5EF4-FFF2-40B4-BE49-F238E27FC236}">
                <a16:creationId xmlns:a16="http://schemas.microsoft.com/office/drawing/2014/main" id="{26097D1C-FD86-4628-B362-EE5DE03BD74C}"/>
              </a:ext>
            </a:extLst>
          </p:cNvPr>
          <p:cNvPicPr>
            <a:picLocks noChangeAspect="1"/>
          </p:cNvPicPr>
          <p:nvPr/>
        </p:nvPicPr>
        <p:blipFill>
          <a:blip r:embed="rId4"/>
          <a:stretch>
            <a:fillRect/>
          </a:stretch>
        </p:blipFill>
        <p:spPr>
          <a:xfrm>
            <a:off x="2573337" y="2985443"/>
            <a:ext cx="7858125" cy="2638425"/>
          </a:xfrm>
          <a:prstGeom prst="rect">
            <a:avLst/>
          </a:prstGeom>
        </p:spPr>
      </p:pic>
    </p:spTree>
    <p:extLst>
      <p:ext uri="{BB962C8B-B14F-4D97-AF65-F5344CB8AC3E}">
        <p14:creationId xmlns:p14="http://schemas.microsoft.com/office/powerpoint/2010/main" val="27245847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059791" y="8381718"/>
            <a:ext cx="6885218" cy="338554"/>
          </a:xfrm>
          <a:prstGeom prst="rect">
            <a:avLst/>
          </a:prstGeom>
        </p:spPr>
        <p:txBody>
          <a:bodyPr wrap="none">
            <a:spAutoFit/>
          </a:bodyPr>
          <a:lstStyle/>
          <a:p>
            <a:r>
              <a:rPr lang="en-US" sz="1600" dirty="0">
                <a:hlinkClick r:id="rId3"/>
              </a:rPr>
              <a:t>https://www.geeksforgeeks.org/stack-data-structure-introduction-program/</a:t>
            </a:r>
            <a:endParaRPr lang="ru-RU" sz="1600" dirty="0"/>
          </a:p>
        </p:txBody>
      </p:sp>
      <p:pic>
        <p:nvPicPr>
          <p:cNvPr id="3" name="Рисунок 2">
            <a:extLst>
              <a:ext uri="{FF2B5EF4-FFF2-40B4-BE49-F238E27FC236}">
                <a16:creationId xmlns:a16="http://schemas.microsoft.com/office/drawing/2014/main" id="{8E41BC6B-FB7D-48C8-87AA-33F031DFA239}"/>
              </a:ext>
            </a:extLst>
          </p:cNvPr>
          <p:cNvPicPr>
            <a:picLocks noChangeAspect="1"/>
          </p:cNvPicPr>
          <p:nvPr/>
        </p:nvPicPr>
        <p:blipFill>
          <a:blip r:embed="rId4"/>
          <a:stretch>
            <a:fillRect/>
          </a:stretch>
        </p:blipFill>
        <p:spPr>
          <a:xfrm>
            <a:off x="1151318" y="3114675"/>
            <a:ext cx="10734675" cy="3524250"/>
          </a:xfrm>
          <a:prstGeom prst="rect">
            <a:avLst/>
          </a:prstGeom>
        </p:spPr>
      </p:pic>
    </p:spTree>
    <p:extLst>
      <p:ext uri="{BB962C8B-B14F-4D97-AF65-F5344CB8AC3E}">
        <p14:creationId xmlns:p14="http://schemas.microsoft.com/office/powerpoint/2010/main" val="13360948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606422" y="8381718"/>
            <a:ext cx="5812810" cy="338554"/>
          </a:xfrm>
          <a:prstGeom prst="rect">
            <a:avLst/>
          </a:prstGeom>
        </p:spPr>
        <p:txBody>
          <a:bodyPr wrap="none">
            <a:spAutoFit/>
          </a:bodyPr>
          <a:lstStyle/>
          <a:p>
            <a:r>
              <a:rPr lang="en-US" sz="1600" dirty="0">
                <a:hlinkClick r:id="rId3"/>
              </a:rPr>
              <a:t>https://dev.to/rinsama77/data-structure-stack-and-queue-4ecd</a:t>
            </a:r>
            <a:endParaRPr lang="ru-RU" sz="1600" dirty="0"/>
          </a:p>
        </p:txBody>
      </p:sp>
      <p:pic>
        <p:nvPicPr>
          <p:cNvPr id="5122" name="Picture 2" descr="Image result for stack">
            <a:extLst>
              <a:ext uri="{FF2B5EF4-FFF2-40B4-BE49-F238E27FC236}">
                <a16:creationId xmlns:a16="http://schemas.microsoft.com/office/drawing/2014/main" id="{5F97ED2A-32E8-46DA-A6E3-3064A7407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095" y="2908386"/>
            <a:ext cx="6885218" cy="374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1416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778726" y="847312"/>
            <a:ext cx="11262470" cy="7186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стека</a:t>
            </a:r>
          </a:p>
          <a:p>
            <a:pPr algn="just"/>
            <a:endParaRPr lang="ru-RU" sz="2800" b="1" dirty="0"/>
          </a:p>
          <a:p>
            <a:pPr algn="just"/>
            <a:r>
              <a:rPr lang="ru-RU" sz="2800" b="1" dirty="0"/>
              <a:t>Определение правильности скобочной последовательности</a:t>
            </a:r>
          </a:p>
          <a:p>
            <a:pPr algn="just"/>
            <a:r>
              <a:rPr lang="ru-RU" sz="2800" dirty="0"/>
              <a:t>Дана строка состоящая из скобок разных видов </a:t>
            </a:r>
            <a:r>
              <a:rPr lang="en-US" sz="2800" dirty="0"/>
              <a:t>“(“, “[“, “{”, “)“, “]“, “}”. </a:t>
            </a:r>
            <a:r>
              <a:rPr lang="ru-RU" sz="2800" dirty="0"/>
              <a:t>Необходимо сообщить, является ли данная скобочная последовательность правильной.</a:t>
            </a:r>
          </a:p>
          <a:p>
            <a:pPr algn="just"/>
            <a:endParaRPr lang="ru-RU" sz="2800" dirty="0"/>
          </a:p>
          <a:p>
            <a:pPr algn="just"/>
            <a:r>
              <a:rPr lang="en-US" sz="4800" dirty="0"/>
              <a:t>“()()()[][]{()}”</a:t>
            </a:r>
            <a:r>
              <a:rPr lang="en-US" sz="2800" dirty="0"/>
              <a:t> – </a:t>
            </a:r>
            <a:r>
              <a:rPr lang="ru-RU" sz="2800" dirty="0">
                <a:solidFill>
                  <a:srgbClr val="00B050">
                    <a:alpha val="87087"/>
                  </a:srgbClr>
                </a:solidFill>
              </a:rPr>
              <a:t>правильная последовательность</a:t>
            </a:r>
          </a:p>
          <a:p>
            <a:pPr algn="just"/>
            <a:r>
              <a:rPr lang="en-US" sz="4800" dirty="0"/>
              <a:t>“</a:t>
            </a:r>
            <a:r>
              <a:rPr lang="ru-RU" sz="4800" dirty="0"/>
              <a:t>((()))</a:t>
            </a:r>
            <a:r>
              <a:rPr lang="en-US" sz="4800" dirty="0"/>
              <a:t>{{}}[{}]” </a:t>
            </a:r>
            <a:r>
              <a:rPr lang="en-US" sz="2800" dirty="0"/>
              <a:t>– </a:t>
            </a:r>
            <a:r>
              <a:rPr lang="ru-RU" sz="2800" dirty="0">
                <a:solidFill>
                  <a:srgbClr val="00B050">
                    <a:alpha val="87087"/>
                  </a:srgbClr>
                </a:solidFill>
              </a:rPr>
              <a:t>правильная последовательность</a:t>
            </a:r>
          </a:p>
          <a:p>
            <a:pPr algn="just"/>
            <a:r>
              <a:rPr lang="en-US" sz="4800" dirty="0"/>
              <a:t>“{[)}”</a:t>
            </a:r>
            <a:r>
              <a:rPr lang="en-US" sz="2800" dirty="0"/>
              <a:t> – </a:t>
            </a:r>
            <a:r>
              <a:rPr lang="ru-RU" sz="2800" dirty="0">
                <a:solidFill>
                  <a:srgbClr val="FF0000">
                    <a:alpha val="87087"/>
                  </a:srgbClr>
                </a:solidFill>
              </a:rPr>
              <a:t>неправильная последовательность</a:t>
            </a:r>
          </a:p>
          <a:p>
            <a:pPr algn="just"/>
            <a:r>
              <a:rPr lang="en-US" sz="4800" dirty="0"/>
              <a:t>“}{)(”</a:t>
            </a:r>
            <a:r>
              <a:rPr lang="en-US" sz="2800" dirty="0"/>
              <a:t> – </a:t>
            </a:r>
            <a:r>
              <a:rPr lang="ru-RU" sz="2800" dirty="0">
                <a:solidFill>
                  <a:srgbClr val="FF0000">
                    <a:alpha val="87087"/>
                  </a:srgbClr>
                </a:solidFill>
              </a:rPr>
              <a:t>неправильная последовательность</a:t>
            </a:r>
          </a:p>
        </p:txBody>
      </p:sp>
    </p:spTree>
    <p:extLst>
      <p:ext uri="{BB962C8B-B14F-4D97-AF65-F5344CB8AC3E}">
        <p14:creationId xmlns:p14="http://schemas.microsoft.com/office/powerpoint/2010/main" val="166608016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со стеком</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926309660"/>
              </p:ext>
            </p:extLst>
          </p:nvPr>
        </p:nvGraphicFramePr>
        <p:xfrm>
          <a:off x="3949652" y="2591691"/>
          <a:ext cx="5105496" cy="387096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tblGrid>
              <a:tr h="370840">
                <a:tc>
                  <a:txBody>
                    <a:bodyPr/>
                    <a:lstStyle/>
                    <a:p>
                      <a:endParaRPr lang="ru-RU" dirty="0"/>
                    </a:p>
                  </a:txBody>
                  <a:tcPr/>
                </a:tc>
                <a:tc>
                  <a:txBody>
                    <a:bodyPr/>
                    <a:lstStyle/>
                    <a:p>
                      <a:r>
                        <a:rPr lang="ru-RU" dirty="0"/>
                        <a:t>Асимптотическая сложность</a:t>
                      </a:r>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en-US" sz="2000" b="1" dirty="0"/>
                        <a:t>Stack</a:t>
                      </a:r>
                      <a:endParaRPr lang="ru-RU" sz="2000" b="1"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6644760"/>
                  </a:ext>
                </a:extLst>
              </a:tr>
              <a:tr h="370840">
                <a:tc>
                  <a:txBody>
                    <a:bodyPr/>
                    <a:lstStyle/>
                    <a:p>
                      <a:r>
                        <a:rPr lang="ru-RU" sz="2000" b="0" dirty="0"/>
                        <a:t>Получить элемент</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11901881"/>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a:t>
                      </a:r>
                      <a:r>
                        <a:rPr lang="ru-RU" sz="2000" dirty="0"/>
                        <a:t>1</a:t>
                      </a:r>
                      <a:r>
                        <a:rPr lang="en-US" sz="2000" dirty="0"/>
                        <a:t>)</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5387908"/>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93299118"/>
                  </a:ext>
                </a:extLst>
              </a:tr>
              <a:tr h="370840">
                <a:tc>
                  <a:txBody>
                    <a:bodyPr/>
                    <a:lstStyle/>
                    <a:p>
                      <a:r>
                        <a:rPr lang="ru-RU" sz="2000" b="0" dirty="0"/>
                        <a:t>Проверка пустоты</a:t>
                      </a:r>
                    </a:p>
                  </a:txBody>
                  <a:tcPr>
                    <a:lnR w="12700" cap="flat" cmpd="sng" algn="ctr">
                      <a:solidFill>
                        <a:schemeClr val="tx1"/>
                      </a:solidFill>
                      <a:prstDash val="solid"/>
                      <a:round/>
                      <a:headEnd type="none" w="med" len="med"/>
                      <a:tailEnd type="none" w="med" len="med"/>
                    </a:lnR>
                  </a:tcPr>
                </a:tc>
                <a:tc>
                  <a:txBody>
                    <a:bodyPr/>
                    <a:lstStyle/>
                    <a:p>
                      <a:r>
                        <a:rPr lang="en-US" sz="2000" dirty="0"/>
                        <a:t>O(</a:t>
                      </a:r>
                      <a:r>
                        <a:rPr lang="ru-RU" sz="2000" dirty="0"/>
                        <a:t>1</a:t>
                      </a:r>
                      <a:r>
                        <a:rPr lang="en-US" sz="2000" dirty="0"/>
                        <a:t>)</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1556943"/>
                  </a:ext>
                </a:extLst>
              </a:tr>
              <a:tr h="370840">
                <a:tc>
                  <a:txBody>
                    <a:bodyPr/>
                    <a:lstStyle/>
                    <a:p>
                      <a:r>
                        <a:rPr lang="ru-RU" sz="2000" b="0" dirty="0"/>
                        <a:t>Проверка заполненности</a:t>
                      </a:r>
                    </a:p>
                  </a:txBody>
                  <a:tcPr>
                    <a:lnR w="12700" cap="flat" cmpd="sng" algn="ctr">
                      <a:solidFill>
                        <a:schemeClr val="tx1"/>
                      </a:solidFill>
                      <a:prstDash val="solid"/>
                      <a:round/>
                      <a:headEnd type="none" w="med" len="med"/>
                      <a:tailEnd type="none" w="med" len="med"/>
                    </a:lnR>
                  </a:tcPr>
                </a:tc>
                <a:tc>
                  <a:txBody>
                    <a:bodyPr/>
                    <a:lstStyle/>
                    <a:p>
                      <a:r>
                        <a:rPr lang="en-US" sz="2000" strike="noStrike" dirty="0"/>
                        <a:t>O(</a:t>
                      </a:r>
                      <a:r>
                        <a:rPr lang="ru-RU" sz="2000" strike="noStrike" dirty="0"/>
                        <a:t>1</a:t>
                      </a:r>
                      <a:r>
                        <a:rPr lang="en-US" sz="2000" strike="noStrike" dirty="0"/>
                        <a:t>)</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5777977"/>
                  </a:ext>
                </a:extLst>
              </a:tr>
            </a:tbl>
          </a:graphicData>
        </a:graphic>
      </p:graphicFrame>
    </p:spTree>
    <p:extLst>
      <p:ext uri="{BB962C8B-B14F-4D97-AF65-F5344CB8AC3E}">
        <p14:creationId xmlns:p14="http://schemas.microsoft.com/office/powerpoint/2010/main" val="42246026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318259"/>
            <a:ext cx="11262470" cy="2123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r>
              <a:rPr lang="ru-RU" sz="2800" dirty="0"/>
              <a:t> - это структура данных, работающая по принципу </a:t>
            </a:r>
            <a:r>
              <a:rPr lang="en-US" sz="2800" dirty="0"/>
              <a:t>“</a:t>
            </a:r>
            <a:r>
              <a:rPr lang="ru-RU" sz="2800" dirty="0"/>
              <a:t>первым добавлен – первым возвращен</a:t>
            </a:r>
            <a:r>
              <a:rPr lang="en-US" sz="2800" dirty="0"/>
              <a:t>”</a:t>
            </a:r>
            <a:r>
              <a:rPr lang="ru-RU" sz="2800" dirty="0"/>
              <a:t> – </a:t>
            </a:r>
            <a:r>
              <a:rPr lang="en-US" sz="2800" b="1" dirty="0"/>
              <a:t>First In First Out (FIFO)</a:t>
            </a:r>
          </a:p>
          <a:p>
            <a:pPr algn="just"/>
            <a:r>
              <a:rPr lang="en-US" sz="2800" dirty="0"/>
              <a:t> </a:t>
            </a:r>
            <a:endParaRPr sz="2800" dirty="0"/>
          </a:p>
        </p:txBody>
      </p:sp>
      <p:sp>
        <p:nvSpPr>
          <p:cNvPr id="2" name="Прямоугольник 1">
            <a:extLst>
              <a:ext uri="{FF2B5EF4-FFF2-40B4-BE49-F238E27FC236}">
                <a16:creationId xmlns:a16="http://schemas.microsoft.com/office/drawing/2014/main" id="{590A26BB-C03D-4FCD-89F1-EAA4E4F9F26A}"/>
              </a:ext>
            </a:extLst>
          </p:cNvPr>
          <p:cNvSpPr/>
          <p:nvPr/>
        </p:nvSpPr>
        <p:spPr>
          <a:xfrm>
            <a:off x="3147568" y="8460987"/>
            <a:ext cx="6709664" cy="307777"/>
          </a:xfrm>
          <a:prstGeom prst="rect">
            <a:avLst/>
          </a:prstGeom>
        </p:spPr>
        <p:txBody>
          <a:bodyPr wrap="square">
            <a:spAutoFit/>
          </a:bodyPr>
          <a:lstStyle/>
          <a:p>
            <a:r>
              <a:rPr lang="en-US" sz="1400" dirty="0">
                <a:hlinkClick r:id="rId3"/>
              </a:rPr>
              <a:t>https://medium.com/@ryan.dphu.nguyen/quick-queues-in-swift-eb4d305707c5</a:t>
            </a:r>
            <a:endParaRPr lang="ru-RU" sz="1400" dirty="0"/>
          </a:p>
        </p:txBody>
      </p:sp>
      <p:pic>
        <p:nvPicPr>
          <p:cNvPr id="7170" name="Picture 2" descr="Image result for queue data structure">
            <a:extLst>
              <a:ext uri="{FF2B5EF4-FFF2-40B4-BE49-F238E27FC236}">
                <a16:creationId xmlns:a16="http://schemas.microsoft.com/office/drawing/2014/main" id="{9E11C4B2-7D36-4FC3-9AFD-0F700EA50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432" y="3207308"/>
            <a:ext cx="7327392" cy="496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1337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908292"/>
            <a:ext cx="11262470" cy="625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r>
              <a:rPr lang="en-US" sz="2800" b="1" dirty="0"/>
              <a:t> </a:t>
            </a:r>
            <a:r>
              <a:rPr lang="ru-RU" sz="2800" b="1" dirty="0"/>
              <a:t>с очередью</a:t>
            </a:r>
          </a:p>
          <a:p>
            <a:pPr algn="just"/>
            <a:endParaRPr lang="ru-RU" sz="2800" b="1" dirty="0"/>
          </a:p>
          <a:p>
            <a:pPr algn="just"/>
            <a:r>
              <a:rPr lang="ru-RU" sz="2800" b="1" dirty="0"/>
              <a:t>Доступ</a:t>
            </a:r>
          </a:p>
          <a:p>
            <a:pPr marL="457200" indent="-457200" algn="just">
              <a:buFontTx/>
              <a:buChar char="-"/>
            </a:pPr>
            <a:r>
              <a:rPr lang="ru-RU" sz="2800" dirty="0"/>
              <a:t>Получение первого элемента</a:t>
            </a:r>
            <a:endParaRPr lang="en-US" sz="2800" dirty="0"/>
          </a:p>
          <a:p>
            <a:pPr marL="457200" indent="-457200" algn="just">
              <a:buFontTx/>
              <a:buChar char="-"/>
            </a:pPr>
            <a:r>
              <a:rPr lang="ru-RU" sz="2800" dirty="0"/>
              <a:t>Получение последнего элемента</a:t>
            </a:r>
          </a:p>
          <a:p>
            <a:pPr algn="just"/>
            <a:r>
              <a:rPr lang="ru-RU" sz="2800" b="1" dirty="0"/>
              <a:t>Вставка</a:t>
            </a:r>
          </a:p>
          <a:p>
            <a:pPr marL="457200" indent="-457200" algn="just">
              <a:buFontTx/>
              <a:buChar char="-"/>
            </a:pPr>
            <a:r>
              <a:rPr lang="ru-RU" sz="2800" dirty="0"/>
              <a:t>В начало очереди</a:t>
            </a:r>
          </a:p>
          <a:p>
            <a:pPr algn="just"/>
            <a:r>
              <a:rPr lang="ru-RU" sz="2800" b="1" dirty="0"/>
              <a:t>Удаление</a:t>
            </a:r>
          </a:p>
          <a:p>
            <a:pPr marL="457200" indent="-457200">
              <a:buFontTx/>
              <a:buChar char="-"/>
            </a:pPr>
            <a:r>
              <a:rPr lang="ru-RU" sz="2800" dirty="0"/>
              <a:t>Получение последнего элемента с удалением</a:t>
            </a:r>
          </a:p>
          <a:p>
            <a:r>
              <a:rPr lang="ru-RU" sz="2800" b="1" dirty="0"/>
              <a:t>Дополнительно</a:t>
            </a:r>
          </a:p>
          <a:p>
            <a:pPr marL="457200" indent="-457200">
              <a:buFontTx/>
              <a:buChar char="-"/>
            </a:pPr>
            <a:r>
              <a:rPr lang="ru-RU" sz="2800" dirty="0"/>
              <a:t>Пуста ли очередь?</a:t>
            </a:r>
          </a:p>
          <a:p>
            <a:endParaRPr lang="ru-RU" sz="2800" b="1" dirty="0"/>
          </a:p>
        </p:txBody>
      </p:sp>
    </p:spTree>
    <p:extLst>
      <p:ext uri="{BB962C8B-B14F-4D97-AF65-F5344CB8AC3E}">
        <p14:creationId xmlns:p14="http://schemas.microsoft.com/office/powerpoint/2010/main" val="31645439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960490" y="8381718"/>
            <a:ext cx="7667484" cy="338554"/>
          </a:xfrm>
          <a:prstGeom prst="rect">
            <a:avLst/>
          </a:prstGeom>
        </p:spPr>
        <p:txBody>
          <a:bodyPr wrap="none">
            <a:spAutoFit/>
          </a:bodyPr>
          <a:lstStyle/>
          <a:p>
            <a:r>
              <a:rPr lang="en-US" sz="1600" dirty="0">
                <a:hlinkClick r:id="rId3"/>
              </a:rPr>
              <a:t>https://www.geeksforgeeks.org/queue-set-1introduction-and-array-implementation/</a:t>
            </a:r>
            <a:endParaRPr lang="ru-RU" sz="1600" dirty="0"/>
          </a:p>
        </p:txBody>
      </p:sp>
      <p:pic>
        <p:nvPicPr>
          <p:cNvPr id="2" name="Рисунок 1">
            <a:extLst>
              <a:ext uri="{FF2B5EF4-FFF2-40B4-BE49-F238E27FC236}">
                <a16:creationId xmlns:a16="http://schemas.microsoft.com/office/drawing/2014/main" id="{28AB3C89-71A9-4F8F-9CC6-A9E05CC5722C}"/>
              </a:ext>
            </a:extLst>
          </p:cNvPr>
          <p:cNvPicPr>
            <a:picLocks noChangeAspect="1"/>
          </p:cNvPicPr>
          <p:nvPr/>
        </p:nvPicPr>
        <p:blipFill>
          <a:blip r:embed="rId4"/>
          <a:stretch>
            <a:fillRect/>
          </a:stretch>
        </p:blipFill>
        <p:spPr>
          <a:xfrm>
            <a:off x="2095357" y="2791968"/>
            <a:ext cx="8911550" cy="3489007"/>
          </a:xfrm>
          <a:prstGeom prst="rect">
            <a:avLst/>
          </a:prstGeom>
        </p:spPr>
      </p:pic>
    </p:spTree>
    <p:extLst>
      <p:ext uri="{BB962C8B-B14F-4D97-AF65-F5344CB8AC3E}">
        <p14:creationId xmlns:p14="http://schemas.microsoft.com/office/powerpoint/2010/main" val="306431881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889103" y="8393698"/>
            <a:ext cx="7667484" cy="338554"/>
          </a:xfrm>
          <a:prstGeom prst="rect">
            <a:avLst/>
          </a:prstGeom>
        </p:spPr>
        <p:txBody>
          <a:bodyPr wrap="none">
            <a:spAutoFit/>
          </a:bodyPr>
          <a:lstStyle/>
          <a:p>
            <a:r>
              <a:rPr lang="en-US" sz="1600" dirty="0">
                <a:hlinkClick r:id="rId3"/>
              </a:rPr>
              <a:t>https://www.geeksforgeeks.org/queue-set-1introduction-and-array-implementation/</a:t>
            </a:r>
            <a:endParaRPr lang="ru-RU" sz="1600" dirty="0"/>
          </a:p>
        </p:txBody>
      </p:sp>
      <p:pic>
        <p:nvPicPr>
          <p:cNvPr id="2" name="Рисунок 1">
            <a:extLst>
              <a:ext uri="{FF2B5EF4-FFF2-40B4-BE49-F238E27FC236}">
                <a16:creationId xmlns:a16="http://schemas.microsoft.com/office/drawing/2014/main" id="{AF0D11F5-523A-4493-ACA2-2B4D224300D8}"/>
              </a:ext>
            </a:extLst>
          </p:cNvPr>
          <p:cNvPicPr>
            <a:picLocks noChangeAspect="1"/>
          </p:cNvPicPr>
          <p:nvPr/>
        </p:nvPicPr>
        <p:blipFill>
          <a:blip r:embed="rId4"/>
          <a:stretch>
            <a:fillRect/>
          </a:stretch>
        </p:blipFill>
        <p:spPr>
          <a:xfrm>
            <a:off x="673100" y="2381250"/>
            <a:ext cx="11658600" cy="4991100"/>
          </a:xfrm>
          <a:prstGeom prst="rect">
            <a:avLst/>
          </a:prstGeom>
        </p:spPr>
      </p:pic>
    </p:spTree>
    <p:extLst>
      <p:ext uri="{BB962C8B-B14F-4D97-AF65-F5344CB8AC3E}">
        <p14:creationId xmlns:p14="http://schemas.microsoft.com/office/powerpoint/2010/main" val="4450856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021950"/>
            <a:ext cx="11262470" cy="1606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очереди</a:t>
            </a:r>
          </a:p>
          <a:p>
            <a:pPr algn="just"/>
            <a:endParaRPr lang="ru-RU" sz="2800" b="1" dirty="0"/>
          </a:p>
          <a:p>
            <a:pPr algn="just"/>
            <a:r>
              <a:rPr lang="en-US" sz="2800" b="1" dirty="0"/>
              <a:t>Breadth First Search – </a:t>
            </a:r>
            <a:r>
              <a:rPr lang="ru-RU" sz="2800" dirty="0"/>
              <a:t>поиск в ширину</a:t>
            </a:r>
          </a:p>
        </p:txBody>
      </p:sp>
      <p:pic>
        <p:nvPicPr>
          <p:cNvPr id="2" name="Рисунок 1">
            <a:extLst>
              <a:ext uri="{FF2B5EF4-FFF2-40B4-BE49-F238E27FC236}">
                <a16:creationId xmlns:a16="http://schemas.microsoft.com/office/drawing/2014/main" id="{574DD141-3CB7-401F-968F-F8093147BDE2}"/>
              </a:ext>
            </a:extLst>
          </p:cNvPr>
          <p:cNvPicPr>
            <a:picLocks noChangeAspect="1"/>
          </p:cNvPicPr>
          <p:nvPr/>
        </p:nvPicPr>
        <p:blipFill>
          <a:blip r:embed="rId3"/>
          <a:stretch>
            <a:fillRect/>
          </a:stretch>
        </p:blipFill>
        <p:spPr>
          <a:xfrm>
            <a:off x="1695214" y="2997209"/>
            <a:ext cx="8908288" cy="5616397"/>
          </a:xfrm>
          <a:prstGeom prst="rect">
            <a:avLst/>
          </a:prstGeom>
        </p:spPr>
      </p:pic>
    </p:spTree>
    <p:extLst>
      <p:ext uri="{BB962C8B-B14F-4D97-AF65-F5344CB8AC3E}">
        <p14:creationId xmlns:p14="http://schemas.microsoft.com/office/powerpoint/2010/main" val="32371321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1752346"/>
            <a:ext cx="11262470" cy="3157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a:t>
            </a:r>
            <a:r>
              <a:rPr lang="ru-RU" sz="2800" dirty="0"/>
              <a:t> - это структура данных, для которой характерно</a:t>
            </a:r>
            <a:r>
              <a:rPr lang="en-US" sz="2800" dirty="0"/>
              <a:t>:</a:t>
            </a:r>
          </a:p>
          <a:p>
            <a:pPr marL="457200" indent="-457200" algn="just">
              <a:buFont typeface="Arial" panose="020B0604020202020204" pitchFamily="34" charset="0"/>
              <a:buChar char="•"/>
            </a:pPr>
            <a:r>
              <a:rPr lang="ru-RU" sz="2800" dirty="0"/>
              <a:t>хранение элементов одного типа </a:t>
            </a:r>
          </a:p>
          <a:p>
            <a:pPr marL="457200" indent="-457200" algn="just">
              <a:buFont typeface="Arial" panose="020B0604020202020204" pitchFamily="34" charset="0"/>
              <a:buChar char="•"/>
            </a:pPr>
            <a:r>
              <a:rPr lang="ru-RU" sz="2800" dirty="0"/>
              <a:t>размещение элементов в одном непрерывном участке памяти</a:t>
            </a:r>
          </a:p>
          <a:p>
            <a:pPr marL="457200" indent="-457200" algn="just">
              <a:buFont typeface="Arial" panose="020B0604020202020204" pitchFamily="34" charset="0"/>
              <a:buChar char="•"/>
            </a:pPr>
            <a:r>
              <a:rPr lang="ru-RU" sz="2800" dirty="0"/>
              <a:t>единое имя для всех элементов</a:t>
            </a:r>
          </a:p>
          <a:p>
            <a:pPr algn="just"/>
            <a:endParaRPr lang="en-US" sz="2800" dirty="0"/>
          </a:p>
          <a:p>
            <a:pPr algn="just"/>
            <a:r>
              <a:rPr lang="en-US" sz="2800" dirty="0"/>
              <a:t> </a:t>
            </a:r>
            <a:endParaRPr sz="2800" dirty="0"/>
          </a:p>
        </p:txBody>
      </p:sp>
      <p:pic>
        <p:nvPicPr>
          <p:cNvPr id="1026" name="Picture 2" descr="Image result for array in memory">
            <a:extLst>
              <a:ext uri="{FF2B5EF4-FFF2-40B4-BE49-F238E27FC236}">
                <a16:creationId xmlns:a16="http://schemas.microsoft.com/office/drawing/2014/main" id="{9A525ABE-AC34-4642-8D22-6F3A22150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77" y="4515580"/>
            <a:ext cx="9186227" cy="28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80388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005882"/>
            <a:ext cx="11262470" cy="1606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очереди</a:t>
            </a:r>
          </a:p>
          <a:p>
            <a:pPr algn="just"/>
            <a:endParaRPr lang="ru-RU" sz="2800" b="1" dirty="0"/>
          </a:p>
          <a:p>
            <a:pPr algn="just"/>
            <a:r>
              <a:rPr lang="en-US" sz="2800" b="1" dirty="0"/>
              <a:t>Breadth First Search – </a:t>
            </a:r>
            <a:r>
              <a:rPr lang="ru-RU" sz="2800" dirty="0"/>
              <a:t>поиск в ширину</a:t>
            </a:r>
          </a:p>
        </p:txBody>
      </p:sp>
      <p:pic>
        <p:nvPicPr>
          <p:cNvPr id="3" name="Рисунок 2">
            <a:extLst>
              <a:ext uri="{FF2B5EF4-FFF2-40B4-BE49-F238E27FC236}">
                <a16:creationId xmlns:a16="http://schemas.microsoft.com/office/drawing/2014/main" id="{47629103-0F3D-4432-A44D-1C0A2C637FC2}"/>
              </a:ext>
            </a:extLst>
          </p:cNvPr>
          <p:cNvPicPr>
            <a:picLocks noChangeAspect="1"/>
          </p:cNvPicPr>
          <p:nvPr/>
        </p:nvPicPr>
        <p:blipFill>
          <a:blip r:embed="rId3"/>
          <a:stretch>
            <a:fillRect/>
          </a:stretch>
        </p:blipFill>
        <p:spPr>
          <a:xfrm>
            <a:off x="2611109" y="2823880"/>
            <a:ext cx="7653338" cy="6044599"/>
          </a:xfrm>
          <a:prstGeom prst="rect">
            <a:avLst/>
          </a:prstGeom>
        </p:spPr>
      </p:pic>
    </p:spTree>
    <p:extLst>
      <p:ext uri="{BB962C8B-B14F-4D97-AF65-F5344CB8AC3E}">
        <p14:creationId xmlns:p14="http://schemas.microsoft.com/office/powerpoint/2010/main" val="364518154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solidFill>
                  <a:schemeClr val="tx1">
                    <a:alpha val="87087"/>
                  </a:schemeClr>
                </a:solidFill>
              </a:rPr>
              <a:t>Массив</a:t>
            </a:r>
            <a:r>
              <a:rPr lang="en-US" sz="2800" dirty="0">
                <a:solidFill>
                  <a:schemeClr val="tx1">
                    <a:alpha val="87087"/>
                  </a:schemeClr>
                </a:solidFill>
              </a:rPr>
              <a:t> (array)</a:t>
            </a:r>
            <a:endParaRPr lang="ru-RU" sz="2800" dirty="0">
              <a:solidFill>
                <a:schemeClr val="tx1">
                  <a:alpha val="87087"/>
                </a:scheme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b="1" dirty="0">
                <a:solidFill>
                  <a:srgbClr val="00B050">
                    <a:alpha val="87087"/>
                  </a:srgbClr>
                </a:solidFill>
              </a:rPr>
              <a:t>Хэш-таблица (</a:t>
            </a:r>
            <a:r>
              <a:rPr lang="en-US" sz="2800" b="1" dirty="0">
                <a:solidFill>
                  <a:srgbClr val="00B050">
                    <a:alpha val="87087"/>
                  </a:srgbClr>
                </a:solidFill>
              </a:rPr>
              <a:t>hash table)</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40497059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498384"/>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Операции с массивами и их сложность</a:t>
            </a:r>
            <a:endParaRPr sz="2800" dirty="0"/>
          </a:p>
        </p:txBody>
      </p:sp>
      <p:graphicFrame>
        <p:nvGraphicFramePr>
          <p:cNvPr id="6" name="Таблица 6">
            <a:extLst>
              <a:ext uri="{FF2B5EF4-FFF2-40B4-BE49-F238E27FC236}">
                <a16:creationId xmlns:a16="http://schemas.microsoft.com/office/drawing/2014/main" id="{30EF15F1-9C08-476D-BA51-F7903545B707}"/>
              </a:ext>
            </a:extLst>
          </p:cNvPr>
          <p:cNvGraphicFramePr>
            <a:graphicFrameLocks noGrp="1"/>
          </p:cNvGraphicFramePr>
          <p:nvPr>
            <p:extLst>
              <p:ext uri="{D42A27DB-BD31-4B8C-83A1-F6EECF244321}">
                <p14:modId xmlns:p14="http://schemas.microsoft.com/office/powerpoint/2010/main" val="3009459583"/>
              </p:ext>
            </p:extLst>
          </p:nvPr>
        </p:nvGraphicFramePr>
        <p:xfrm>
          <a:off x="2095357" y="3250059"/>
          <a:ext cx="8669868" cy="2473960"/>
        </p:xfrm>
        <a:graphic>
          <a:graphicData uri="http://schemas.openxmlformats.org/drawingml/2006/table">
            <a:tbl>
              <a:tblPr firstRow="1" firstCol="1" bandRow="1">
                <a:tableStyleId>{FABFCF23-3B69-468F-B69F-88F6DE6A72F2}</a:tableStyleId>
              </a:tblPr>
              <a:tblGrid>
                <a:gridCol w="2167467">
                  <a:extLst>
                    <a:ext uri="{9D8B030D-6E8A-4147-A177-3AD203B41FA5}">
                      <a16:colId xmlns:a16="http://schemas.microsoft.com/office/drawing/2014/main" val="2518591083"/>
                    </a:ext>
                  </a:extLst>
                </a:gridCol>
                <a:gridCol w="2167467">
                  <a:extLst>
                    <a:ext uri="{9D8B030D-6E8A-4147-A177-3AD203B41FA5}">
                      <a16:colId xmlns:a16="http://schemas.microsoft.com/office/drawing/2014/main" val="2696512963"/>
                    </a:ext>
                  </a:extLst>
                </a:gridCol>
                <a:gridCol w="2167467">
                  <a:extLst>
                    <a:ext uri="{9D8B030D-6E8A-4147-A177-3AD203B41FA5}">
                      <a16:colId xmlns:a16="http://schemas.microsoft.com/office/drawing/2014/main" val="1079000731"/>
                    </a:ext>
                  </a:extLst>
                </a:gridCol>
                <a:gridCol w="2167467">
                  <a:extLst>
                    <a:ext uri="{9D8B030D-6E8A-4147-A177-3AD203B41FA5}">
                      <a16:colId xmlns:a16="http://schemas.microsoft.com/office/drawing/2014/main" val="331583875"/>
                    </a:ext>
                  </a:extLst>
                </a:gridCol>
              </a:tblGrid>
              <a:tr h="370840">
                <a:tc>
                  <a:txBody>
                    <a:bodyPr/>
                    <a:lstStyle/>
                    <a:p>
                      <a:endParaRPr lang="ru-RU" dirty="0"/>
                    </a:p>
                  </a:txBody>
                  <a:tcPr/>
                </a:tc>
                <a:tc gridSpan="3">
                  <a:txBody>
                    <a:bodyPr/>
                    <a:lstStyle/>
                    <a:p>
                      <a:r>
                        <a:rPr lang="ru-RU" dirty="0"/>
                        <a:t>Асимптотическая сложность</a:t>
                      </a:r>
                    </a:p>
                  </a:txBody>
                  <a:tcPr/>
                </a:tc>
                <a:tc hMerge="1">
                  <a:txBody>
                    <a:bodyPr/>
                    <a:lstStyle/>
                    <a:p>
                      <a:endParaRPr lang="ru-RU"/>
                    </a:p>
                  </a:txBody>
                  <a:tcPr/>
                </a:tc>
                <a:tc hMerge="1">
                  <a:txBody>
                    <a:bodyPr/>
                    <a:lstStyle/>
                    <a:p>
                      <a:endParaRPr lang="ru-RU" dirty="0"/>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Начало</a:t>
                      </a:r>
                    </a:p>
                  </a:txBody>
                  <a:tcPr anchor="ctr">
                    <a:lnL w="12700" cap="flat" cmpd="sng" algn="ctr">
                      <a:solidFill>
                        <a:schemeClr val="tx1"/>
                      </a:solidFill>
                      <a:prstDash val="solid"/>
                      <a:round/>
                      <a:headEnd type="none" w="med" len="med"/>
                      <a:tailEnd type="none" w="med" len="med"/>
                    </a:lnL>
                  </a:tcPr>
                </a:tc>
                <a:tc>
                  <a:txBody>
                    <a:bodyPr/>
                    <a:lstStyle/>
                    <a:p>
                      <a:r>
                        <a:rPr lang="ru-RU" sz="2000" b="1" dirty="0"/>
                        <a:t>Середина</a:t>
                      </a:r>
                    </a:p>
                  </a:txBody>
                  <a:tcPr anchor="ctr"/>
                </a:tc>
                <a:tc>
                  <a:txBody>
                    <a:bodyPr/>
                    <a:lstStyle/>
                    <a:p>
                      <a:r>
                        <a:rPr lang="ru-RU" sz="2000" b="1" dirty="0"/>
                        <a:t>Конец</a:t>
                      </a:r>
                    </a:p>
                  </a:txBody>
                  <a:tcPr anchor="ctr"/>
                </a:tc>
                <a:extLst>
                  <a:ext uri="{0D108BD9-81ED-4DB2-BD59-A6C34878D82A}">
                    <a16:rowId xmlns:a16="http://schemas.microsoft.com/office/drawing/2014/main" val="2526644760"/>
                  </a:ext>
                </a:extLst>
              </a:tr>
              <a:tr h="370840">
                <a:tc>
                  <a:txBody>
                    <a:bodyPr/>
                    <a:lstStyle/>
                    <a:p>
                      <a:r>
                        <a:rPr lang="ru-RU" sz="2000" b="0" dirty="0"/>
                        <a:t>Вставка </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Удаление</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bl>
          </a:graphicData>
        </a:graphic>
      </p:graphicFrame>
    </p:spTree>
    <p:extLst>
      <p:ext uri="{BB962C8B-B14F-4D97-AF65-F5344CB8AC3E}">
        <p14:creationId xmlns:p14="http://schemas.microsoft.com/office/powerpoint/2010/main" val="11899966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2" y="1420572"/>
            <a:ext cx="6947569"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Массивы - </a:t>
            </a:r>
            <a:r>
              <a:rPr lang="en-US" sz="2800" dirty="0"/>
              <a:t> Pros &amp; Cons</a:t>
            </a:r>
            <a:endParaRPr sz="2800" dirty="0"/>
          </a:p>
        </p:txBody>
      </p:sp>
      <p:pic>
        <p:nvPicPr>
          <p:cNvPr id="4098" name="Picture 2">
            <a:extLst>
              <a:ext uri="{FF2B5EF4-FFF2-40B4-BE49-F238E27FC236}">
                <a16:creationId xmlns:a16="http://schemas.microsoft.com/office/drawing/2014/main" id="{D753D8BE-A0AC-48CF-BC3B-44D7D31D9F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6" y="3436864"/>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9727E3-BF75-42B2-B61A-383B9B485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3377655"/>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E46E65C-EA1F-4DE8-9F0C-6892F9A00B63}"/>
              </a:ext>
            </a:extLst>
          </p:cNvPr>
          <p:cNvSpPr txBox="1"/>
          <p:nvPr/>
        </p:nvSpPr>
        <p:spPr>
          <a:xfrm>
            <a:off x="1480691" y="3325195"/>
            <a:ext cx="4856642"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Постоянное время доступа к любому элементу по индексу</a:t>
            </a:r>
            <a:r>
              <a:rPr lang="en-US" sz="2400" dirty="0"/>
              <a:t> </a:t>
            </a:r>
            <a:endParaRPr sz="24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74184074-D088-4004-8C7D-0AED92989751}"/>
              </a:ext>
            </a:extLst>
          </p:cNvPr>
          <p:cNvSpPr txBox="1"/>
          <p:nvPr/>
        </p:nvSpPr>
        <p:spPr>
          <a:xfrm>
            <a:off x="1468499" y="4856661"/>
            <a:ext cx="4856642"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Содержат только данные</a:t>
            </a:r>
            <a:endParaRPr sz="2400"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473B249-4880-4909-BE7E-8097D9CD56EA}"/>
              </a:ext>
            </a:extLst>
          </p:cNvPr>
          <p:cNvSpPr txBox="1"/>
          <p:nvPr/>
        </p:nvSpPr>
        <p:spPr>
          <a:xfrm>
            <a:off x="1468499" y="6123344"/>
            <a:ext cx="4856642" cy="505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Локальность в памяти</a:t>
            </a:r>
            <a:endParaRPr sz="2400" dirty="0"/>
          </a:p>
        </p:txBody>
      </p:sp>
      <p:pic>
        <p:nvPicPr>
          <p:cNvPr id="12" name="Picture 2">
            <a:extLst>
              <a:ext uri="{FF2B5EF4-FFF2-40B4-BE49-F238E27FC236}">
                <a16:creationId xmlns:a16="http://schemas.microsoft.com/office/drawing/2014/main" id="{DB814F1F-349B-435A-9807-4EB3DA728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5" y="4764507"/>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9EE2A06-4DE3-4F4F-B59E-27A8B1F9A1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07" y="6006500"/>
            <a:ext cx="738697" cy="738697"/>
          </a:xfrm>
          <a:prstGeom prst="rect">
            <a:avLst/>
          </a:prstGeom>
          <a:noFill/>
          <a:extLst>
            <a:ext uri="{909E8E84-426E-40DD-AFC4-6F175D3DCCD1}">
              <a14:hiddenFill xmlns:a14="http://schemas.microsoft.com/office/drawing/2010/main">
                <a:solidFill>
                  <a:srgbClr val="FFFFFF"/>
                </a:solidFill>
              </a14:hiddenFill>
            </a:ext>
          </a:extLst>
        </p:spPr>
      </p:pic>
      <p:sp>
        <p:nvSpPr>
          <p:cNvPr id="1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38016459-83ED-499E-9BB4-D5ECFD3A8012}"/>
              </a:ext>
            </a:extLst>
          </p:cNvPr>
          <p:cNvSpPr txBox="1"/>
          <p:nvPr/>
        </p:nvSpPr>
        <p:spPr>
          <a:xfrm>
            <a:off x="7936474" y="3281565"/>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Нельзя изменять размер в процессе выполнения</a:t>
            </a:r>
            <a:endParaRPr sz="2400" dirty="0"/>
          </a:p>
        </p:txBody>
      </p:sp>
      <p:pic>
        <p:nvPicPr>
          <p:cNvPr id="15" name="Picture 4">
            <a:extLst>
              <a:ext uri="{FF2B5EF4-FFF2-40B4-BE49-F238E27FC236}">
                <a16:creationId xmlns:a16="http://schemas.microsoft.com/office/drawing/2014/main" id="{C3EBF8DD-E71B-4972-99CC-0A94616C3B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6509" y="4761447"/>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4AE1BA4-9F50-4CF6-A33F-5C66FDC9BC4E}"/>
              </a:ext>
            </a:extLst>
          </p:cNvPr>
          <p:cNvSpPr txBox="1"/>
          <p:nvPr/>
        </p:nvSpPr>
        <p:spPr>
          <a:xfrm>
            <a:off x="7942570" y="4665357"/>
            <a:ext cx="4587705" cy="948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Необходимость сдвигать элементы при вставках</a:t>
            </a:r>
            <a:endParaRPr sz="2400" dirty="0"/>
          </a:p>
        </p:txBody>
      </p:sp>
    </p:spTree>
    <p:extLst>
      <p:ext uri="{BB962C8B-B14F-4D97-AF65-F5344CB8AC3E}">
        <p14:creationId xmlns:p14="http://schemas.microsoft.com/office/powerpoint/2010/main" val="11731803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138228"/>
            <a:ext cx="11262470" cy="3165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t>Массив</a:t>
            </a:r>
            <a:r>
              <a:rPr lang="en-US" sz="2800" dirty="0"/>
              <a:t> (array)</a:t>
            </a:r>
            <a:endParaRPr lang="ru-RU" sz="2800" dirty="0"/>
          </a:p>
          <a:p>
            <a:pPr marL="514350" indent="-514350" algn="just">
              <a:buAutoNum type="arabicPeriod"/>
            </a:pPr>
            <a:r>
              <a:rPr lang="ru-RU" sz="2800" b="1" dirty="0">
                <a:solidFill>
                  <a:srgbClr val="00B050">
                    <a:alpha val="87087"/>
                  </a:srgbClr>
                </a:solidFill>
              </a:rPr>
              <a:t>Связный список (</a:t>
            </a:r>
            <a:r>
              <a:rPr lang="en-US" sz="2800" b="1" dirty="0">
                <a:solidFill>
                  <a:srgbClr val="00B050">
                    <a:alpha val="87087"/>
                  </a:srgbClr>
                </a:solidFill>
              </a:rPr>
              <a:t>linked list)</a:t>
            </a:r>
            <a:endParaRPr lang="ru-RU" sz="2800" b="1" dirty="0">
              <a:solidFill>
                <a:srgbClr val="00B050">
                  <a:alpha val="87087"/>
                </a:srgbClr>
              </a:solidFill>
            </a:endParaRPr>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34649220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1039903"/>
            <a:ext cx="11262470" cy="6776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r>
              <a:rPr lang="ru-RU" sz="2800" dirty="0"/>
              <a:t> - это структура данных, состоящая  объектов специального вида</a:t>
            </a:r>
            <a:r>
              <a:rPr lang="en-US" sz="2800" dirty="0"/>
              <a:t>, </a:t>
            </a:r>
            <a:r>
              <a:rPr lang="ru-RU" sz="2800" dirty="0"/>
              <a:t>которые называются  </a:t>
            </a:r>
            <a:r>
              <a:rPr lang="ru-RU" sz="2800" b="1" dirty="0"/>
              <a:t>узлами</a:t>
            </a:r>
            <a:r>
              <a:rPr lang="ru-RU" sz="2800" dirty="0"/>
              <a:t> (</a:t>
            </a:r>
            <a:r>
              <a:rPr lang="en-US" sz="2800" b="1" dirty="0"/>
              <a:t>nodes</a:t>
            </a:r>
            <a:r>
              <a:rPr lang="en-US" sz="2800" dirty="0"/>
              <a:t>).</a:t>
            </a:r>
            <a:r>
              <a:rPr lang="ru-RU" sz="2800" dirty="0"/>
              <a:t> Узлы хранят сами </a:t>
            </a:r>
            <a:r>
              <a:rPr lang="ru-RU" sz="2800" b="1" dirty="0"/>
              <a:t>данные</a:t>
            </a:r>
            <a:r>
              <a:rPr lang="ru-RU" sz="2800" dirty="0"/>
              <a:t> и связаны друг с другом с помощью </a:t>
            </a:r>
            <a:r>
              <a:rPr lang="ru-RU" sz="2800" b="1" dirty="0"/>
              <a:t>указателей</a:t>
            </a:r>
            <a:r>
              <a:rPr lang="ru-RU" sz="2800" dirty="0"/>
              <a:t>.</a:t>
            </a:r>
            <a:endParaRPr lang="en-US" sz="2800" dirty="0"/>
          </a:p>
          <a:p>
            <a:pPr algn="just"/>
            <a:endParaRPr lang="en-US" sz="2800" dirty="0"/>
          </a:p>
          <a:p>
            <a:pPr algn="just"/>
            <a:r>
              <a:rPr lang="ru-RU" sz="2800" dirty="0"/>
              <a:t>Каждый узел содержит одно или несколько полей для хранения </a:t>
            </a:r>
            <a:r>
              <a:rPr lang="ru-RU" sz="2800" b="1" dirty="0"/>
              <a:t>данных</a:t>
            </a:r>
            <a:endParaRPr lang="en-US" sz="2800" b="1" dirty="0"/>
          </a:p>
          <a:p>
            <a:pPr algn="just"/>
            <a:endParaRPr lang="en-US" sz="2800" b="1" dirty="0"/>
          </a:p>
          <a:p>
            <a:pPr algn="just"/>
            <a:r>
              <a:rPr lang="ru-RU" sz="2800" dirty="0"/>
              <a:t>Каждый узел содержит </a:t>
            </a:r>
            <a:r>
              <a:rPr lang="ru-RU" sz="2800" b="1" dirty="0"/>
              <a:t>указатель</a:t>
            </a:r>
            <a:r>
              <a:rPr lang="ru-RU" sz="2800" dirty="0"/>
              <a:t> на следующий</a:t>
            </a:r>
            <a:r>
              <a:rPr lang="en-US" sz="2800" dirty="0"/>
              <a:t>/</a:t>
            </a:r>
            <a:r>
              <a:rPr lang="ru-RU" sz="2800" dirty="0"/>
              <a:t>предыдущий узел</a:t>
            </a:r>
          </a:p>
          <a:p>
            <a:pPr algn="just"/>
            <a:endParaRPr lang="ru-RU" sz="2800" dirty="0"/>
          </a:p>
          <a:p>
            <a:pPr algn="just"/>
            <a:r>
              <a:rPr lang="ru-RU" sz="2800" dirty="0"/>
              <a:t>Требуются указатели на первый</a:t>
            </a:r>
            <a:r>
              <a:rPr lang="en-US" sz="2800" dirty="0"/>
              <a:t>/</a:t>
            </a:r>
            <a:r>
              <a:rPr lang="ru-RU" sz="2800" dirty="0"/>
              <a:t>последний элементы списка</a:t>
            </a:r>
          </a:p>
          <a:p>
            <a:pPr algn="just"/>
            <a:endParaRPr sz="2800" dirty="0"/>
          </a:p>
        </p:txBody>
      </p:sp>
    </p:spTree>
    <p:extLst>
      <p:ext uri="{BB962C8B-B14F-4D97-AF65-F5344CB8AC3E}">
        <p14:creationId xmlns:p14="http://schemas.microsoft.com/office/powerpoint/2010/main" val="28153520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809249"/>
            <a:ext cx="11262470" cy="5750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endParaRPr lang="en-US" sz="2800" b="1" dirty="0"/>
          </a:p>
          <a:p>
            <a:pPr algn="just"/>
            <a:endParaRPr lang="en-US" sz="2800" b="1" dirty="0"/>
          </a:p>
          <a:p>
            <a:pPr algn="just"/>
            <a:r>
              <a:rPr lang="ru-RU" sz="2800" b="1" dirty="0"/>
              <a:t>Вставка</a:t>
            </a:r>
          </a:p>
          <a:p>
            <a:pPr marL="457200" indent="-457200" algn="just">
              <a:buFontTx/>
              <a:buChar char="-"/>
            </a:pPr>
            <a:r>
              <a:rPr lang="ru-RU" sz="2800" dirty="0"/>
              <a:t>В начало</a:t>
            </a:r>
            <a:r>
              <a:rPr lang="en-US" sz="2800" dirty="0"/>
              <a:t>/</a:t>
            </a:r>
            <a:r>
              <a:rPr lang="ru-RU" sz="2800" dirty="0"/>
              <a:t>конец списка</a:t>
            </a:r>
          </a:p>
          <a:p>
            <a:pPr marL="457200" indent="-457200" algn="just">
              <a:buFontTx/>
              <a:buChar char="-"/>
            </a:pPr>
            <a:r>
              <a:rPr lang="ru-RU" sz="2800" dirty="0"/>
              <a:t>До</a:t>
            </a:r>
            <a:r>
              <a:rPr lang="en-US" sz="2800" dirty="0"/>
              <a:t>/</a:t>
            </a:r>
            <a:r>
              <a:rPr lang="ru-RU" sz="2800" dirty="0"/>
              <a:t>после определенного значения</a:t>
            </a:r>
          </a:p>
          <a:p>
            <a:pPr marL="457200" indent="-457200" algn="just">
              <a:buFontTx/>
              <a:buChar char="-"/>
            </a:pPr>
            <a:r>
              <a:rPr lang="ru-RU" sz="2800" dirty="0"/>
              <a:t>До</a:t>
            </a:r>
            <a:r>
              <a:rPr lang="en-US" sz="2800" dirty="0"/>
              <a:t>/</a:t>
            </a:r>
            <a:r>
              <a:rPr lang="ru-RU" sz="2800" dirty="0"/>
              <a:t>после определенного адреса</a:t>
            </a:r>
          </a:p>
          <a:p>
            <a:pPr algn="just"/>
            <a:r>
              <a:rPr lang="ru-RU" sz="2800" b="1" dirty="0"/>
              <a:t>Удаление</a:t>
            </a:r>
          </a:p>
          <a:p>
            <a:pPr marL="457200" indent="-457200" algn="just">
              <a:buFontTx/>
              <a:buChar char="-"/>
            </a:pPr>
            <a:r>
              <a:rPr lang="ru-RU" sz="2800" dirty="0"/>
              <a:t>Первый</a:t>
            </a:r>
            <a:r>
              <a:rPr lang="en-US" sz="2800" dirty="0"/>
              <a:t>/</a:t>
            </a:r>
            <a:r>
              <a:rPr lang="ru-RU" sz="2800" dirty="0"/>
              <a:t>последний элемент</a:t>
            </a:r>
          </a:p>
          <a:p>
            <a:pPr marL="457200" indent="-457200" algn="just">
              <a:buFontTx/>
              <a:buChar char="-"/>
            </a:pPr>
            <a:r>
              <a:rPr lang="ru-RU" sz="2800" dirty="0"/>
              <a:t>По значению элемента</a:t>
            </a:r>
          </a:p>
          <a:p>
            <a:pPr algn="just"/>
            <a:r>
              <a:rPr lang="ru-RU" sz="2800" b="1" dirty="0"/>
              <a:t>Поиск</a:t>
            </a:r>
          </a:p>
          <a:p>
            <a:pPr algn="just"/>
            <a:r>
              <a:rPr lang="ru-RU" sz="2800" dirty="0"/>
              <a:t>- По значению элемента</a:t>
            </a:r>
          </a:p>
        </p:txBody>
      </p:sp>
      <p:pic>
        <p:nvPicPr>
          <p:cNvPr id="1026" name="Picture 2" descr="Image result for single linked list">
            <a:extLst>
              <a:ext uri="{FF2B5EF4-FFF2-40B4-BE49-F238E27FC236}">
                <a16:creationId xmlns:a16="http://schemas.microsoft.com/office/drawing/2014/main" id="{062D9454-0308-4A63-BE8F-0AB07123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01" y="6609607"/>
            <a:ext cx="6510083" cy="151938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010A7C12-F67A-4525-8E3F-FB840E5650FD}"/>
              </a:ext>
            </a:extLst>
          </p:cNvPr>
          <p:cNvSpPr/>
          <p:nvPr/>
        </p:nvSpPr>
        <p:spPr>
          <a:xfrm>
            <a:off x="4336288" y="8508241"/>
            <a:ext cx="4868672" cy="307777"/>
          </a:xfrm>
          <a:prstGeom prst="rect">
            <a:avLst/>
          </a:prstGeom>
        </p:spPr>
        <p:txBody>
          <a:bodyPr wrap="square">
            <a:spAutoFit/>
          </a:bodyPr>
          <a:lstStyle/>
          <a:p>
            <a:r>
              <a:rPr lang="en-US" sz="1400" dirty="0">
                <a:hlinkClick r:id="rId4"/>
              </a:rPr>
              <a:t>https://www.w3schools.in/data-structures-tutorial/linked-list/</a:t>
            </a:r>
            <a:endParaRPr lang="ru-RU" sz="1400" dirty="0"/>
          </a:p>
        </p:txBody>
      </p:sp>
    </p:spTree>
    <p:extLst>
      <p:ext uri="{BB962C8B-B14F-4D97-AF65-F5344CB8AC3E}">
        <p14:creationId xmlns:p14="http://schemas.microsoft.com/office/powerpoint/2010/main" val="2546443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endParaRPr sz="2800" dirty="0"/>
          </a:p>
        </p:txBody>
      </p:sp>
      <p:pic>
        <p:nvPicPr>
          <p:cNvPr id="2" name="Рисунок 1">
            <a:extLst>
              <a:ext uri="{FF2B5EF4-FFF2-40B4-BE49-F238E27FC236}">
                <a16:creationId xmlns:a16="http://schemas.microsoft.com/office/drawing/2014/main" id="{96A7C6F3-5CE3-45A7-846D-E730618FD1BA}"/>
              </a:ext>
            </a:extLst>
          </p:cNvPr>
          <p:cNvPicPr>
            <a:picLocks noChangeAspect="1"/>
          </p:cNvPicPr>
          <p:nvPr/>
        </p:nvPicPr>
        <p:blipFill>
          <a:blip r:embed="rId3"/>
          <a:stretch>
            <a:fillRect/>
          </a:stretch>
        </p:blipFill>
        <p:spPr>
          <a:xfrm>
            <a:off x="926486" y="3338585"/>
            <a:ext cx="5043720" cy="1690328"/>
          </a:xfrm>
          <a:prstGeom prst="rect">
            <a:avLst/>
          </a:prstGeom>
        </p:spPr>
      </p:pic>
      <p:pic>
        <p:nvPicPr>
          <p:cNvPr id="4" name="Рисунок 3">
            <a:extLst>
              <a:ext uri="{FF2B5EF4-FFF2-40B4-BE49-F238E27FC236}">
                <a16:creationId xmlns:a16="http://schemas.microsoft.com/office/drawing/2014/main" id="{3237030B-E48F-4773-91DC-E68B90E4CA69}"/>
              </a:ext>
            </a:extLst>
          </p:cNvPr>
          <p:cNvPicPr>
            <a:picLocks noChangeAspect="1"/>
          </p:cNvPicPr>
          <p:nvPr/>
        </p:nvPicPr>
        <p:blipFill>
          <a:blip r:embed="rId4"/>
          <a:stretch>
            <a:fillRect/>
          </a:stretch>
        </p:blipFill>
        <p:spPr>
          <a:xfrm>
            <a:off x="7034596" y="3338585"/>
            <a:ext cx="5775157" cy="3098659"/>
          </a:xfrm>
          <a:prstGeom prst="rect">
            <a:avLst/>
          </a:prstGeom>
        </p:spPr>
      </p:pic>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1950614" y="2477254"/>
            <a:ext cx="2995464"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Создание </a:t>
            </a:r>
            <a:r>
              <a:rPr lang="en-US" sz="2800" b="1" dirty="0"/>
              <a:t>Node</a:t>
            </a:r>
            <a:endParaRPr sz="2800" b="1"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BF3F4A4-B7BA-4212-816D-038DE0AA90BF}"/>
              </a:ext>
            </a:extLst>
          </p:cNvPr>
          <p:cNvSpPr txBox="1"/>
          <p:nvPr/>
        </p:nvSpPr>
        <p:spPr>
          <a:xfrm>
            <a:off x="8238106" y="2499949"/>
            <a:ext cx="2734989"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Работа с </a:t>
            </a:r>
            <a:r>
              <a:rPr lang="en-US" sz="2800" b="1" dirty="0"/>
              <a:t>Node</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4653977" y="8397542"/>
            <a:ext cx="3696846" cy="338554"/>
          </a:xfrm>
          <a:prstGeom prst="rect">
            <a:avLst/>
          </a:prstGeom>
        </p:spPr>
        <p:txBody>
          <a:bodyPr wrap="none">
            <a:spAutoFit/>
          </a:bodyPr>
          <a:lstStyle/>
          <a:p>
            <a:r>
              <a:rPr lang="en-US" sz="1600" dirty="0">
                <a:hlinkClick r:id="rId5"/>
              </a:rPr>
              <a:t>https://www.learn-c.org/en/Linked_lists</a:t>
            </a:r>
            <a:endParaRPr lang="ru-RU" sz="1600" dirty="0"/>
          </a:p>
        </p:txBody>
      </p:sp>
    </p:spTree>
    <p:extLst>
      <p:ext uri="{BB962C8B-B14F-4D97-AF65-F5344CB8AC3E}">
        <p14:creationId xmlns:p14="http://schemas.microsoft.com/office/powerpoint/2010/main" val="2579917117"/>
      </p:ext>
    </p:extLst>
  </p:cSld>
  <p:clrMapOvr>
    <a:masterClrMapping/>
  </p:clrMapOvr>
  <p:transition spd="med"/>
</p:sld>
</file>

<file path=ppt/theme/theme1.xml><?xml version="1.0" encoding="utf-8"?>
<a:theme xmlns:a="http://schemas.openxmlformats.org/drawingml/2006/main" name="White">
  <a:themeElements>
    <a:clrScheme name="White">
      <a:dk1>
        <a:srgbClr val="000000">
          <a:alpha val="56311"/>
        </a:srgbClr>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5692</TotalTime>
  <Words>1054</Words>
  <Application>Microsoft Office PowerPoint</Application>
  <PresentationFormat>Произвольный</PresentationFormat>
  <Paragraphs>249</Paragraphs>
  <Slides>31</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31</vt:i4>
      </vt:variant>
    </vt:vector>
  </HeadingPairs>
  <TitlesOfParts>
    <vt:vector size="40" baseType="lpstr">
      <vt:lpstr>Arial</vt:lpstr>
      <vt:lpstr>Helvetica Light</vt:lpstr>
      <vt:lpstr>Helvetica Neue</vt:lpstr>
      <vt:lpstr>Helvetica Neue Light</vt:lpstr>
      <vt:lpstr>Helvetica Neue Thin</vt:lpstr>
      <vt:lpstr>Roboto</vt:lpstr>
      <vt:lpstr>Roboto Light</vt:lpstr>
      <vt:lpstr>Roboto Medium</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dc:creator>
  <cp:lastModifiedBy>Yuriy Magus</cp:lastModifiedBy>
  <cp:revision>311</cp:revision>
  <dcterms:modified xsi:type="dcterms:W3CDTF">2024-03-09T16:01:22Z</dcterms:modified>
</cp:coreProperties>
</file>