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  <p:sldId id="258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0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ADA96004-AC3B-405C-AE8F-66BD60E2589B}" type="datetimeFigureOut">
              <a:rPr lang="ru-RU" smtClean="0"/>
              <a:t>19.10.2015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28CA8043-30D0-4EDA-841C-FE6A437611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6703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96004-AC3B-405C-AE8F-66BD60E2589B}" type="datetimeFigureOut">
              <a:rPr lang="ru-RU" smtClean="0"/>
              <a:t>19.10.2015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A8043-30D0-4EDA-841C-FE6A437611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6836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96004-AC3B-405C-AE8F-66BD60E2589B}" type="datetimeFigureOut">
              <a:rPr lang="ru-RU" smtClean="0"/>
              <a:t>19.10.2015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A8043-30D0-4EDA-841C-FE6A437611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15865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96004-AC3B-405C-AE8F-66BD60E2589B}" type="datetimeFigureOut">
              <a:rPr lang="ru-RU" smtClean="0"/>
              <a:t>19.10.2015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A8043-30D0-4EDA-841C-FE6A437611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34368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96004-AC3B-405C-AE8F-66BD60E2589B}" type="datetimeFigureOut">
              <a:rPr lang="ru-RU" smtClean="0"/>
              <a:t>19.10.2015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A8043-30D0-4EDA-841C-FE6A437611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89844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96004-AC3B-405C-AE8F-66BD60E2589B}" type="datetimeFigureOut">
              <a:rPr lang="ru-RU" smtClean="0"/>
              <a:t>19.10.2015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A8043-30D0-4EDA-841C-FE6A437611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39357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96004-AC3B-405C-AE8F-66BD60E2589B}" type="datetimeFigureOut">
              <a:rPr lang="ru-RU" smtClean="0"/>
              <a:t>19.10.2015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A8043-30D0-4EDA-841C-FE6A437611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50846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96004-AC3B-405C-AE8F-66BD60E2589B}" type="datetimeFigureOut">
              <a:rPr lang="ru-RU" smtClean="0"/>
              <a:t>19.10.2015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A8043-30D0-4EDA-841C-FE6A437611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5660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96004-AC3B-405C-AE8F-66BD60E2589B}" type="datetimeFigureOut">
              <a:rPr lang="ru-RU" smtClean="0"/>
              <a:t>19.10.2015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A8043-30D0-4EDA-841C-FE6A437611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0442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96004-AC3B-405C-AE8F-66BD60E2589B}" type="datetimeFigureOut">
              <a:rPr lang="ru-RU" smtClean="0"/>
              <a:t>19.10.2015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A8043-30D0-4EDA-841C-FE6A437611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8170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96004-AC3B-405C-AE8F-66BD60E2589B}" type="datetimeFigureOut">
              <a:rPr lang="ru-RU" smtClean="0"/>
              <a:t>19.10.2015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A8043-30D0-4EDA-841C-FE6A437611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3014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96004-AC3B-405C-AE8F-66BD60E2589B}" type="datetimeFigureOut">
              <a:rPr lang="ru-RU" smtClean="0"/>
              <a:t>19.10.2015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A8043-30D0-4EDA-841C-FE6A437611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577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96004-AC3B-405C-AE8F-66BD60E2589B}" type="datetimeFigureOut">
              <a:rPr lang="ru-RU" smtClean="0"/>
              <a:t>19.10.2015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A8043-30D0-4EDA-841C-FE6A437611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738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96004-AC3B-405C-AE8F-66BD60E2589B}" type="datetimeFigureOut">
              <a:rPr lang="ru-RU" smtClean="0"/>
              <a:t>19.10.2015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A8043-30D0-4EDA-841C-FE6A437611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7819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96004-AC3B-405C-AE8F-66BD60E2589B}" type="datetimeFigureOut">
              <a:rPr lang="ru-RU" smtClean="0"/>
              <a:t>19.10.2015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A8043-30D0-4EDA-841C-FE6A437611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2322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96004-AC3B-405C-AE8F-66BD60E2589B}" type="datetimeFigureOut">
              <a:rPr lang="ru-RU" smtClean="0"/>
              <a:t>19.10.2015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A8043-30D0-4EDA-841C-FE6A437611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3116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96004-AC3B-405C-AE8F-66BD60E2589B}" type="datetimeFigureOut">
              <a:rPr lang="ru-RU" smtClean="0"/>
              <a:t>19.10.2015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A8043-30D0-4EDA-841C-FE6A437611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6849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DA96004-AC3B-405C-AE8F-66BD60E2589B}" type="datetimeFigureOut">
              <a:rPr lang="ru-RU" smtClean="0"/>
              <a:t>19.10.2015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8CA8043-30D0-4EDA-841C-FE6A437611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67638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ntenton.ru/geo-solnechnay-sistema-neptune/" TargetMode="External"/><Relationship Id="rId2" Type="http://schemas.openxmlformats.org/officeDocument/2006/relationships/hyperlink" Target="http://www.marsiada.ru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arsiada.ru/369/2096/1440/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ontenton.ru/geo-solnechnay-sistema-neptune/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316406" y="1964267"/>
            <a:ext cx="7843719" cy="2421464"/>
          </a:xfrm>
        </p:spPr>
        <p:txBody>
          <a:bodyPr>
            <a:normAutofit/>
          </a:bodyPr>
          <a:lstStyle/>
          <a:p>
            <a:r>
              <a:rPr lang="ru-RU" b="1" cap="none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ЛАБОРАТОРНАЯ РАБОТА № 1</a:t>
            </a:r>
            <a:r>
              <a:rPr lang="ru-RU" b="1" cap="none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/>
            </a:r>
            <a:br>
              <a:rPr lang="ru-RU" b="1" cap="none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endParaRPr lang="ru-RU" b="1" cap="none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2800" b="1" dirty="0" smtClean="0"/>
              <a:t>«</a:t>
            </a:r>
            <a:r>
              <a:rPr lang="ru-RU" sz="2800" b="1" dirty="0"/>
              <a:t>И</a:t>
            </a:r>
            <a:r>
              <a:rPr lang="ru-RU" sz="2800" b="1" dirty="0" smtClean="0"/>
              <a:t>ССЛЕДОВАНИЕ </a:t>
            </a:r>
            <a:r>
              <a:rPr lang="ru-RU" sz="2800" b="1" dirty="0"/>
              <a:t>ВИДИМЫХ </a:t>
            </a:r>
            <a:r>
              <a:rPr lang="ru-RU" sz="2800" b="1" dirty="0" smtClean="0"/>
              <a:t>ТРАЕКТОРИЙ</a:t>
            </a:r>
            <a:r>
              <a:rPr lang="en-US" sz="2800" b="1" dirty="0" smtClean="0"/>
              <a:t> </a:t>
            </a:r>
            <a:r>
              <a:rPr lang="ru-RU" sz="2800" b="1" dirty="0" smtClean="0"/>
              <a:t>ДВИЖЕНИЯ</a:t>
            </a:r>
            <a:r>
              <a:rPr lang="en-US" sz="2800" dirty="0" smtClean="0"/>
              <a:t> </a:t>
            </a:r>
            <a:r>
              <a:rPr lang="ru-RU" sz="2800" b="1" dirty="0" smtClean="0"/>
              <a:t>ПЛАНЕТ </a:t>
            </a:r>
            <a:r>
              <a:rPr lang="ru-RU" sz="2800" b="1" dirty="0"/>
              <a:t>СОЛНЕЧНОЙ СИСТЕМЫ»</a:t>
            </a:r>
            <a:endParaRPr lang="ru-RU" sz="28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865608" y="114953"/>
            <a:ext cx="514820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ФИТ, 1-ый курс, ИВТ, </a:t>
            </a:r>
            <a:r>
              <a:rPr lang="ru-RU" sz="2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Бахурев</a:t>
            </a:r>
            <a:r>
              <a:rPr lang="ru-RU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Николай</a:t>
            </a:r>
            <a:endParaRPr lang="ru-RU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09384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281683" y="474270"/>
            <a:ext cx="2916877" cy="704883"/>
          </a:xfrm>
        </p:spPr>
        <p:txBody>
          <a:bodyPr>
            <a:normAutofit/>
          </a:bodyPr>
          <a:lstStyle/>
          <a:p>
            <a:r>
              <a:rPr lang="ru-RU" sz="2800" b="1" dirty="0" smtClean="0"/>
              <a:t>СПРАВОЧНИК</a:t>
            </a:r>
            <a:endParaRPr lang="ru-RU" sz="28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5926075" y="1157303"/>
            <a:ext cx="8021936" cy="163121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ru-RU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В ходе исследования были использован сайты: </a:t>
            </a:r>
          </a:p>
          <a:p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2"/>
              </a:rPr>
              <a:t>http://www.marsiada.ru</a:t>
            </a:r>
            <a:endParaRPr lang="ru-RU" sz="20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3"/>
              </a:rPr>
              <a:t>http://www.contenton.ru</a:t>
            </a:r>
            <a:endParaRPr lang="en-US" sz="20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ru-RU" sz="20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ru-RU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Подзаголовок 2"/>
          <p:cNvSpPr txBox="1">
            <a:spLocks/>
          </p:cNvSpPr>
          <p:nvPr/>
        </p:nvSpPr>
        <p:spPr>
          <a:xfrm>
            <a:off x="0" y="2331418"/>
            <a:ext cx="2916877" cy="7048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 smtClean="0"/>
              <a:t>ГЛОССАРИЙ</a:t>
            </a:r>
            <a:endParaRPr lang="ru-RU" sz="2800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176624" y="2910859"/>
            <a:ext cx="8021936" cy="163121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ru-RU" sz="2000" b="1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Траектория материальной точки</a:t>
            </a:r>
            <a:r>
              <a:rPr lang="ru-RU" sz="2000" b="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ru-RU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— линия в пространстве, вдоль которой движется тело, представляющая собой множество точек, в которых находилась, находится или будет находиться материальная точка при своём перемещении в пространстве относительно выбранной системы отсчёта.</a:t>
            </a:r>
            <a:endParaRPr lang="ru-RU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176624" y="4613684"/>
            <a:ext cx="8021936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ru-RU" sz="20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Период обращения </a:t>
            </a:r>
            <a:r>
              <a:rPr lang="ru-RU" sz="200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—</a:t>
            </a:r>
            <a:r>
              <a:rPr lang="ru-RU" sz="20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ru-RU" sz="200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промежуток времени, в течение которого какое-либо небесное тело-спутник совершает вокруг главного тела полный оборот относительно звёзд</a:t>
            </a:r>
            <a:endParaRPr lang="ru-RU" sz="20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04680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001302" y="1722321"/>
            <a:ext cx="3903259" cy="366501"/>
          </a:xfrm>
        </p:spPr>
        <p:txBody>
          <a:bodyPr>
            <a:noAutofit/>
          </a:bodyPr>
          <a:lstStyle/>
          <a:p>
            <a:pPr algn="ctr"/>
            <a:r>
              <a:rPr lang="ru-RU" sz="3200" cap="none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ПОСТАНОВКА ЗАДАЧИ</a:t>
            </a:r>
            <a:endParaRPr lang="ru-RU" sz="3200" cap="none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1028" name="Picture 4" descr="http://df3vgdkto12gv.cloudfront.net/sites/default/files/imagecache/article_indigo_foto_930x510/920_marte_1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90324"/>
            <a:ext cx="6738133" cy="4467676"/>
          </a:xfrm>
          <a:prstGeom prst="rect">
            <a:avLst/>
          </a:prstGeom>
          <a:noFill/>
          <a:effectLst>
            <a:softEdge rad="635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Прямоугольник 13"/>
          <p:cNvSpPr/>
          <p:nvPr/>
        </p:nvSpPr>
        <p:spPr>
          <a:xfrm>
            <a:off x="6583192" y="3172051"/>
            <a:ext cx="479904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2400" dirty="0" smtClean="0"/>
              <a:t>Исследовать видимую траекторию движения Марса.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359335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552132" y="412136"/>
            <a:ext cx="7083188" cy="1102766"/>
          </a:xfrm>
        </p:spPr>
        <p:txBody>
          <a:bodyPr>
            <a:noAutofit/>
          </a:bodyPr>
          <a:lstStyle/>
          <a:p>
            <a:pPr algn="ctr"/>
            <a:r>
              <a:rPr lang="ru-RU" sz="3200" cap="none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Проведение </a:t>
            </a:r>
            <a:r>
              <a:rPr lang="ru-RU" sz="3200" cap="none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вычислительного эксперимента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251473" y="1884123"/>
            <a:ext cx="11818608" cy="39703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ru-RU" sz="28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Построение математической модели:</a:t>
            </a:r>
            <a:br>
              <a:rPr lang="ru-RU" sz="28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ru-RU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ru-RU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 = r1 cos (w1t + j) - r2 cos (w2t + j)</a:t>
            </a:r>
            <a:r>
              <a:rPr lang="ru-RU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ru-RU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 = r1 sin (w1t + j) - r2 sin (w2t + j)</a:t>
            </a:r>
            <a:r>
              <a:rPr lang="ru-RU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ru-RU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en-US" sz="28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ru-RU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Для проведения исследований, была использована информация с сайта</a:t>
            </a:r>
          </a:p>
          <a:p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2"/>
              </a:rPr>
              <a:t>http://www.marsiada.ru</a:t>
            </a:r>
            <a:endParaRPr lang="ru-RU" sz="2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sz="28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514350" indent="-514350">
              <a:buFont typeface="+mj-lt"/>
              <a:buAutoNum type="arabicPeriod"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126785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552132" y="412136"/>
            <a:ext cx="7083188" cy="1102766"/>
          </a:xfrm>
        </p:spPr>
        <p:txBody>
          <a:bodyPr>
            <a:noAutofit/>
          </a:bodyPr>
          <a:lstStyle/>
          <a:p>
            <a:pPr algn="ctr"/>
            <a:r>
              <a:rPr lang="ru-RU" sz="3200" cap="none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Вычислительный эксперимент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359751" y="1164134"/>
            <a:ext cx="11826796" cy="538609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ru-RU" sz="2400" dirty="0" smtClean="0"/>
              <a:t>В качестве </a:t>
            </a:r>
            <a:r>
              <a:rPr lang="ru-RU" sz="2400" dirty="0" smtClean="0"/>
              <a:t>системы для проведения исследования</a:t>
            </a:r>
            <a:r>
              <a:rPr lang="ru-RU" sz="2400" dirty="0" smtClean="0"/>
              <a:t> мы возьмем ПО от </a:t>
            </a:r>
            <a:r>
              <a:rPr lang="en-US" sz="2400" dirty="0" smtClean="0"/>
              <a:t>Microsoft - </a:t>
            </a:r>
            <a:r>
              <a:rPr lang="en-US" sz="2400" dirty="0" smtClean="0"/>
              <a:t>Excel 2013.</a:t>
            </a:r>
          </a:p>
          <a:p>
            <a:endParaRPr lang="ru-RU" sz="2400" dirty="0" smtClean="0"/>
          </a:p>
          <a:p>
            <a:r>
              <a:rPr lang="ru-RU" sz="2400" dirty="0" smtClean="0"/>
              <a:t>В строке 12 расположим значение времени</a:t>
            </a:r>
            <a:r>
              <a:rPr lang="ru-RU" sz="2400" b="1" i="1" dirty="0" smtClean="0"/>
              <a:t> </a:t>
            </a:r>
            <a:r>
              <a:rPr lang="en-US" sz="2400" b="1" dirty="0" smtClean="0"/>
              <a:t>t</a:t>
            </a:r>
            <a:r>
              <a:rPr lang="ru-RU" sz="2400" b="1" i="1" dirty="0" smtClean="0"/>
              <a:t> </a:t>
            </a:r>
            <a:r>
              <a:rPr lang="ru-RU" sz="2400" dirty="0" smtClean="0"/>
              <a:t>с шагом 10 и началом 1.</a:t>
            </a:r>
            <a:endParaRPr lang="en-US" sz="2400" dirty="0" smtClean="0"/>
          </a:p>
          <a:p>
            <a:endParaRPr lang="ru-RU" sz="2400" dirty="0" smtClean="0"/>
          </a:p>
          <a:p>
            <a:r>
              <a:rPr lang="ru-RU" sz="2400" dirty="0" smtClean="0"/>
              <a:t>В строке 13</a:t>
            </a:r>
            <a:r>
              <a:rPr lang="en-US" sz="2400" dirty="0" smtClean="0"/>
              <a:t> </a:t>
            </a:r>
            <a:r>
              <a:rPr lang="ru-RU" sz="2400" dirty="0" smtClean="0"/>
              <a:t>расположим значение координаты</a:t>
            </a:r>
            <a:r>
              <a:rPr lang="ru-RU" sz="2400" b="1" i="1" dirty="0" smtClean="0"/>
              <a:t> </a:t>
            </a:r>
            <a:r>
              <a:rPr lang="en-US" sz="2400" b="1" dirty="0" smtClean="0"/>
              <a:t>x</a:t>
            </a:r>
            <a:r>
              <a:rPr lang="en-US" sz="2400" dirty="0" smtClean="0"/>
              <a:t>, </a:t>
            </a:r>
            <a:r>
              <a:rPr lang="ru-RU" sz="2400" dirty="0" smtClean="0"/>
              <a:t>рассчитываемое по выведенной прежде формуле.</a:t>
            </a:r>
            <a:endParaRPr lang="en-US" sz="2400" dirty="0" smtClean="0"/>
          </a:p>
          <a:p>
            <a:endParaRPr lang="ru-RU" sz="2400" dirty="0" smtClean="0"/>
          </a:p>
          <a:p>
            <a:r>
              <a:rPr lang="ru-RU" sz="2400" dirty="0" smtClean="0"/>
              <a:t>В строке 14 расположено значение координаты</a:t>
            </a:r>
            <a:r>
              <a:rPr lang="ru-RU" sz="2400" b="1" i="1" dirty="0" smtClean="0"/>
              <a:t> </a:t>
            </a:r>
            <a:r>
              <a:rPr lang="en-US" sz="2400" b="1" dirty="0" smtClean="0"/>
              <a:t>y</a:t>
            </a:r>
            <a:r>
              <a:rPr lang="en-US" sz="2400" dirty="0" smtClean="0"/>
              <a:t>, </a:t>
            </a:r>
            <a:r>
              <a:rPr lang="ru-RU" sz="2400" dirty="0" smtClean="0"/>
              <a:t>рассчитываемое по выведенной прежде формуле.</a:t>
            </a:r>
            <a:endParaRPr lang="en-US" sz="2400" dirty="0" smtClean="0"/>
          </a:p>
          <a:p>
            <a:endParaRPr lang="ru-RU" sz="2400" dirty="0" smtClean="0"/>
          </a:p>
          <a:p>
            <a:r>
              <a:rPr lang="ru-RU" sz="2400" dirty="0" smtClean="0"/>
              <a:t>Мы проведём вычисления на отрезке </a:t>
            </a:r>
            <a:r>
              <a:rPr lang="en-US" sz="2400" dirty="0" smtClean="0"/>
              <a:t>t </a:t>
            </a:r>
            <a:r>
              <a:rPr lang="el-GR" sz="2400" dirty="0" smtClean="0"/>
              <a:t>ϵ</a:t>
            </a:r>
            <a:r>
              <a:rPr lang="en-US" sz="2400" dirty="0" smtClean="0"/>
              <a:t> (1;20000)</a:t>
            </a:r>
            <a:endParaRPr lang="en-US" sz="2400" b="1" i="1" dirty="0" smtClean="0"/>
          </a:p>
          <a:p>
            <a:endParaRPr lang="en-US" sz="28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514350" indent="-514350">
              <a:buFont typeface="+mj-lt"/>
              <a:buAutoNum type="arabicPeriod"/>
            </a:pPr>
            <a:endParaRPr lang="ru-RU" sz="28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751" y="5785471"/>
            <a:ext cx="8087854" cy="60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07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552132" y="412136"/>
            <a:ext cx="7083188" cy="1102766"/>
          </a:xfrm>
        </p:spPr>
        <p:txBody>
          <a:bodyPr>
            <a:noAutofit/>
          </a:bodyPr>
          <a:lstStyle/>
          <a:p>
            <a:pPr algn="ctr"/>
            <a:r>
              <a:rPr lang="ru-RU" sz="3200" cap="none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Результаты вычислительного эксперимента</a:t>
            </a:r>
            <a:endParaRPr lang="ru-RU" sz="3200" cap="none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16" y="1869743"/>
            <a:ext cx="6696285" cy="4464190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6810801" y="1869743"/>
            <a:ext cx="49399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В результате была получена траектория движения Марса относительно Земли.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8514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001302" y="1722321"/>
            <a:ext cx="3903259" cy="366501"/>
          </a:xfrm>
        </p:spPr>
        <p:txBody>
          <a:bodyPr>
            <a:noAutofit/>
          </a:bodyPr>
          <a:lstStyle/>
          <a:p>
            <a:pPr algn="ctr"/>
            <a:r>
              <a:rPr lang="ru-RU" sz="3200" cap="none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ПОСТАНОВКА ЗАДАЧИ № 2</a:t>
            </a:r>
            <a:endParaRPr lang="ru-RU" sz="3200" cap="none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1028" name="Picture 4" descr="http://df3vgdkto12gv.cloudfront.net/sites/default/files/imagecache/article_indigo_foto_930x510/920_marte_1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90324"/>
            <a:ext cx="6738133" cy="4467676"/>
          </a:xfrm>
          <a:prstGeom prst="rect">
            <a:avLst/>
          </a:prstGeom>
          <a:noFill/>
          <a:effectLst>
            <a:softEdge rad="635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Прямоугольник 13"/>
          <p:cNvSpPr/>
          <p:nvPr/>
        </p:nvSpPr>
        <p:spPr>
          <a:xfrm>
            <a:off x="6583192" y="3172051"/>
            <a:ext cx="479904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2400" dirty="0" smtClean="0"/>
              <a:t>Исследовать видимую траекторию движения Нептуна.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716412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552132" y="412136"/>
            <a:ext cx="7083188" cy="1102766"/>
          </a:xfrm>
        </p:spPr>
        <p:txBody>
          <a:bodyPr>
            <a:noAutofit/>
          </a:bodyPr>
          <a:lstStyle/>
          <a:p>
            <a:pPr algn="ctr"/>
            <a:r>
              <a:rPr lang="ru-RU" sz="3200" cap="none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Проведение </a:t>
            </a:r>
            <a:r>
              <a:rPr lang="ru-RU" sz="3200" cap="none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вычислительного эксперимента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251473" y="1884123"/>
            <a:ext cx="11818608" cy="39703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ru-RU" sz="28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Математическая модель совпадает с математической моделью предыдущего вычислительного эксперимента. То есть:</a:t>
            </a:r>
          </a:p>
          <a:p>
            <a:endParaRPr lang="ru-RU" sz="2800" b="1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 = r1 cos (w1t + j) - r2 cos (w2t + j)</a:t>
            </a:r>
            <a:r>
              <a:rPr lang="ru-RU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ru-RU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 = r1 sin (w1t + j) - r2 sin (w2t + j)</a:t>
            </a:r>
            <a:endParaRPr lang="ru-RU" sz="28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sz="28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ru-RU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Для проведения исследований, была использована информация с сайта</a:t>
            </a:r>
          </a:p>
          <a:p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2"/>
              </a:rPr>
              <a:t>http://www.contenton.ru</a:t>
            </a:r>
            <a:endParaRPr lang="en-US" sz="28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514350" indent="-514350">
              <a:buFont typeface="+mj-lt"/>
              <a:buAutoNum type="arabicPeriod"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188523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552132" y="412136"/>
            <a:ext cx="7083188" cy="1102766"/>
          </a:xfrm>
        </p:spPr>
        <p:txBody>
          <a:bodyPr>
            <a:noAutofit/>
          </a:bodyPr>
          <a:lstStyle/>
          <a:p>
            <a:pPr algn="ctr"/>
            <a:r>
              <a:rPr lang="ru-RU" sz="3200" cap="none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Вычислительный эксперимент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359751" y="1164134"/>
            <a:ext cx="11826796" cy="538609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ru-RU" sz="2400" dirty="0" smtClean="0"/>
              <a:t>В качестве </a:t>
            </a:r>
            <a:r>
              <a:rPr lang="ru-RU" sz="2400" dirty="0" smtClean="0"/>
              <a:t>системы для проведения исследования</a:t>
            </a:r>
            <a:r>
              <a:rPr lang="ru-RU" sz="2400" dirty="0" smtClean="0"/>
              <a:t> мы возьмем ПО от </a:t>
            </a:r>
            <a:r>
              <a:rPr lang="en-US" sz="2400" dirty="0" smtClean="0"/>
              <a:t>Microsoft - </a:t>
            </a:r>
            <a:r>
              <a:rPr lang="en-US" sz="2400" dirty="0" smtClean="0"/>
              <a:t>Excel 2013.</a:t>
            </a:r>
          </a:p>
          <a:p>
            <a:endParaRPr lang="ru-RU" sz="2400" dirty="0" smtClean="0"/>
          </a:p>
          <a:p>
            <a:r>
              <a:rPr lang="ru-RU" sz="2400" dirty="0" smtClean="0"/>
              <a:t>В строке 12 расположим значение времени</a:t>
            </a:r>
            <a:r>
              <a:rPr lang="ru-RU" sz="2400" b="1" i="1" dirty="0" smtClean="0"/>
              <a:t> </a:t>
            </a:r>
            <a:r>
              <a:rPr lang="en-US" sz="2400" b="1" dirty="0" smtClean="0"/>
              <a:t>t</a:t>
            </a:r>
            <a:r>
              <a:rPr lang="ru-RU" sz="2400" b="1" dirty="0" smtClean="0"/>
              <a:t> </a:t>
            </a:r>
            <a:r>
              <a:rPr lang="ru-RU" sz="2400" dirty="0" smtClean="0"/>
              <a:t>(в днях)</a:t>
            </a:r>
            <a:r>
              <a:rPr lang="ru-RU" sz="2400" i="1" dirty="0" smtClean="0"/>
              <a:t> </a:t>
            </a:r>
            <a:r>
              <a:rPr lang="ru-RU" sz="2400" dirty="0" smtClean="0"/>
              <a:t>с шагом 10 и началом 1.</a:t>
            </a:r>
            <a:endParaRPr lang="en-US" sz="2400" dirty="0" smtClean="0"/>
          </a:p>
          <a:p>
            <a:endParaRPr lang="ru-RU" sz="2400" dirty="0" smtClean="0"/>
          </a:p>
          <a:p>
            <a:r>
              <a:rPr lang="ru-RU" sz="2400" dirty="0" smtClean="0"/>
              <a:t>В строке 13</a:t>
            </a:r>
            <a:r>
              <a:rPr lang="en-US" sz="2400" dirty="0" smtClean="0"/>
              <a:t> </a:t>
            </a:r>
            <a:r>
              <a:rPr lang="ru-RU" sz="2400" dirty="0" smtClean="0"/>
              <a:t>расположим значение координаты</a:t>
            </a:r>
            <a:r>
              <a:rPr lang="ru-RU" sz="2400" b="1" i="1" dirty="0" smtClean="0"/>
              <a:t> </a:t>
            </a:r>
            <a:r>
              <a:rPr lang="en-US" sz="2400" b="1" dirty="0" smtClean="0"/>
              <a:t>x</a:t>
            </a:r>
            <a:r>
              <a:rPr lang="en-US" sz="2400" dirty="0" smtClean="0"/>
              <a:t>, </a:t>
            </a:r>
            <a:r>
              <a:rPr lang="ru-RU" sz="2400" dirty="0" smtClean="0"/>
              <a:t>рассчитываемое по выведенной прежде формуле.</a:t>
            </a:r>
            <a:endParaRPr lang="en-US" sz="2400" dirty="0" smtClean="0"/>
          </a:p>
          <a:p>
            <a:endParaRPr lang="ru-RU" sz="2400" dirty="0" smtClean="0"/>
          </a:p>
          <a:p>
            <a:r>
              <a:rPr lang="ru-RU" sz="2400" dirty="0" smtClean="0"/>
              <a:t>В строке 14 расположено значение координаты</a:t>
            </a:r>
            <a:r>
              <a:rPr lang="ru-RU" sz="2400" b="1" i="1" dirty="0" smtClean="0"/>
              <a:t> </a:t>
            </a:r>
            <a:r>
              <a:rPr lang="en-US" sz="2400" b="1" dirty="0" smtClean="0"/>
              <a:t>y</a:t>
            </a:r>
            <a:r>
              <a:rPr lang="en-US" sz="2400" dirty="0" smtClean="0"/>
              <a:t>, </a:t>
            </a:r>
            <a:r>
              <a:rPr lang="ru-RU" sz="2400" dirty="0" smtClean="0"/>
              <a:t>рассчитываемое по выведенной прежде формуле.</a:t>
            </a:r>
            <a:endParaRPr lang="en-US" sz="2400" dirty="0" smtClean="0"/>
          </a:p>
          <a:p>
            <a:endParaRPr lang="ru-RU" sz="2400" dirty="0" smtClean="0"/>
          </a:p>
          <a:p>
            <a:r>
              <a:rPr lang="ru-RU" sz="2400" dirty="0" smtClean="0"/>
              <a:t>Мы проведём вычисления на отрезке </a:t>
            </a:r>
            <a:r>
              <a:rPr lang="en-US" sz="2400" dirty="0" smtClean="0"/>
              <a:t>t </a:t>
            </a:r>
            <a:r>
              <a:rPr lang="el-GR" sz="2400" dirty="0" smtClean="0"/>
              <a:t>ϵ</a:t>
            </a:r>
            <a:r>
              <a:rPr lang="en-US" sz="2400" dirty="0" smtClean="0"/>
              <a:t> (1;20000)</a:t>
            </a:r>
            <a:endParaRPr lang="en-US" sz="2400" b="1" i="1" dirty="0" smtClean="0"/>
          </a:p>
          <a:p>
            <a:endParaRPr lang="en-US" sz="28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514350" indent="-514350">
              <a:buFont typeface="+mj-lt"/>
              <a:buAutoNum type="arabicPeriod"/>
            </a:pPr>
            <a:endParaRPr lang="ru-RU" sz="28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937" y="5773106"/>
            <a:ext cx="11113211" cy="66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604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552132" y="412136"/>
            <a:ext cx="7083188" cy="1102766"/>
          </a:xfrm>
        </p:spPr>
        <p:txBody>
          <a:bodyPr>
            <a:noAutofit/>
          </a:bodyPr>
          <a:lstStyle/>
          <a:p>
            <a:pPr algn="ctr"/>
            <a:r>
              <a:rPr lang="ru-RU" sz="3200" cap="none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Результаты вычислительного эксперимента</a:t>
            </a:r>
            <a:endParaRPr lang="ru-RU" sz="3200" cap="none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6810801" y="1869743"/>
            <a:ext cx="49399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В результате была получена траектория движения Нептуна относительно Земли.</a:t>
            </a:r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34" y="1980569"/>
            <a:ext cx="6605516" cy="4351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337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ебеса">
  <a:themeElements>
    <a:clrScheme name="Небеса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Небеса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Небеса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TM03457452[[fn=Небесная]]</Template>
  <TotalTime>56</TotalTime>
  <Words>321</Words>
  <Application>Microsoft Office PowerPoint</Application>
  <PresentationFormat>Широкоэкранный</PresentationFormat>
  <Paragraphs>49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Небеса</vt:lpstr>
      <vt:lpstr>ЛАБОРАТОРНАЯ РАБОТА № 1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 1 </dc:title>
  <dc:creator>Николай</dc:creator>
  <cp:lastModifiedBy>Николай</cp:lastModifiedBy>
  <cp:revision>12</cp:revision>
  <dcterms:created xsi:type="dcterms:W3CDTF">2015-10-19T10:39:34Z</dcterms:created>
  <dcterms:modified xsi:type="dcterms:W3CDTF">2015-10-19T11:36:05Z</dcterms:modified>
</cp:coreProperties>
</file>