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DA96004-AC3B-405C-AE8F-66BD60E2589B}" type="datetimeFigureOut">
              <a:rPr lang="ru-RU" smtClean="0"/>
              <a:t>01.11.2015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70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004-AC3B-405C-AE8F-66BD60E2589B}" type="datetimeFigureOut">
              <a:rPr lang="ru-RU" smtClean="0"/>
              <a:t>01.11.2015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83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004-AC3B-405C-AE8F-66BD60E2589B}" type="datetimeFigureOut">
              <a:rPr lang="ru-RU" smtClean="0"/>
              <a:t>01.11.2015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586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004-AC3B-405C-AE8F-66BD60E2589B}" type="datetimeFigureOut">
              <a:rPr lang="ru-RU" smtClean="0"/>
              <a:t>01.11.2015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436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004-AC3B-405C-AE8F-66BD60E2589B}" type="datetimeFigureOut">
              <a:rPr lang="ru-RU" smtClean="0"/>
              <a:t>01.11.2015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984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004-AC3B-405C-AE8F-66BD60E2589B}" type="datetimeFigureOut">
              <a:rPr lang="ru-RU" smtClean="0"/>
              <a:t>01.11.2015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935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004-AC3B-405C-AE8F-66BD60E2589B}" type="datetimeFigureOut">
              <a:rPr lang="ru-RU" smtClean="0"/>
              <a:t>01.11.2015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084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004-AC3B-405C-AE8F-66BD60E2589B}" type="datetimeFigureOut">
              <a:rPr lang="ru-RU" smtClean="0"/>
              <a:t>01.11.2015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66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004-AC3B-405C-AE8F-66BD60E2589B}" type="datetimeFigureOut">
              <a:rPr lang="ru-RU" smtClean="0"/>
              <a:t>01.11.2015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44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004-AC3B-405C-AE8F-66BD60E2589B}" type="datetimeFigureOut">
              <a:rPr lang="ru-RU" smtClean="0"/>
              <a:t>01.11.2015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004-AC3B-405C-AE8F-66BD60E2589B}" type="datetimeFigureOut">
              <a:rPr lang="ru-RU" smtClean="0"/>
              <a:t>01.11.2015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01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004-AC3B-405C-AE8F-66BD60E2589B}" type="datetimeFigureOut">
              <a:rPr lang="ru-RU" smtClean="0"/>
              <a:t>01.11.2015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7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004-AC3B-405C-AE8F-66BD60E2589B}" type="datetimeFigureOut">
              <a:rPr lang="ru-RU" smtClean="0"/>
              <a:t>01.11.2015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38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004-AC3B-405C-AE8F-66BD60E2589B}" type="datetimeFigureOut">
              <a:rPr lang="ru-RU" smtClean="0"/>
              <a:t>01.11.2015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8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004-AC3B-405C-AE8F-66BD60E2589B}" type="datetimeFigureOut">
              <a:rPr lang="ru-RU" smtClean="0"/>
              <a:t>01.11.2015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32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004-AC3B-405C-AE8F-66BD60E2589B}" type="datetimeFigureOut">
              <a:rPr lang="ru-RU" smtClean="0"/>
              <a:t>01.11.2015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11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6004-AC3B-405C-AE8F-66BD60E2589B}" type="datetimeFigureOut">
              <a:rPr lang="ru-RU" smtClean="0"/>
              <a:t>01.11.2015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84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A96004-AC3B-405C-AE8F-66BD60E2589B}" type="datetimeFigureOut">
              <a:rPr lang="ru-RU" smtClean="0"/>
              <a:t>01.11.2015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CA8043-30D0-4EDA-841C-FE6A43761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763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duspb.com/node/1669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duspb.com/node/1669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duspb.com/node/166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16406" y="1964267"/>
            <a:ext cx="7843719" cy="2421464"/>
          </a:xfrm>
        </p:spPr>
        <p:txBody>
          <a:bodyPr>
            <a:normAutofit/>
          </a:bodyPr>
          <a:lstStyle/>
          <a:p>
            <a:r>
              <a:rPr lang="ru-RU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ЛАБОРАТОРНАЯ РАБОТА № </a:t>
            </a:r>
            <a:r>
              <a:rPr lang="ru-RU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r>
              <a:rPr lang="ru-RU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ru-RU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ru-RU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16406" y="4367913"/>
            <a:ext cx="8270542" cy="1405467"/>
          </a:xfrm>
        </p:spPr>
        <p:txBody>
          <a:bodyPr>
            <a:normAutofit/>
          </a:bodyPr>
          <a:lstStyle/>
          <a:p>
            <a:r>
              <a:rPr lang="ru-RU" sz="2800" b="1" dirty="0"/>
              <a:t>«Движение тела под углом к горизонту»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65608" y="114953"/>
            <a:ext cx="51482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ФИТ, 1-ый курс, ИВТ, </a:t>
            </a:r>
            <a:r>
              <a:rPr lang="ru-RU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Бахурев</a:t>
            </a:r>
            <a:r>
              <a:rPr lang="ru-RU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Николай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938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2132" y="412136"/>
            <a:ext cx="7083188" cy="1102766"/>
          </a:xfrm>
        </p:spPr>
        <p:txBody>
          <a:bodyPr>
            <a:noAutofit/>
          </a:bodyPr>
          <a:lstStyle/>
          <a:p>
            <a:pPr algn="ctr"/>
            <a:r>
              <a:rPr lang="ru-RU" sz="32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Вычислительный эксперимент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59751" y="1164134"/>
            <a:ext cx="11826796" cy="68634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dirty="0" smtClean="0"/>
              <a:t>В качестве системы для проведения исследования мы возьмем ПО от </a:t>
            </a:r>
            <a:r>
              <a:rPr lang="en-US" sz="2400" dirty="0" smtClean="0"/>
              <a:t>Microsoft - Excel 2013.</a:t>
            </a:r>
          </a:p>
          <a:p>
            <a:endParaRPr lang="ru-RU" sz="2400" dirty="0" smtClean="0"/>
          </a:p>
          <a:p>
            <a:r>
              <a:rPr lang="ru-RU" sz="2400" b="1" dirty="0" smtClean="0"/>
              <a:t>Отдельно построим график дальности полета тела для разных начальных значений высоты.</a:t>
            </a:r>
          </a:p>
          <a:p>
            <a:endParaRPr lang="ru-RU" sz="2400" dirty="0"/>
          </a:p>
          <a:p>
            <a:r>
              <a:rPr lang="ru-RU" sz="2400" b="1" dirty="0"/>
              <a:t>Отдельно построим график дальности полета тела для разных </a:t>
            </a:r>
            <a:r>
              <a:rPr lang="ru-RU" sz="2400" b="1" dirty="0" smtClean="0"/>
              <a:t>значений начальной скорости.</a:t>
            </a:r>
            <a:endParaRPr lang="ru-RU" sz="2400" b="1" dirty="0"/>
          </a:p>
          <a:p>
            <a:endParaRPr lang="ru-RU" sz="2400" dirty="0" smtClean="0"/>
          </a:p>
          <a:p>
            <a:r>
              <a:rPr lang="ru-RU" sz="2400" b="1" dirty="0"/>
              <a:t>Отдельно построим график дальности полета тела </a:t>
            </a:r>
            <a:r>
              <a:rPr lang="ru-RU" sz="2400" b="1" dirty="0" smtClean="0"/>
              <a:t>для:</a:t>
            </a:r>
          </a:p>
          <a:p>
            <a:r>
              <a:rPr lang="ru-RU" sz="2400" b="1" dirty="0" smtClean="0"/>
              <a:t>А). </a:t>
            </a:r>
            <a:r>
              <a:rPr lang="ru-RU" sz="2400" dirty="0" smtClean="0"/>
              <a:t>Максимальной высоты и минимальной начальной скорости.</a:t>
            </a:r>
            <a:endParaRPr lang="ru-RU" sz="2400" dirty="0"/>
          </a:p>
          <a:p>
            <a:r>
              <a:rPr lang="ru-RU" sz="2400" b="1" dirty="0" smtClean="0"/>
              <a:t>Б). </a:t>
            </a:r>
            <a:r>
              <a:rPr lang="ru-RU" sz="2400" dirty="0" smtClean="0"/>
              <a:t>Средней </a:t>
            </a:r>
            <a:r>
              <a:rPr lang="ru-RU" sz="2400" dirty="0"/>
              <a:t>высоты и </a:t>
            </a:r>
            <a:r>
              <a:rPr lang="ru-RU" sz="2400" dirty="0" smtClean="0"/>
              <a:t>средней начальной скорости.</a:t>
            </a:r>
          </a:p>
          <a:p>
            <a:r>
              <a:rPr lang="ru-RU" sz="2400" b="1" dirty="0" smtClean="0"/>
              <a:t>В). </a:t>
            </a:r>
            <a:r>
              <a:rPr lang="ru-RU" sz="2400" dirty="0" smtClean="0"/>
              <a:t>Минимальной высоты </a:t>
            </a:r>
            <a:r>
              <a:rPr lang="ru-RU" sz="2400" dirty="0"/>
              <a:t>и </a:t>
            </a:r>
            <a:r>
              <a:rPr lang="ru-RU" sz="2400" dirty="0" smtClean="0"/>
              <a:t>максимальной начальной скорости.</a:t>
            </a:r>
            <a:endParaRPr lang="ru-RU" sz="2400" dirty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539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2132" y="412136"/>
            <a:ext cx="7083188" cy="1102766"/>
          </a:xfrm>
        </p:spPr>
        <p:txBody>
          <a:bodyPr>
            <a:noAutofit/>
          </a:bodyPr>
          <a:lstStyle/>
          <a:p>
            <a:pPr algn="ctr"/>
            <a:r>
              <a:rPr lang="ru-RU" sz="32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Результаты вычислительного эксперимента</a:t>
            </a:r>
            <a:endParaRPr lang="ru-RU" sz="3200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5088"/>
            <a:ext cx="8043480" cy="403291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68982" y="1904832"/>
            <a:ext cx="7492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Г</a:t>
            </a:r>
            <a:r>
              <a:rPr lang="ru-RU" b="1" dirty="0" smtClean="0"/>
              <a:t>рафик </a:t>
            </a:r>
            <a:r>
              <a:rPr lang="ru-RU" b="1" dirty="0"/>
              <a:t>дальности полета тела для разных начальных значений </a:t>
            </a:r>
            <a:r>
              <a:rPr lang="ru-RU" b="1" dirty="0" smtClean="0"/>
              <a:t>высоты</a:t>
            </a:r>
          </a:p>
          <a:p>
            <a:r>
              <a:rPr lang="ru-RU" b="1" dirty="0"/>
              <a:t>п</a:t>
            </a:r>
            <a:r>
              <a:rPr lang="ru-RU" b="1" dirty="0" smtClean="0"/>
              <a:t>ри одинаковой начальной скорости.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288826" y="4025295"/>
            <a:ext cx="3431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Наибольший путь тело проделает при наибольшей </a:t>
            </a:r>
            <a:r>
              <a:rPr lang="ru-RU" b="1" dirty="0" smtClean="0"/>
              <a:t>высоте.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1873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2132" y="412136"/>
            <a:ext cx="7083188" cy="1102766"/>
          </a:xfrm>
        </p:spPr>
        <p:txBody>
          <a:bodyPr>
            <a:noAutofit/>
          </a:bodyPr>
          <a:lstStyle/>
          <a:p>
            <a:pPr algn="ctr"/>
            <a:r>
              <a:rPr lang="ru-RU" sz="32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Результаты вычислительного эксперимента</a:t>
            </a:r>
            <a:endParaRPr lang="ru-RU" sz="3200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8982" y="1904832"/>
            <a:ext cx="7492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График </a:t>
            </a:r>
            <a:r>
              <a:rPr lang="ru-RU" b="1" dirty="0"/>
              <a:t>дальности полета тела для разных значений начальной </a:t>
            </a:r>
            <a:r>
              <a:rPr lang="ru-RU" b="1" dirty="0" smtClean="0"/>
              <a:t>скорости при одинаковых значениях высоты.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288826" y="4025295"/>
            <a:ext cx="3431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Наибольший путь тело проделает при наибольшей </a:t>
            </a:r>
            <a:r>
              <a:rPr lang="ru-RU" b="1" dirty="0" smtClean="0"/>
              <a:t>начальной скорости.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1163"/>
            <a:ext cx="7077992" cy="430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2132" y="412136"/>
            <a:ext cx="7083188" cy="1102766"/>
          </a:xfrm>
        </p:spPr>
        <p:txBody>
          <a:bodyPr>
            <a:noAutofit/>
          </a:bodyPr>
          <a:lstStyle/>
          <a:p>
            <a:pPr algn="ctr"/>
            <a:r>
              <a:rPr lang="ru-RU" sz="32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Результаты вычислительного эксперимента</a:t>
            </a:r>
            <a:endParaRPr lang="ru-RU" sz="3200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8982" y="1432869"/>
            <a:ext cx="74920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График </a:t>
            </a:r>
            <a:r>
              <a:rPr lang="ru-RU" b="1" dirty="0"/>
              <a:t>дальности полета тела для:</a:t>
            </a:r>
          </a:p>
          <a:p>
            <a:r>
              <a:rPr lang="ru-RU" b="1" dirty="0">
                <a:solidFill>
                  <a:srgbClr val="C00000"/>
                </a:solidFill>
              </a:rPr>
              <a:t>А).</a:t>
            </a:r>
            <a:r>
              <a:rPr lang="ru-RU" b="1" dirty="0"/>
              <a:t> </a:t>
            </a:r>
            <a:r>
              <a:rPr lang="ru-RU" dirty="0"/>
              <a:t>Максимальной высоты и минимальной начальной скорости.</a:t>
            </a:r>
          </a:p>
          <a:p>
            <a:r>
              <a:rPr lang="ru-RU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Б). </a:t>
            </a:r>
            <a:r>
              <a:rPr lang="ru-RU" dirty="0"/>
              <a:t>Средней высоты и средней начальной скорости.</a:t>
            </a:r>
          </a:p>
          <a:p>
            <a:r>
              <a:rPr lang="ru-RU" b="1" dirty="0">
                <a:solidFill>
                  <a:srgbClr val="92D050"/>
                </a:solidFill>
              </a:rPr>
              <a:t>В). </a:t>
            </a:r>
            <a:r>
              <a:rPr lang="ru-RU" dirty="0"/>
              <a:t>Минимальной высоты и максимальной начальной скорости.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0845"/>
            <a:ext cx="7301552" cy="43071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613177" y="2697768"/>
            <a:ext cx="40442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максимальной высоте и минимальной начальной скорости, тело проделало наименьший путь.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613177" y="4283934"/>
            <a:ext cx="40442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минимальной высоте и максимальной начальной скорости, тело проделало наибольший </a:t>
            </a:r>
            <a:r>
              <a:rPr lang="ru-RU" dirty="0" smtClean="0"/>
              <a:t>путь.</a:t>
            </a:r>
          </a:p>
          <a:p>
            <a:endParaRPr lang="ru-RU" dirty="0"/>
          </a:p>
          <a:p>
            <a:r>
              <a:rPr lang="ru-RU" dirty="0" smtClean="0"/>
              <a:t>Вывод:</a:t>
            </a:r>
          </a:p>
          <a:p>
            <a:r>
              <a:rPr lang="ru-RU" dirty="0" smtClean="0"/>
              <a:t>Более </a:t>
            </a:r>
            <a:r>
              <a:rPr lang="ru-RU" dirty="0"/>
              <a:t>важным фактором является начальная скорость, а не высота.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4338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92348" y="262011"/>
            <a:ext cx="3903259" cy="366501"/>
          </a:xfrm>
        </p:spPr>
        <p:txBody>
          <a:bodyPr>
            <a:noAutofit/>
          </a:bodyPr>
          <a:lstStyle/>
          <a:p>
            <a:pPr algn="ctr"/>
            <a:r>
              <a:rPr lang="ru-RU" sz="32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ПОСТАНОВКА ЗАДАЧИ</a:t>
            </a:r>
            <a:endParaRPr lang="ru-RU" sz="3200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91068" y="1452432"/>
            <a:ext cx="12000932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b="1" dirty="0" smtClean="0"/>
              <a:t>1.1.  </a:t>
            </a:r>
            <a:r>
              <a:rPr lang="ru-RU" sz="2400" dirty="0" smtClean="0"/>
              <a:t>Рассмотреть </a:t>
            </a:r>
            <a:r>
              <a:rPr lang="ru-RU" sz="2400" dirty="0"/>
              <a:t>решение задачи и реализовать ее средствами электронных таблиц на примере задачи о стрельбе из пушки. Визуализировать вычисления (построить график</a:t>
            </a:r>
            <a:r>
              <a:rPr lang="ru-RU" sz="2400" dirty="0" smtClean="0"/>
              <a:t>).</a:t>
            </a:r>
          </a:p>
          <a:p>
            <a:endParaRPr lang="ru-RU" sz="2400" dirty="0" smtClean="0"/>
          </a:p>
          <a:p>
            <a:r>
              <a:rPr lang="ru-RU" sz="2400" b="1" dirty="0" smtClean="0"/>
              <a:t>1.2. </a:t>
            </a:r>
            <a:r>
              <a:rPr lang="ru-RU" sz="2400" b="1" dirty="0" smtClean="0"/>
              <a:t> </a:t>
            </a:r>
            <a:r>
              <a:rPr lang="ru-RU" sz="2400" dirty="0"/>
              <a:t>Исследовать как зависит дальность полета S от угла наклона ствола пушки к горизонту α. Сделать вывод, при каком значении α дальность максимальная</a:t>
            </a:r>
            <a:r>
              <a:rPr lang="ru-RU" sz="2400" dirty="0" smtClean="0"/>
              <a:t>.</a:t>
            </a:r>
          </a:p>
          <a:p>
            <a:endParaRPr lang="ru-RU" sz="2400" dirty="0" smtClean="0"/>
          </a:p>
          <a:p>
            <a:r>
              <a:rPr lang="ru-RU" sz="2400" b="1" dirty="0" smtClean="0"/>
              <a:t>2.0.  </a:t>
            </a:r>
            <a:r>
              <a:rPr lang="ru-RU" sz="2400" dirty="0" smtClean="0"/>
              <a:t>Построить </a:t>
            </a:r>
            <a:r>
              <a:rPr lang="ru-RU" sz="2400" dirty="0"/>
              <a:t>график зависимости и проанализировать дальность полета в зависимости от высоты, начальной скорости.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5933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2132" y="412136"/>
            <a:ext cx="7083188" cy="1102766"/>
          </a:xfrm>
        </p:spPr>
        <p:txBody>
          <a:bodyPr>
            <a:noAutofit/>
          </a:bodyPr>
          <a:lstStyle/>
          <a:p>
            <a:pPr algn="ctr"/>
            <a:r>
              <a:rPr lang="ru-RU" sz="32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Проведение </a:t>
            </a:r>
            <a:r>
              <a:rPr lang="ru-RU" sz="32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вычислительного эксперимента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1473" y="1884123"/>
            <a:ext cx="11818608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1.1.1. 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Построение 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математической модели</a:t>
            </a:r>
            <a:r>
              <a:rPr lang="ru-RU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br>
              <a:rPr lang="ru-RU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 v</a:t>
            </a:r>
            <a:r>
              <a:rPr lang="en-US" sz="28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cos </a:t>
            </a:r>
            <a:r>
              <a:rPr lang="el-G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α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t</a:t>
            </a:r>
          </a:p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=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sz="28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 </a:t>
            </a:r>
            <a:r>
              <a:rPr lang="el-G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α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(g*t</a:t>
            </a:r>
            <a:r>
              <a:rPr lang="en-US" sz="2800" baseline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)/2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1.1.2. Для 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проведения исследований, была использована информация с 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сайта:</a:t>
            </a:r>
            <a:endParaRPr lang="ru-RU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http://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www.eduspb.com</a:t>
            </a: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267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2132" y="412136"/>
            <a:ext cx="7083188" cy="1102766"/>
          </a:xfrm>
        </p:spPr>
        <p:txBody>
          <a:bodyPr>
            <a:noAutofit/>
          </a:bodyPr>
          <a:lstStyle/>
          <a:p>
            <a:pPr algn="ctr"/>
            <a:r>
              <a:rPr lang="ru-RU" sz="32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Вычислительный эксперимент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59751" y="1164134"/>
            <a:ext cx="11826796" cy="53860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dirty="0" smtClean="0"/>
              <a:t>В качестве системы для проведения исследования мы возьмем ПО от </a:t>
            </a:r>
            <a:r>
              <a:rPr lang="en-US" sz="2400" dirty="0" smtClean="0"/>
              <a:t>Microsoft - Excel 2013.</a:t>
            </a:r>
          </a:p>
          <a:p>
            <a:endParaRPr lang="ru-RU" sz="2400" dirty="0" smtClean="0"/>
          </a:p>
          <a:p>
            <a:r>
              <a:rPr lang="ru-RU" sz="2400" dirty="0" smtClean="0"/>
              <a:t>В строке </a:t>
            </a:r>
            <a:r>
              <a:rPr lang="en-US" sz="2400" dirty="0" smtClean="0"/>
              <a:t>6</a:t>
            </a:r>
            <a:r>
              <a:rPr lang="ru-RU" sz="2400" dirty="0" smtClean="0"/>
              <a:t> </a:t>
            </a:r>
            <a:r>
              <a:rPr lang="ru-RU" sz="2400" dirty="0" smtClean="0"/>
              <a:t>расположим значение времени</a:t>
            </a:r>
            <a:r>
              <a:rPr lang="ru-RU" sz="2400" b="1" i="1" dirty="0" smtClean="0"/>
              <a:t> </a:t>
            </a:r>
            <a:r>
              <a:rPr lang="en-US" sz="2400" b="1" dirty="0" smtClean="0"/>
              <a:t>t</a:t>
            </a:r>
            <a:r>
              <a:rPr lang="ru-RU" sz="2400" b="1" i="1" dirty="0" smtClean="0"/>
              <a:t> </a:t>
            </a:r>
            <a:r>
              <a:rPr lang="ru-RU" sz="2400" dirty="0" smtClean="0"/>
              <a:t>с шагом </a:t>
            </a:r>
            <a:r>
              <a:rPr lang="en-US" sz="2400" dirty="0" smtClean="0"/>
              <a:t>1</a:t>
            </a:r>
            <a:r>
              <a:rPr lang="ru-RU" sz="2400" dirty="0" smtClean="0"/>
              <a:t> </a:t>
            </a:r>
            <a:r>
              <a:rPr lang="ru-RU" sz="2400" dirty="0" smtClean="0"/>
              <a:t>и началом </a:t>
            </a:r>
            <a:r>
              <a:rPr lang="en-US" sz="2400" dirty="0" smtClean="0"/>
              <a:t>0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В строке </a:t>
            </a:r>
            <a:r>
              <a:rPr lang="en-US" sz="2400" dirty="0" smtClean="0"/>
              <a:t>7 </a:t>
            </a:r>
            <a:r>
              <a:rPr lang="ru-RU" sz="2400" dirty="0" smtClean="0"/>
              <a:t>расположим значение координаты</a:t>
            </a:r>
            <a:r>
              <a:rPr lang="ru-RU" sz="2400" b="1" i="1" dirty="0" smtClean="0"/>
              <a:t> </a:t>
            </a:r>
            <a:r>
              <a:rPr lang="en-US" sz="2400" b="1" dirty="0" smtClean="0"/>
              <a:t>x</a:t>
            </a:r>
            <a:r>
              <a:rPr lang="en-US" sz="2400" dirty="0" smtClean="0"/>
              <a:t>, </a:t>
            </a:r>
            <a:r>
              <a:rPr lang="ru-RU" sz="2400" dirty="0" smtClean="0"/>
              <a:t>рассчитываемое по выведенной прежде формуле.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В строке </a:t>
            </a:r>
            <a:r>
              <a:rPr lang="en-US" sz="2400" dirty="0" smtClean="0"/>
              <a:t>8</a:t>
            </a:r>
            <a:r>
              <a:rPr lang="ru-RU" sz="2400" dirty="0" smtClean="0"/>
              <a:t> </a:t>
            </a:r>
            <a:r>
              <a:rPr lang="ru-RU" sz="2400" dirty="0" smtClean="0"/>
              <a:t>расположено значение координаты</a:t>
            </a:r>
            <a:r>
              <a:rPr lang="ru-RU" sz="2400" b="1" i="1" dirty="0" smtClean="0"/>
              <a:t> </a:t>
            </a:r>
            <a:r>
              <a:rPr lang="en-US" sz="2400" b="1" dirty="0" smtClean="0"/>
              <a:t>y</a:t>
            </a:r>
            <a:r>
              <a:rPr lang="en-US" sz="2400" dirty="0" smtClean="0"/>
              <a:t>, </a:t>
            </a:r>
            <a:r>
              <a:rPr lang="ru-RU" sz="2400" dirty="0" smtClean="0"/>
              <a:t>рассчитываемое по выведенной прежде формуле.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Мы проведём вычисления на отрезке </a:t>
            </a:r>
            <a:r>
              <a:rPr lang="en-US" sz="2400" dirty="0" smtClean="0"/>
              <a:t>t </a:t>
            </a:r>
            <a:r>
              <a:rPr lang="el-GR" sz="2400" dirty="0" smtClean="0"/>
              <a:t>ϵ</a:t>
            </a:r>
            <a:r>
              <a:rPr lang="en-US" sz="2400" dirty="0" smtClean="0"/>
              <a:t> (</a:t>
            </a:r>
            <a:r>
              <a:rPr lang="en-US" sz="2400" dirty="0" smtClean="0"/>
              <a:t>1;33.92)</a:t>
            </a:r>
            <a:endParaRPr lang="en-US" sz="2400" b="1" i="1" dirty="0" smtClean="0"/>
          </a:p>
          <a:p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51" y="5873855"/>
            <a:ext cx="11288700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2132" y="412136"/>
            <a:ext cx="7083188" cy="1102766"/>
          </a:xfrm>
        </p:spPr>
        <p:txBody>
          <a:bodyPr>
            <a:noAutofit/>
          </a:bodyPr>
          <a:lstStyle/>
          <a:p>
            <a:pPr algn="ctr"/>
            <a:r>
              <a:rPr lang="ru-RU" sz="32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Результаты вычислительного эксперимента</a:t>
            </a:r>
            <a:endParaRPr lang="ru-RU" sz="3200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1" y="2620370"/>
            <a:ext cx="6758879" cy="393480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951260" y="2620370"/>
            <a:ext cx="45401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Входные данные:</a:t>
            </a:r>
          </a:p>
          <a:p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V</a:t>
            </a:r>
            <a:r>
              <a:rPr lang="ru-RU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0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= 200 м/с (скорость снаряда)</a:t>
            </a:r>
          </a:p>
          <a:p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угол α  = 58 град</a:t>
            </a:r>
          </a:p>
          <a:p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g = 10 м/с</a:t>
            </a:r>
            <a:r>
              <a:rPr lang="ru-RU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2</a:t>
            </a:r>
            <a:endParaRPr lang="ru-RU" i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2132" y="412136"/>
            <a:ext cx="7083188" cy="1102766"/>
          </a:xfrm>
        </p:spPr>
        <p:txBody>
          <a:bodyPr>
            <a:noAutofit/>
          </a:bodyPr>
          <a:lstStyle/>
          <a:p>
            <a:pPr algn="ctr"/>
            <a:r>
              <a:rPr lang="ru-RU" sz="32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Проведение </a:t>
            </a:r>
            <a:r>
              <a:rPr lang="ru-RU" sz="32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вычислительного эксперимента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1473" y="1884123"/>
            <a:ext cx="11818608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1.2.1. 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Построение 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математической модели</a:t>
            </a:r>
            <a:r>
              <a:rPr lang="ru-RU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br>
              <a:rPr lang="ru-RU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 v</a:t>
            </a:r>
            <a:r>
              <a:rPr lang="en-US" sz="28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cos </a:t>
            </a:r>
            <a:r>
              <a:rPr lang="el-G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α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t</a:t>
            </a:r>
          </a:p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=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sz="28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 </a:t>
            </a:r>
            <a:r>
              <a:rPr lang="el-G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α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(g*t</a:t>
            </a:r>
            <a:r>
              <a:rPr lang="en-US" sz="2800" baseline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)/2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1.2.2. Для 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проведения исследований, была использована информация с 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сайта:</a:t>
            </a:r>
            <a:endParaRPr lang="ru-RU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http://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www.eduspb.com</a:t>
            </a: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081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2132" y="412136"/>
            <a:ext cx="7083188" cy="1102766"/>
          </a:xfrm>
        </p:spPr>
        <p:txBody>
          <a:bodyPr>
            <a:noAutofit/>
          </a:bodyPr>
          <a:lstStyle/>
          <a:p>
            <a:pPr algn="ctr"/>
            <a:r>
              <a:rPr lang="ru-RU" sz="32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Вычислительный эксперимент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59751" y="1164134"/>
            <a:ext cx="11826796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dirty="0" smtClean="0"/>
              <a:t>В качестве системы для проведения исследования мы возьмем ПО от </a:t>
            </a:r>
            <a:r>
              <a:rPr lang="en-US" sz="2400" dirty="0" smtClean="0"/>
              <a:t>Microsoft - Excel 2013.</a:t>
            </a:r>
          </a:p>
          <a:p>
            <a:endParaRPr lang="ru-RU" sz="2400" dirty="0" smtClean="0"/>
          </a:p>
          <a:p>
            <a:r>
              <a:rPr lang="ru-RU" sz="2400" dirty="0" smtClean="0"/>
              <a:t>Просчитаем значения для </a:t>
            </a:r>
            <a:r>
              <a:rPr lang="el-GR" sz="2400" dirty="0" smtClean="0"/>
              <a:t>α</a:t>
            </a:r>
            <a:r>
              <a:rPr lang="ru-RU" sz="2400" dirty="0" smtClean="0"/>
              <a:t> = 20, 45, 80 градусов.</a:t>
            </a:r>
          </a:p>
          <a:p>
            <a:endParaRPr lang="ru-RU" sz="2400" dirty="0"/>
          </a:p>
          <a:p>
            <a:r>
              <a:rPr lang="ru-RU" sz="2400" dirty="0" smtClean="0"/>
              <a:t>Построим графики и сравним полученные результаты.</a:t>
            </a:r>
            <a:endParaRPr lang="en-US" sz="2400" dirty="0" smtClean="0"/>
          </a:p>
          <a:p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2049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2132" y="412136"/>
            <a:ext cx="7083188" cy="1102766"/>
          </a:xfrm>
        </p:spPr>
        <p:txBody>
          <a:bodyPr>
            <a:noAutofit/>
          </a:bodyPr>
          <a:lstStyle/>
          <a:p>
            <a:pPr algn="ctr"/>
            <a:r>
              <a:rPr lang="ru-RU" sz="32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Результаты вычислительного эксперимента</a:t>
            </a:r>
            <a:endParaRPr lang="ru-RU" sz="3200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951260" y="2620370"/>
            <a:ext cx="45401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Входные данные:</a:t>
            </a:r>
          </a:p>
          <a:p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V</a:t>
            </a:r>
            <a:r>
              <a:rPr lang="ru-RU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0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= 200 м/с (скорость снаряда)</a:t>
            </a:r>
          </a:p>
          <a:p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g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= 10 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м/с</a:t>
            </a:r>
            <a:r>
              <a:rPr lang="ru-RU" baseline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2</a:t>
            </a:r>
          </a:p>
          <a:p>
            <a:endParaRPr lang="ru-RU" i="0" baseline="30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endParaRPr>
          </a:p>
          <a:p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Дальность максимальна при угле 45 градусов. Если угол больше или меньше 45 градусов, то дальность уменьшается.</a:t>
            </a:r>
            <a:endParaRPr lang="ru-RU" i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1" y="2729552"/>
            <a:ext cx="6802579" cy="407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2132" y="412136"/>
            <a:ext cx="7083188" cy="1102766"/>
          </a:xfrm>
        </p:spPr>
        <p:txBody>
          <a:bodyPr>
            <a:noAutofit/>
          </a:bodyPr>
          <a:lstStyle/>
          <a:p>
            <a:pPr algn="ctr"/>
            <a:r>
              <a:rPr lang="ru-RU" sz="32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Проведение </a:t>
            </a:r>
            <a:r>
              <a:rPr lang="ru-RU" sz="32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вычислительного эксперимента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1473" y="1884123"/>
            <a:ext cx="11818608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2.0.1. 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Построение 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математической 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модели, учитывая изменение высоты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r>
              <a:rPr lang="ru-RU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ru-RU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 v</a:t>
            </a:r>
            <a:r>
              <a:rPr lang="en-US" sz="28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cos </a:t>
            </a:r>
            <a:r>
              <a:rPr lang="el-G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α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t</a:t>
            </a:r>
          </a:p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= (v</a:t>
            </a:r>
            <a:r>
              <a:rPr lang="en-US" sz="28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 </a:t>
            </a:r>
            <a:r>
              <a:rPr lang="el-G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α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(g*t</a:t>
            </a:r>
            <a:r>
              <a:rPr lang="en-US" sz="2800" baseline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)/2)+h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.0.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Для 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проведения исследований, была использована информация с 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сайта:</a:t>
            </a:r>
            <a:endParaRPr lang="ru-RU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http://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www.eduspb.com</a:t>
            </a: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5442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100</TotalTime>
  <Words>427</Words>
  <Application>Microsoft Office PowerPoint</Application>
  <PresentationFormat>Широкоэкранный</PresentationFormat>
  <Paragraphs>82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Небеса</vt:lpstr>
      <vt:lpstr>ЛАБОРАТОРНАЯ РАБОТА № 2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1 </dc:title>
  <dc:creator>Николай</dc:creator>
  <cp:lastModifiedBy>Николай</cp:lastModifiedBy>
  <cp:revision>47</cp:revision>
  <dcterms:created xsi:type="dcterms:W3CDTF">2015-10-19T10:39:34Z</dcterms:created>
  <dcterms:modified xsi:type="dcterms:W3CDTF">2015-11-01T10:54:26Z</dcterms:modified>
</cp:coreProperties>
</file>