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37059687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7059687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37059687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37059687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37059687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37059687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37059687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37059687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37059687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37059687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37059687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37059687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37059687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7059687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37059687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37059687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37059687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7059687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37059687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37059687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3705968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3705968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37059687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37059687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705968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705968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37059687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37059687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000">
                <a:solidFill>
                  <a:schemeClr val="dk1"/>
                </a:solidFill>
                <a:latin typeface="Times New Roman"/>
                <a:ea typeface="Times New Roman"/>
                <a:cs typeface="Times New Roman"/>
                <a:sym typeface="Times New Roman"/>
              </a:rPr>
              <a:t>1.What are the different causes of Airplane crashes.</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ca" sz="1000">
                <a:solidFill>
                  <a:schemeClr val="dk1"/>
                </a:solidFill>
                <a:latin typeface="Times New Roman"/>
                <a:ea typeface="Times New Roman"/>
                <a:cs typeface="Times New Roman"/>
                <a:sym typeface="Times New Roman"/>
              </a:rPr>
              <a:t>2. What are the most dangerous locations.</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ca" sz="1000">
                <a:solidFill>
                  <a:schemeClr val="dk1"/>
                </a:solidFill>
                <a:latin typeface="Times New Roman"/>
                <a:ea typeface="Times New Roman"/>
                <a:cs typeface="Times New Roman"/>
                <a:sym typeface="Times New Roman"/>
              </a:rPr>
              <a:t>3.Which companies are the worse based on accidents recorded.</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ca" sz="1000">
                <a:solidFill>
                  <a:schemeClr val="dk1"/>
                </a:solidFill>
                <a:latin typeface="Times New Roman"/>
                <a:ea typeface="Times New Roman"/>
                <a:cs typeface="Times New Roman"/>
                <a:sym typeface="Times New Roman"/>
              </a:rPr>
              <a:t>4.Which airplane type are the most dangerous.</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ca" sz="1000">
                <a:solidFill>
                  <a:schemeClr val="dk1"/>
                </a:solidFill>
                <a:latin typeface="Times New Roman"/>
                <a:ea typeface="Times New Roman"/>
                <a:cs typeface="Times New Roman"/>
                <a:sym typeface="Times New Roman"/>
              </a:rPr>
              <a:t>5.How many accidents happen yearly</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ca" sz="1000">
                <a:solidFill>
                  <a:schemeClr val="dk1"/>
                </a:solidFill>
                <a:latin typeface="Times New Roman"/>
                <a:ea typeface="Times New Roman"/>
                <a:cs typeface="Times New Roman"/>
                <a:sym typeface="Times New Roman"/>
              </a:rPr>
              <a:t>6.Which seasons are the most dangerous</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ca" sz="1000">
                <a:solidFill>
                  <a:schemeClr val="dk1"/>
                </a:solidFill>
                <a:latin typeface="Times New Roman"/>
                <a:ea typeface="Times New Roman"/>
                <a:cs typeface="Times New Roman"/>
                <a:sym typeface="Times New Roman"/>
              </a:rPr>
              <a:t>7.What is the likeliness to Survive a Plane crash.</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37059687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37059687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3705968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3705968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37059687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3705968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37059687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37059687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9999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2337300" y="2193900"/>
            <a:ext cx="4469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a:latin typeface="Times New Roman"/>
                <a:ea typeface="Times New Roman"/>
                <a:cs typeface="Times New Roman"/>
                <a:sym typeface="Times New Roman"/>
              </a:rPr>
              <a:t>WHAT IS THE STATISTICAL LIKELINESS OF SURVIVING A PLANE CRASH</a:t>
            </a:r>
            <a:endParaRPr>
              <a:latin typeface="Times New Roman"/>
              <a:ea typeface="Times New Roman"/>
              <a:cs typeface="Times New Roman"/>
              <a:sym typeface="Times New Roman"/>
            </a:endParaRPr>
          </a:p>
        </p:txBody>
      </p:sp>
      <p:sp>
        <p:nvSpPr>
          <p:cNvPr id="55" name="Google Shape;55;p13"/>
          <p:cNvSpPr txBox="1"/>
          <p:nvPr>
            <p:ph type="title"/>
          </p:nvPr>
        </p:nvSpPr>
        <p:spPr>
          <a:xfrm>
            <a:off x="6174050" y="4387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a:latin typeface="Times New Roman"/>
                <a:ea typeface="Times New Roman"/>
                <a:cs typeface="Times New Roman"/>
                <a:sym typeface="Times New Roman"/>
              </a:rPr>
              <a:t>IHO LÓPEZ TOBI</a:t>
            </a:r>
            <a:r>
              <a:rPr lang="ca">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999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7.</a:t>
            </a:r>
            <a:endParaRPr sz="1200">
              <a:latin typeface="Times New Roman"/>
              <a:ea typeface="Times New Roman"/>
              <a:cs typeface="Times New Roman"/>
              <a:sym typeface="Times New Roman"/>
            </a:endParaRPr>
          </a:p>
        </p:txBody>
      </p:sp>
      <p:sp>
        <p:nvSpPr>
          <p:cNvPr id="145" name="Google Shape;145;p22"/>
          <p:cNvSpPr txBox="1"/>
          <p:nvPr>
            <p:ph type="title"/>
          </p:nvPr>
        </p:nvSpPr>
        <p:spPr>
          <a:xfrm>
            <a:off x="5054450" y="4999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8.</a:t>
            </a:r>
            <a:endParaRPr sz="1200">
              <a:latin typeface="Times New Roman"/>
              <a:ea typeface="Times New Roman"/>
              <a:cs typeface="Times New Roman"/>
              <a:sym typeface="Times New Roman"/>
            </a:endParaRPr>
          </a:p>
        </p:txBody>
      </p:sp>
      <p:pic>
        <p:nvPicPr>
          <p:cNvPr id="146" name="Google Shape;146;p22"/>
          <p:cNvPicPr preferRelativeResize="0"/>
          <p:nvPr/>
        </p:nvPicPr>
        <p:blipFill>
          <a:blip r:embed="rId3">
            <a:alphaModFix/>
          </a:blip>
          <a:stretch>
            <a:fillRect/>
          </a:stretch>
        </p:blipFill>
        <p:spPr>
          <a:xfrm>
            <a:off x="152400" y="953500"/>
            <a:ext cx="4646049" cy="3550150"/>
          </a:xfrm>
          <a:prstGeom prst="rect">
            <a:avLst/>
          </a:prstGeom>
          <a:noFill/>
          <a:ln>
            <a:noFill/>
          </a:ln>
        </p:spPr>
      </p:pic>
      <p:pic>
        <p:nvPicPr>
          <p:cNvPr id="147" name="Google Shape;147;p22"/>
          <p:cNvPicPr preferRelativeResize="0"/>
          <p:nvPr/>
        </p:nvPicPr>
        <p:blipFill>
          <a:blip r:embed="rId4">
            <a:alphaModFix/>
          </a:blip>
          <a:stretch>
            <a:fillRect/>
          </a:stretch>
        </p:blipFill>
        <p:spPr>
          <a:xfrm>
            <a:off x="5054450" y="1041800"/>
            <a:ext cx="3588126" cy="2688226"/>
          </a:xfrm>
          <a:prstGeom prst="rect">
            <a:avLst/>
          </a:prstGeom>
          <a:noFill/>
          <a:ln>
            <a:noFill/>
          </a:ln>
        </p:spPr>
      </p:pic>
      <p:sp>
        <p:nvSpPr>
          <p:cNvPr id="148" name="Google Shape;148;p22"/>
          <p:cNvSpPr txBox="1"/>
          <p:nvPr>
            <p:ph type="title"/>
          </p:nvPr>
        </p:nvSpPr>
        <p:spPr>
          <a:xfrm>
            <a:off x="5113963" y="4613825"/>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Figure 7 &amp; 8 are heat maps that show which airlines have crashed which type of aircraft and the locations of the accidents. The darker the color the more incidents recorded by the airline with the certain type of plane at a certain location respectively.</a:t>
            </a:r>
            <a:endParaRPr sz="1200">
              <a:latin typeface="Times New Roman"/>
              <a:ea typeface="Times New Roman"/>
              <a:cs typeface="Times New Roman"/>
              <a:sym typeface="Times New Roman"/>
            </a:endParaRPr>
          </a:p>
        </p:txBody>
      </p:sp>
      <p:cxnSp>
        <p:nvCxnSpPr>
          <p:cNvPr id="149" name="Google Shape;149;p22"/>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150" name="Google Shape;150;p22"/>
          <p:cNvCxnSpPr/>
          <p:nvPr/>
        </p:nvCxnSpPr>
        <p:spPr>
          <a:xfrm flipH="1" rot="10800000">
            <a:off x="600" y="4915025"/>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999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9.</a:t>
            </a:r>
            <a:endParaRPr sz="1200">
              <a:latin typeface="Times New Roman"/>
              <a:ea typeface="Times New Roman"/>
              <a:cs typeface="Times New Roman"/>
              <a:sym typeface="Times New Roman"/>
            </a:endParaRPr>
          </a:p>
        </p:txBody>
      </p:sp>
      <p:sp>
        <p:nvSpPr>
          <p:cNvPr id="156" name="Google Shape;156;p23"/>
          <p:cNvSpPr txBox="1"/>
          <p:nvPr>
            <p:ph type="title"/>
          </p:nvPr>
        </p:nvSpPr>
        <p:spPr>
          <a:xfrm>
            <a:off x="4772925" y="4999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10.</a:t>
            </a:r>
            <a:endParaRPr sz="1200">
              <a:latin typeface="Times New Roman"/>
              <a:ea typeface="Times New Roman"/>
              <a:cs typeface="Times New Roman"/>
              <a:sym typeface="Times New Roman"/>
            </a:endParaRPr>
          </a:p>
        </p:txBody>
      </p:sp>
      <p:pic>
        <p:nvPicPr>
          <p:cNvPr id="157" name="Google Shape;157;p23"/>
          <p:cNvPicPr preferRelativeResize="0"/>
          <p:nvPr/>
        </p:nvPicPr>
        <p:blipFill>
          <a:blip r:embed="rId3">
            <a:alphaModFix/>
          </a:blip>
          <a:stretch>
            <a:fillRect/>
          </a:stretch>
        </p:blipFill>
        <p:spPr>
          <a:xfrm>
            <a:off x="152400" y="801100"/>
            <a:ext cx="3923849" cy="3084999"/>
          </a:xfrm>
          <a:prstGeom prst="rect">
            <a:avLst/>
          </a:prstGeom>
          <a:noFill/>
          <a:ln>
            <a:noFill/>
          </a:ln>
        </p:spPr>
      </p:pic>
      <p:pic>
        <p:nvPicPr>
          <p:cNvPr id="158" name="Google Shape;158;p23"/>
          <p:cNvPicPr preferRelativeResize="0"/>
          <p:nvPr/>
        </p:nvPicPr>
        <p:blipFill>
          <a:blip r:embed="rId4">
            <a:alphaModFix/>
          </a:blip>
          <a:stretch>
            <a:fillRect/>
          </a:stretch>
        </p:blipFill>
        <p:spPr>
          <a:xfrm>
            <a:off x="4228649" y="953500"/>
            <a:ext cx="4762953" cy="1966487"/>
          </a:xfrm>
          <a:prstGeom prst="rect">
            <a:avLst/>
          </a:prstGeom>
          <a:noFill/>
          <a:ln>
            <a:noFill/>
          </a:ln>
        </p:spPr>
      </p:pic>
      <p:sp>
        <p:nvSpPr>
          <p:cNvPr id="159" name="Google Shape;159;p23"/>
          <p:cNvSpPr txBox="1"/>
          <p:nvPr>
            <p:ph type="title"/>
          </p:nvPr>
        </p:nvSpPr>
        <p:spPr>
          <a:xfrm>
            <a:off x="569625" y="4757050"/>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graph shows the seasons where accidents were reported.</a:t>
            </a:r>
            <a:endParaRPr sz="1200">
              <a:latin typeface="Times New Roman"/>
              <a:ea typeface="Times New Roman"/>
              <a:cs typeface="Times New Roman"/>
              <a:sym typeface="Times New Roman"/>
            </a:endParaRPr>
          </a:p>
          <a:p>
            <a:pPr indent="0" lvl="0" marL="0" rtl="0" algn="l">
              <a:spcBef>
                <a:spcPts val="0"/>
              </a:spcBef>
              <a:spcAft>
                <a:spcPts val="0"/>
              </a:spcAft>
              <a:buNone/>
            </a:pPr>
            <a:r>
              <a:rPr lang="ca" sz="1200">
                <a:latin typeface="Times New Roman"/>
                <a:ea typeface="Times New Roman"/>
                <a:cs typeface="Times New Roman"/>
                <a:sym typeface="Times New Roman"/>
              </a:rPr>
              <a:t>·Spring: Months 3 to 5</a:t>
            </a:r>
            <a:endParaRPr sz="1200">
              <a:latin typeface="Times New Roman"/>
              <a:ea typeface="Times New Roman"/>
              <a:cs typeface="Times New Roman"/>
              <a:sym typeface="Times New Roman"/>
            </a:endParaRPr>
          </a:p>
          <a:p>
            <a:pPr indent="0" lvl="0" marL="0" rtl="0" algn="l">
              <a:spcBef>
                <a:spcPts val="0"/>
              </a:spcBef>
              <a:spcAft>
                <a:spcPts val="0"/>
              </a:spcAft>
              <a:buNone/>
            </a:pPr>
            <a:r>
              <a:rPr lang="ca" sz="1200">
                <a:latin typeface="Times New Roman"/>
                <a:ea typeface="Times New Roman"/>
                <a:cs typeface="Times New Roman"/>
                <a:sym typeface="Times New Roman"/>
              </a:rPr>
              <a:t>·Summer: Months 6-8</a:t>
            </a:r>
            <a:endParaRPr sz="1200">
              <a:latin typeface="Times New Roman"/>
              <a:ea typeface="Times New Roman"/>
              <a:cs typeface="Times New Roman"/>
              <a:sym typeface="Times New Roman"/>
            </a:endParaRPr>
          </a:p>
          <a:p>
            <a:pPr indent="0" lvl="0" marL="0" rtl="0" algn="l">
              <a:spcBef>
                <a:spcPts val="0"/>
              </a:spcBef>
              <a:spcAft>
                <a:spcPts val="0"/>
              </a:spcAft>
              <a:buNone/>
            </a:pPr>
            <a:r>
              <a:rPr lang="ca" sz="1200">
                <a:latin typeface="Times New Roman"/>
                <a:ea typeface="Times New Roman"/>
                <a:cs typeface="Times New Roman"/>
                <a:sym typeface="Times New Roman"/>
              </a:rPr>
              <a:t>·Autumn : Months 9-11</a:t>
            </a:r>
            <a:endParaRPr sz="1200">
              <a:latin typeface="Times New Roman"/>
              <a:ea typeface="Times New Roman"/>
              <a:cs typeface="Times New Roman"/>
              <a:sym typeface="Times New Roman"/>
            </a:endParaRPr>
          </a:p>
          <a:p>
            <a:pPr indent="0" lvl="0" marL="0" rtl="0" algn="l">
              <a:spcBef>
                <a:spcPts val="0"/>
              </a:spcBef>
              <a:spcAft>
                <a:spcPts val="0"/>
              </a:spcAft>
              <a:buNone/>
            </a:pPr>
            <a:r>
              <a:rPr lang="ca" sz="1200">
                <a:latin typeface="Times New Roman"/>
                <a:ea typeface="Times New Roman"/>
                <a:cs typeface="Times New Roman"/>
                <a:sym typeface="Times New Roman"/>
              </a:rPr>
              <a:t>·Winter : Months 12-2</a:t>
            </a:r>
            <a:endParaRPr sz="1200">
              <a:latin typeface="Times New Roman"/>
              <a:ea typeface="Times New Roman"/>
              <a:cs typeface="Times New Roman"/>
              <a:sym typeface="Times New Roman"/>
            </a:endParaRPr>
          </a:p>
        </p:txBody>
      </p:sp>
      <p:sp>
        <p:nvSpPr>
          <p:cNvPr id="160" name="Google Shape;160;p23"/>
          <p:cNvSpPr txBox="1"/>
          <p:nvPr>
            <p:ph type="title"/>
          </p:nvPr>
        </p:nvSpPr>
        <p:spPr>
          <a:xfrm>
            <a:off x="4572000" y="3307150"/>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graph shows the months where different accidents have been reported.</a:t>
            </a:r>
            <a:endParaRPr sz="1200">
              <a:latin typeface="Times New Roman"/>
              <a:ea typeface="Times New Roman"/>
              <a:cs typeface="Times New Roman"/>
              <a:sym typeface="Times New Roman"/>
            </a:endParaRPr>
          </a:p>
        </p:txBody>
      </p:sp>
      <p:cxnSp>
        <p:nvCxnSpPr>
          <p:cNvPr id="161" name="Google Shape;161;p23"/>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162" name="Google Shape;162;p23"/>
          <p:cNvCxnSpPr/>
          <p:nvPr/>
        </p:nvCxnSpPr>
        <p:spPr>
          <a:xfrm flipH="1" rot="10800000">
            <a:off x="600" y="5001525"/>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999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11.</a:t>
            </a:r>
            <a:endParaRPr sz="1200">
              <a:latin typeface="Times New Roman"/>
              <a:ea typeface="Times New Roman"/>
              <a:cs typeface="Times New Roman"/>
              <a:sym typeface="Times New Roman"/>
            </a:endParaRPr>
          </a:p>
        </p:txBody>
      </p:sp>
      <p:pic>
        <p:nvPicPr>
          <p:cNvPr id="168" name="Google Shape;168;p24"/>
          <p:cNvPicPr preferRelativeResize="0"/>
          <p:nvPr/>
        </p:nvPicPr>
        <p:blipFill>
          <a:blip r:embed="rId3">
            <a:alphaModFix/>
          </a:blip>
          <a:stretch>
            <a:fillRect/>
          </a:stretch>
        </p:blipFill>
        <p:spPr>
          <a:xfrm>
            <a:off x="152400" y="1020225"/>
            <a:ext cx="8839202" cy="3411310"/>
          </a:xfrm>
          <a:prstGeom prst="rect">
            <a:avLst/>
          </a:prstGeom>
          <a:noFill/>
          <a:ln>
            <a:noFill/>
          </a:ln>
        </p:spPr>
      </p:pic>
      <p:sp>
        <p:nvSpPr>
          <p:cNvPr id="169" name="Google Shape;169;p24"/>
          <p:cNvSpPr txBox="1"/>
          <p:nvPr>
            <p:ph type="title"/>
          </p:nvPr>
        </p:nvSpPr>
        <p:spPr>
          <a:xfrm>
            <a:off x="638425" y="4562475"/>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graph shows the amount of accidents recorded yearly from the year 1908 to 2008.</a:t>
            </a:r>
            <a:endParaRPr sz="1200">
              <a:latin typeface="Times New Roman"/>
              <a:ea typeface="Times New Roman"/>
              <a:cs typeface="Times New Roman"/>
              <a:sym typeface="Times New Roman"/>
            </a:endParaRPr>
          </a:p>
        </p:txBody>
      </p:sp>
      <p:cxnSp>
        <p:nvCxnSpPr>
          <p:cNvPr id="170" name="Google Shape;170;p24"/>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171" name="Google Shape;171;p24"/>
          <p:cNvCxnSpPr/>
          <p:nvPr/>
        </p:nvCxnSpPr>
        <p:spPr>
          <a:xfrm flipH="1" rot="10800000">
            <a:off x="600" y="4933300"/>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513050" y="456475"/>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12.</a:t>
            </a:r>
            <a:endParaRPr sz="1200">
              <a:latin typeface="Times New Roman"/>
              <a:ea typeface="Times New Roman"/>
              <a:cs typeface="Times New Roman"/>
              <a:sym typeface="Times New Roman"/>
            </a:endParaRPr>
          </a:p>
        </p:txBody>
      </p:sp>
      <p:pic>
        <p:nvPicPr>
          <p:cNvPr id="177" name="Google Shape;177;p25"/>
          <p:cNvPicPr preferRelativeResize="0"/>
          <p:nvPr/>
        </p:nvPicPr>
        <p:blipFill>
          <a:blip r:embed="rId3">
            <a:alphaModFix/>
          </a:blip>
          <a:stretch>
            <a:fillRect/>
          </a:stretch>
        </p:blipFill>
        <p:spPr>
          <a:xfrm>
            <a:off x="152400" y="910075"/>
            <a:ext cx="8839201" cy="3605464"/>
          </a:xfrm>
          <a:prstGeom prst="rect">
            <a:avLst/>
          </a:prstGeom>
          <a:noFill/>
          <a:ln>
            <a:noFill/>
          </a:ln>
        </p:spPr>
      </p:pic>
      <p:sp>
        <p:nvSpPr>
          <p:cNvPr id="178" name="Google Shape;178;p25"/>
          <p:cNvSpPr txBox="1"/>
          <p:nvPr>
            <p:ph type="title"/>
          </p:nvPr>
        </p:nvSpPr>
        <p:spPr>
          <a:xfrm>
            <a:off x="638425" y="4732425"/>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graph shows the amount of victims recorded yearly from the year 1908 to 2008.</a:t>
            </a:r>
            <a:endParaRPr sz="1200">
              <a:latin typeface="Times New Roman"/>
              <a:ea typeface="Times New Roman"/>
              <a:cs typeface="Times New Roman"/>
              <a:sym typeface="Times New Roman"/>
            </a:endParaRPr>
          </a:p>
        </p:txBody>
      </p:sp>
      <p:cxnSp>
        <p:nvCxnSpPr>
          <p:cNvPr id="179" name="Google Shape;179;p25"/>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180" name="Google Shape;180;p25"/>
          <p:cNvCxnSpPr/>
          <p:nvPr/>
        </p:nvCxnSpPr>
        <p:spPr>
          <a:xfrm flipH="1" rot="10800000">
            <a:off x="600" y="4955950"/>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6"/>
          <p:cNvPicPr preferRelativeResize="0"/>
          <p:nvPr/>
        </p:nvPicPr>
        <p:blipFill>
          <a:blip r:embed="rId3">
            <a:alphaModFix/>
          </a:blip>
          <a:stretch>
            <a:fillRect/>
          </a:stretch>
        </p:blipFill>
        <p:spPr>
          <a:xfrm>
            <a:off x="390625" y="757675"/>
            <a:ext cx="5270349" cy="4166849"/>
          </a:xfrm>
          <a:prstGeom prst="rect">
            <a:avLst/>
          </a:prstGeom>
          <a:noFill/>
          <a:ln>
            <a:noFill/>
          </a:ln>
        </p:spPr>
      </p:pic>
      <p:sp>
        <p:nvSpPr>
          <p:cNvPr id="186" name="Google Shape;186;p26"/>
          <p:cNvSpPr txBox="1"/>
          <p:nvPr>
            <p:ph type="title"/>
          </p:nvPr>
        </p:nvSpPr>
        <p:spPr>
          <a:xfrm>
            <a:off x="513050" y="456475"/>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13.</a:t>
            </a:r>
            <a:endParaRPr sz="1200">
              <a:latin typeface="Times New Roman"/>
              <a:ea typeface="Times New Roman"/>
              <a:cs typeface="Times New Roman"/>
              <a:sym typeface="Times New Roman"/>
            </a:endParaRPr>
          </a:p>
        </p:txBody>
      </p:sp>
      <p:pic>
        <p:nvPicPr>
          <p:cNvPr id="187" name="Google Shape;187;p26"/>
          <p:cNvPicPr preferRelativeResize="0"/>
          <p:nvPr/>
        </p:nvPicPr>
        <p:blipFill>
          <a:blip r:embed="rId4">
            <a:alphaModFix/>
          </a:blip>
          <a:stretch>
            <a:fillRect/>
          </a:stretch>
        </p:blipFill>
        <p:spPr>
          <a:xfrm>
            <a:off x="5863424" y="1156175"/>
            <a:ext cx="2975778" cy="2389275"/>
          </a:xfrm>
          <a:prstGeom prst="rect">
            <a:avLst/>
          </a:prstGeom>
          <a:noFill/>
          <a:ln>
            <a:noFill/>
          </a:ln>
        </p:spPr>
      </p:pic>
      <p:sp>
        <p:nvSpPr>
          <p:cNvPr id="188" name="Google Shape;188;p26"/>
          <p:cNvSpPr txBox="1"/>
          <p:nvPr>
            <p:ph type="title"/>
          </p:nvPr>
        </p:nvSpPr>
        <p:spPr>
          <a:xfrm>
            <a:off x="5863425" y="596625"/>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14.</a:t>
            </a:r>
            <a:endParaRPr sz="1200">
              <a:latin typeface="Times New Roman"/>
              <a:ea typeface="Times New Roman"/>
              <a:cs typeface="Times New Roman"/>
              <a:sym typeface="Times New Roman"/>
            </a:endParaRPr>
          </a:p>
        </p:txBody>
      </p:sp>
      <p:sp>
        <p:nvSpPr>
          <p:cNvPr id="189" name="Google Shape;189;p26"/>
          <p:cNvSpPr txBox="1"/>
          <p:nvPr>
            <p:ph type="title"/>
          </p:nvPr>
        </p:nvSpPr>
        <p:spPr>
          <a:xfrm>
            <a:off x="5673413" y="3889225"/>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Figure 13 &amp; 14 show the different reasons thought to be the causes of accidents reported.</a:t>
            </a:r>
            <a:endParaRPr sz="1200">
              <a:latin typeface="Times New Roman"/>
              <a:ea typeface="Times New Roman"/>
              <a:cs typeface="Times New Roman"/>
              <a:sym typeface="Times New Roman"/>
            </a:endParaRPr>
          </a:p>
        </p:txBody>
      </p:sp>
      <p:cxnSp>
        <p:nvCxnSpPr>
          <p:cNvPr id="190" name="Google Shape;190;p26"/>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191" name="Google Shape;191;p26"/>
          <p:cNvCxnSpPr/>
          <p:nvPr/>
        </p:nvCxnSpPr>
        <p:spPr>
          <a:xfrm flipH="1" rot="10800000">
            <a:off x="600" y="5023925"/>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7"/>
          <p:cNvPicPr preferRelativeResize="0"/>
          <p:nvPr/>
        </p:nvPicPr>
        <p:blipFill>
          <a:blip r:embed="rId3">
            <a:alphaModFix/>
          </a:blip>
          <a:stretch>
            <a:fillRect/>
          </a:stretch>
        </p:blipFill>
        <p:spPr>
          <a:xfrm>
            <a:off x="1976300" y="645775"/>
            <a:ext cx="6941176" cy="4112526"/>
          </a:xfrm>
          <a:prstGeom prst="rect">
            <a:avLst/>
          </a:prstGeom>
          <a:noFill/>
          <a:ln>
            <a:noFill/>
          </a:ln>
        </p:spPr>
      </p:pic>
      <p:sp>
        <p:nvSpPr>
          <p:cNvPr id="197" name="Google Shape;197;p27"/>
          <p:cNvSpPr txBox="1"/>
          <p:nvPr>
            <p:ph type="title"/>
          </p:nvPr>
        </p:nvSpPr>
        <p:spPr>
          <a:xfrm>
            <a:off x="62850" y="645775"/>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15.</a:t>
            </a:r>
            <a:endParaRPr sz="1200">
              <a:latin typeface="Times New Roman"/>
              <a:ea typeface="Times New Roman"/>
              <a:cs typeface="Times New Roman"/>
              <a:sym typeface="Times New Roman"/>
            </a:endParaRPr>
          </a:p>
        </p:txBody>
      </p:sp>
      <p:sp>
        <p:nvSpPr>
          <p:cNvPr id="198" name="Google Shape;198;p27"/>
          <p:cNvSpPr txBox="1"/>
          <p:nvPr>
            <p:ph type="title"/>
          </p:nvPr>
        </p:nvSpPr>
        <p:spPr>
          <a:xfrm>
            <a:off x="62850" y="1453450"/>
            <a:ext cx="1976400" cy="9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Figure 15  shows a linear regression model predicting how many fatalities an accident would produce. </a:t>
            </a:r>
            <a:endParaRPr sz="1200">
              <a:latin typeface="Times New Roman"/>
              <a:ea typeface="Times New Roman"/>
              <a:cs typeface="Times New Roman"/>
              <a:sym typeface="Times New Roman"/>
            </a:endParaRPr>
          </a:p>
        </p:txBody>
      </p:sp>
      <p:cxnSp>
        <p:nvCxnSpPr>
          <p:cNvPr id="199" name="Google Shape;199;p27"/>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200" name="Google Shape;200;p27"/>
          <p:cNvCxnSpPr/>
          <p:nvPr/>
        </p:nvCxnSpPr>
        <p:spPr>
          <a:xfrm flipH="1" rot="10800000">
            <a:off x="600" y="4910625"/>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8"/>
          <p:cNvPicPr preferRelativeResize="0"/>
          <p:nvPr/>
        </p:nvPicPr>
        <p:blipFill>
          <a:blip r:embed="rId3">
            <a:alphaModFix/>
          </a:blip>
          <a:stretch>
            <a:fillRect/>
          </a:stretch>
        </p:blipFill>
        <p:spPr>
          <a:xfrm>
            <a:off x="96850" y="1092750"/>
            <a:ext cx="5306424" cy="2328699"/>
          </a:xfrm>
          <a:prstGeom prst="rect">
            <a:avLst/>
          </a:prstGeom>
          <a:noFill/>
          <a:ln>
            <a:noFill/>
          </a:ln>
        </p:spPr>
      </p:pic>
      <p:sp>
        <p:nvSpPr>
          <p:cNvPr id="206" name="Google Shape;206;p28"/>
          <p:cNvSpPr txBox="1"/>
          <p:nvPr>
            <p:ph type="title"/>
          </p:nvPr>
        </p:nvSpPr>
        <p:spPr>
          <a:xfrm>
            <a:off x="96850" y="6794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16.</a:t>
            </a:r>
            <a:endParaRPr sz="1200">
              <a:latin typeface="Times New Roman"/>
              <a:ea typeface="Times New Roman"/>
              <a:cs typeface="Times New Roman"/>
              <a:sym typeface="Times New Roman"/>
            </a:endParaRPr>
          </a:p>
        </p:txBody>
      </p:sp>
      <p:pic>
        <p:nvPicPr>
          <p:cNvPr id="207" name="Google Shape;207;p28"/>
          <p:cNvPicPr preferRelativeResize="0"/>
          <p:nvPr/>
        </p:nvPicPr>
        <p:blipFill>
          <a:blip r:embed="rId4">
            <a:alphaModFix/>
          </a:blip>
          <a:stretch>
            <a:fillRect/>
          </a:stretch>
        </p:blipFill>
        <p:spPr>
          <a:xfrm>
            <a:off x="5555700" y="1092750"/>
            <a:ext cx="3435926" cy="2328700"/>
          </a:xfrm>
          <a:prstGeom prst="rect">
            <a:avLst/>
          </a:prstGeom>
          <a:noFill/>
          <a:ln>
            <a:noFill/>
          </a:ln>
        </p:spPr>
      </p:pic>
      <p:sp>
        <p:nvSpPr>
          <p:cNvPr id="208" name="Google Shape;208;p28"/>
          <p:cNvSpPr txBox="1"/>
          <p:nvPr>
            <p:ph type="title"/>
          </p:nvPr>
        </p:nvSpPr>
        <p:spPr>
          <a:xfrm>
            <a:off x="96838" y="3635550"/>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Figure 16 shows the different survival rate statistics. </a:t>
            </a:r>
            <a:endParaRPr sz="1200">
              <a:latin typeface="Times New Roman"/>
              <a:ea typeface="Times New Roman"/>
              <a:cs typeface="Times New Roman"/>
              <a:sym typeface="Times New Roman"/>
            </a:endParaRPr>
          </a:p>
        </p:txBody>
      </p:sp>
      <p:cxnSp>
        <p:nvCxnSpPr>
          <p:cNvPr id="209" name="Google Shape;209;p28"/>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210" name="Google Shape;210;p28"/>
          <p:cNvCxnSpPr/>
          <p:nvPr/>
        </p:nvCxnSpPr>
        <p:spPr>
          <a:xfrm flipH="1" rot="10800000">
            <a:off x="600" y="4786025"/>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29"/>
          <p:cNvPicPr preferRelativeResize="0"/>
          <p:nvPr/>
        </p:nvPicPr>
        <p:blipFill>
          <a:blip r:embed="rId3">
            <a:alphaModFix/>
          </a:blip>
          <a:stretch>
            <a:fillRect/>
          </a:stretch>
        </p:blipFill>
        <p:spPr>
          <a:xfrm>
            <a:off x="96850" y="1013425"/>
            <a:ext cx="5719500" cy="1872756"/>
          </a:xfrm>
          <a:prstGeom prst="rect">
            <a:avLst/>
          </a:prstGeom>
          <a:noFill/>
          <a:ln>
            <a:noFill/>
          </a:ln>
        </p:spPr>
      </p:pic>
      <p:sp>
        <p:nvSpPr>
          <p:cNvPr id="216" name="Google Shape;216;p29"/>
          <p:cNvSpPr txBox="1"/>
          <p:nvPr>
            <p:ph type="title"/>
          </p:nvPr>
        </p:nvSpPr>
        <p:spPr>
          <a:xfrm>
            <a:off x="96850" y="65675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17.</a:t>
            </a:r>
            <a:endParaRPr sz="1200">
              <a:latin typeface="Times New Roman"/>
              <a:ea typeface="Times New Roman"/>
              <a:cs typeface="Times New Roman"/>
              <a:sym typeface="Times New Roman"/>
            </a:endParaRPr>
          </a:p>
        </p:txBody>
      </p:sp>
      <p:pic>
        <p:nvPicPr>
          <p:cNvPr id="217" name="Google Shape;217;p29"/>
          <p:cNvPicPr preferRelativeResize="0"/>
          <p:nvPr/>
        </p:nvPicPr>
        <p:blipFill>
          <a:blip r:embed="rId4">
            <a:alphaModFix/>
          </a:blip>
          <a:stretch>
            <a:fillRect/>
          </a:stretch>
        </p:blipFill>
        <p:spPr>
          <a:xfrm>
            <a:off x="5980075" y="894600"/>
            <a:ext cx="3022850" cy="2110409"/>
          </a:xfrm>
          <a:prstGeom prst="rect">
            <a:avLst/>
          </a:prstGeom>
          <a:noFill/>
          <a:ln>
            <a:noFill/>
          </a:ln>
        </p:spPr>
      </p:pic>
      <p:pic>
        <p:nvPicPr>
          <p:cNvPr id="218" name="Google Shape;218;p29"/>
          <p:cNvPicPr preferRelativeResize="0"/>
          <p:nvPr/>
        </p:nvPicPr>
        <p:blipFill>
          <a:blip r:embed="rId5">
            <a:alphaModFix/>
          </a:blip>
          <a:stretch>
            <a:fillRect/>
          </a:stretch>
        </p:blipFill>
        <p:spPr>
          <a:xfrm>
            <a:off x="96850" y="3005000"/>
            <a:ext cx="5719502" cy="1833700"/>
          </a:xfrm>
          <a:prstGeom prst="rect">
            <a:avLst/>
          </a:prstGeom>
          <a:noFill/>
          <a:ln>
            <a:noFill/>
          </a:ln>
        </p:spPr>
      </p:pic>
      <p:sp>
        <p:nvSpPr>
          <p:cNvPr id="219" name="Google Shape;219;p29"/>
          <p:cNvSpPr txBox="1"/>
          <p:nvPr>
            <p:ph type="title"/>
          </p:nvPr>
        </p:nvSpPr>
        <p:spPr>
          <a:xfrm>
            <a:off x="5920100" y="3171050"/>
            <a:ext cx="2848800" cy="43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Figure 17  shows the different average survival rate per year.</a:t>
            </a:r>
            <a:endParaRPr sz="1200">
              <a:latin typeface="Times New Roman"/>
              <a:ea typeface="Times New Roman"/>
              <a:cs typeface="Times New Roman"/>
              <a:sym typeface="Times New Roman"/>
            </a:endParaRPr>
          </a:p>
        </p:txBody>
      </p:sp>
      <p:cxnSp>
        <p:nvCxnSpPr>
          <p:cNvPr id="220" name="Google Shape;220;p29"/>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221" name="Google Shape;221;p29"/>
          <p:cNvCxnSpPr/>
          <p:nvPr/>
        </p:nvCxnSpPr>
        <p:spPr>
          <a:xfrm flipH="1" rot="10800000">
            <a:off x="600" y="4957525"/>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idx="1" type="body"/>
          </p:nvPr>
        </p:nvSpPr>
        <p:spPr>
          <a:xfrm>
            <a:off x="311700" y="1389600"/>
            <a:ext cx="76782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The likeliness of dying in a plane crash is of 1 in 11 million</a:t>
            </a:r>
            <a:endParaRPr/>
          </a:p>
        </p:txBody>
      </p:sp>
      <p:sp>
        <p:nvSpPr>
          <p:cNvPr id="227" name="Google Shape;227;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a:latin typeface="Times New Roman"/>
                <a:ea typeface="Times New Roman"/>
                <a:cs typeface="Times New Roman"/>
                <a:sym typeface="Times New Roman"/>
              </a:rPr>
              <a:t>Conclusion</a:t>
            </a:r>
            <a:r>
              <a:rPr lang="ca">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cxnSp>
        <p:nvCxnSpPr>
          <p:cNvPr id="228" name="Google Shape;228;p30"/>
          <p:cNvCxnSpPr/>
          <p:nvPr/>
        </p:nvCxnSpPr>
        <p:spPr>
          <a:xfrm flipH="1" rot="10800000">
            <a:off x="22650" y="396450"/>
            <a:ext cx="9142800" cy="11400"/>
          </a:xfrm>
          <a:prstGeom prst="straightConnector1">
            <a:avLst/>
          </a:prstGeom>
          <a:noFill/>
          <a:ln cap="flat" cmpd="sng" w="38100">
            <a:solidFill>
              <a:srgbClr val="D9EAD3"/>
            </a:solidFill>
            <a:prstDash val="solid"/>
            <a:round/>
            <a:headEnd len="med" w="med" type="none"/>
            <a:tailEnd len="med" w="med" type="none"/>
          </a:ln>
        </p:spPr>
      </p:cxnSp>
      <p:cxnSp>
        <p:nvCxnSpPr>
          <p:cNvPr id="229" name="Google Shape;229;p30"/>
          <p:cNvCxnSpPr/>
          <p:nvPr/>
        </p:nvCxnSpPr>
        <p:spPr>
          <a:xfrm flipH="1" rot="10800000">
            <a:off x="600" y="4854000"/>
            <a:ext cx="9142800" cy="11400"/>
          </a:xfrm>
          <a:prstGeom prst="straightConnector1">
            <a:avLst/>
          </a:prstGeom>
          <a:noFill/>
          <a:ln cap="flat" cmpd="sng" w="9525">
            <a:solidFill>
              <a:srgbClr val="D9EAD3"/>
            </a:solidFill>
            <a:prstDash val="solid"/>
            <a:round/>
            <a:headEnd len="med" w="med" type="none"/>
            <a:tailEnd len="med" w="med" type="none"/>
          </a:ln>
        </p:spPr>
      </p:cxnSp>
      <p:cxnSp>
        <p:nvCxnSpPr>
          <p:cNvPr id="230" name="Google Shape;230;p30"/>
          <p:cNvCxnSpPr/>
          <p:nvPr/>
        </p:nvCxnSpPr>
        <p:spPr>
          <a:xfrm>
            <a:off x="8451650" y="45325"/>
            <a:ext cx="11400" cy="5064300"/>
          </a:xfrm>
          <a:prstGeom prst="straightConnector1">
            <a:avLst/>
          </a:prstGeom>
          <a:noFill/>
          <a:ln cap="flat" cmpd="sng" w="19050">
            <a:solidFill>
              <a:srgbClr val="D9EAD3"/>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61" name="Google Shape;61;p14"/>
          <p:cNvSpPr txBox="1"/>
          <p:nvPr>
            <p:ph idx="1" type="body"/>
          </p:nvPr>
        </p:nvSpPr>
        <p:spPr>
          <a:xfrm>
            <a:off x="798850" y="1311300"/>
            <a:ext cx="69504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ca" sz="2400">
                <a:solidFill>
                  <a:schemeClr val="dk1"/>
                </a:solidFill>
                <a:latin typeface="Times New Roman"/>
                <a:ea typeface="Times New Roman"/>
                <a:cs typeface="Times New Roman"/>
                <a:sym typeface="Times New Roman"/>
              </a:rPr>
              <a:t>Airplanes have </a:t>
            </a:r>
            <a:r>
              <a:rPr lang="ca" sz="2400">
                <a:solidFill>
                  <a:schemeClr val="dk1"/>
                </a:solidFill>
                <a:latin typeface="Times New Roman"/>
                <a:ea typeface="Times New Roman"/>
                <a:cs typeface="Times New Roman"/>
                <a:sym typeface="Times New Roman"/>
              </a:rPr>
              <a:t>become</a:t>
            </a:r>
            <a:r>
              <a:rPr lang="ca" sz="2400">
                <a:solidFill>
                  <a:schemeClr val="dk1"/>
                </a:solidFill>
                <a:latin typeface="Times New Roman"/>
                <a:ea typeface="Times New Roman"/>
                <a:cs typeface="Times New Roman"/>
                <a:sym typeface="Times New Roman"/>
              </a:rPr>
              <a:t> one of the most popular ways of transportation for modern society. But how safe is it? Certainly a machine that is able to fly at thousands of miles above the ground and goes over 800 miles an hour will build a reputation for being dangerous, but is it? </a:t>
            </a:r>
            <a:endParaRPr/>
          </a:p>
        </p:txBody>
      </p:sp>
      <p:cxnSp>
        <p:nvCxnSpPr>
          <p:cNvPr id="62" name="Google Shape;62;p14"/>
          <p:cNvCxnSpPr/>
          <p:nvPr/>
        </p:nvCxnSpPr>
        <p:spPr>
          <a:xfrm>
            <a:off x="8451650" y="45325"/>
            <a:ext cx="11400" cy="5064300"/>
          </a:xfrm>
          <a:prstGeom prst="straightConnector1">
            <a:avLst/>
          </a:prstGeom>
          <a:noFill/>
          <a:ln cap="flat" cmpd="sng" w="38100">
            <a:solidFill>
              <a:srgbClr val="D9EAD3"/>
            </a:solidFill>
            <a:prstDash val="solid"/>
            <a:round/>
            <a:headEnd len="med" w="med" type="none"/>
            <a:tailEnd len="med" w="med" type="none"/>
          </a:ln>
        </p:spPr>
      </p:cxnSp>
      <p:cxnSp>
        <p:nvCxnSpPr>
          <p:cNvPr id="63" name="Google Shape;63;p14"/>
          <p:cNvCxnSpPr/>
          <p:nvPr/>
        </p:nvCxnSpPr>
        <p:spPr>
          <a:xfrm flipH="1" rot="10800000">
            <a:off x="22650" y="396450"/>
            <a:ext cx="9142800" cy="11400"/>
          </a:xfrm>
          <a:prstGeom prst="straightConnector1">
            <a:avLst/>
          </a:prstGeom>
          <a:noFill/>
          <a:ln cap="flat" cmpd="sng" w="38100">
            <a:solidFill>
              <a:srgbClr val="D9EAD3"/>
            </a:solidFill>
            <a:prstDash val="solid"/>
            <a:round/>
            <a:headEnd len="med" w="med" type="none"/>
            <a:tailEnd len="med" w="med" type="none"/>
          </a:ln>
        </p:spPr>
      </p:cxnSp>
      <p:cxnSp>
        <p:nvCxnSpPr>
          <p:cNvPr id="64" name="Google Shape;64;p14"/>
          <p:cNvCxnSpPr/>
          <p:nvPr/>
        </p:nvCxnSpPr>
        <p:spPr>
          <a:xfrm flipH="1" rot="10800000">
            <a:off x="600" y="4915025"/>
            <a:ext cx="9142800" cy="11400"/>
          </a:xfrm>
          <a:prstGeom prst="straightConnector1">
            <a:avLst/>
          </a:prstGeom>
          <a:noFill/>
          <a:ln cap="flat" cmpd="sng" w="38100">
            <a:solidFill>
              <a:srgbClr val="D9EAD3"/>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70" name="Google Shape;70;p15"/>
          <p:cNvSpPr txBox="1"/>
          <p:nvPr>
            <p:ph idx="1" type="body"/>
          </p:nvPr>
        </p:nvSpPr>
        <p:spPr>
          <a:xfrm>
            <a:off x="1138750" y="1311300"/>
            <a:ext cx="63159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The dataset contains 5269 entries of accidents recorded from the year 1908 to 2009</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cxnSp>
        <p:nvCxnSpPr>
          <p:cNvPr id="71" name="Google Shape;71;p15"/>
          <p:cNvCxnSpPr/>
          <p:nvPr/>
        </p:nvCxnSpPr>
        <p:spPr>
          <a:xfrm flipH="1" rot="10800000">
            <a:off x="22650" y="396450"/>
            <a:ext cx="9142800" cy="11400"/>
          </a:xfrm>
          <a:prstGeom prst="straightConnector1">
            <a:avLst/>
          </a:prstGeom>
          <a:noFill/>
          <a:ln cap="flat" cmpd="sng" w="38100">
            <a:solidFill>
              <a:srgbClr val="D9EAD3"/>
            </a:solidFill>
            <a:prstDash val="solid"/>
            <a:round/>
            <a:headEnd len="med" w="med" type="none"/>
            <a:tailEnd len="med" w="med" type="none"/>
          </a:ln>
        </p:spPr>
      </p:cxnSp>
      <p:cxnSp>
        <p:nvCxnSpPr>
          <p:cNvPr id="72" name="Google Shape;72;p15"/>
          <p:cNvCxnSpPr/>
          <p:nvPr/>
        </p:nvCxnSpPr>
        <p:spPr>
          <a:xfrm>
            <a:off x="8451650" y="45325"/>
            <a:ext cx="11400" cy="5064300"/>
          </a:xfrm>
          <a:prstGeom prst="straightConnector1">
            <a:avLst/>
          </a:prstGeom>
          <a:noFill/>
          <a:ln cap="flat" cmpd="sng" w="38100">
            <a:solidFill>
              <a:srgbClr val="D9EAD3"/>
            </a:solidFill>
            <a:prstDash val="solid"/>
            <a:round/>
            <a:headEnd len="med" w="med" type="none"/>
            <a:tailEnd len="med" w="med" type="none"/>
          </a:ln>
        </p:spPr>
      </p:cxnSp>
      <p:cxnSp>
        <p:nvCxnSpPr>
          <p:cNvPr id="73" name="Google Shape;73;p15"/>
          <p:cNvCxnSpPr/>
          <p:nvPr/>
        </p:nvCxnSpPr>
        <p:spPr>
          <a:xfrm flipH="1" rot="10800000">
            <a:off x="600" y="4915025"/>
            <a:ext cx="9142800" cy="11400"/>
          </a:xfrm>
          <a:prstGeom prst="straightConnector1">
            <a:avLst/>
          </a:prstGeom>
          <a:noFill/>
          <a:ln cap="flat" cmpd="sng" w="38100">
            <a:solidFill>
              <a:srgbClr val="D9EAD3"/>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a:latin typeface="Times New Roman"/>
                <a:ea typeface="Times New Roman"/>
                <a:cs typeface="Times New Roman"/>
                <a:sym typeface="Times New Roman"/>
              </a:rPr>
              <a:t>Tools: </a:t>
            </a:r>
            <a:endParaRPr>
              <a:latin typeface="Times New Roman"/>
              <a:ea typeface="Times New Roman"/>
              <a:cs typeface="Times New Roman"/>
              <a:sym typeface="Times New Roman"/>
            </a:endParaRPr>
          </a:p>
        </p:txBody>
      </p:sp>
      <p:sp>
        <p:nvSpPr>
          <p:cNvPr id="79" name="Google Shape;79;p16"/>
          <p:cNvSpPr txBox="1"/>
          <p:nvPr>
            <p:ph idx="1" type="body"/>
          </p:nvPr>
        </p:nvSpPr>
        <p:spPr>
          <a:xfrm>
            <a:off x="1045200" y="1311300"/>
            <a:ext cx="70977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ca" sz="2400">
                <a:solidFill>
                  <a:schemeClr val="dk1"/>
                </a:solidFill>
                <a:latin typeface="Times New Roman"/>
                <a:ea typeface="Times New Roman"/>
                <a:cs typeface="Times New Roman"/>
                <a:sym typeface="Times New Roman"/>
              </a:rPr>
              <a:t>R, Python, Jupyter notebook,Orange</a:t>
            </a:r>
            <a:endParaRPr/>
          </a:p>
        </p:txBody>
      </p:sp>
      <p:cxnSp>
        <p:nvCxnSpPr>
          <p:cNvPr id="80" name="Google Shape;80;p16"/>
          <p:cNvCxnSpPr/>
          <p:nvPr/>
        </p:nvCxnSpPr>
        <p:spPr>
          <a:xfrm flipH="1" rot="10800000">
            <a:off x="22650" y="396450"/>
            <a:ext cx="9142800" cy="11400"/>
          </a:xfrm>
          <a:prstGeom prst="straightConnector1">
            <a:avLst/>
          </a:prstGeom>
          <a:noFill/>
          <a:ln cap="flat" cmpd="sng" w="38100">
            <a:solidFill>
              <a:srgbClr val="D9EAD3"/>
            </a:solidFill>
            <a:prstDash val="solid"/>
            <a:round/>
            <a:headEnd len="med" w="med" type="none"/>
            <a:tailEnd len="med" w="med" type="none"/>
          </a:ln>
        </p:spPr>
      </p:cxnSp>
      <p:cxnSp>
        <p:nvCxnSpPr>
          <p:cNvPr id="81" name="Google Shape;81;p16"/>
          <p:cNvCxnSpPr/>
          <p:nvPr/>
        </p:nvCxnSpPr>
        <p:spPr>
          <a:xfrm>
            <a:off x="8451650" y="45325"/>
            <a:ext cx="11400" cy="5064300"/>
          </a:xfrm>
          <a:prstGeom prst="straightConnector1">
            <a:avLst/>
          </a:prstGeom>
          <a:noFill/>
          <a:ln cap="flat" cmpd="sng" w="38100">
            <a:solidFill>
              <a:srgbClr val="D9EAD3"/>
            </a:solidFill>
            <a:prstDash val="solid"/>
            <a:round/>
            <a:headEnd len="med" w="med" type="none"/>
            <a:tailEnd len="med" w="med" type="none"/>
          </a:ln>
        </p:spPr>
      </p:cxnSp>
      <p:cxnSp>
        <p:nvCxnSpPr>
          <p:cNvPr id="82" name="Google Shape;82;p16"/>
          <p:cNvCxnSpPr/>
          <p:nvPr/>
        </p:nvCxnSpPr>
        <p:spPr>
          <a:xfrm flipH="1" rot="10800000">
            <a:off x="600" y="4915025"/>
            <a:ext cx="9142800" cy="11400"/>
          </a:xfrm>
          <a:prstGeom prst="straightConnector1">
            <a:avLst/>
          </a:prstGeom>
          <a:noFill/>
          <a:ln cap="flat" cmpd="sng" w="38100">
            <a:solidFill>
              <a:srgbClr val="D9EAD3"/>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1408800" y="1459050"/>
            <a:ext cx="63705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ca" sz="2400">
                <a:solidFill>
                  <a:schemeClr val="dk1"/>
                </a:solidFill>
                <a:latin typeface="Times New Roman"/>
                <a:ea typeface="Times New Roman"/>
                <a:cs typeface="Times New Roman"/>
                <a:sym typeface="Times New Roman"/>
              </a:rPr>
              <a:t>·Clean data.</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ca" sz="2400">
                <a:solidFill>
                  <a:schemeClr val="dk1"/>
                </a:solidFill>
                <a:latin typeface="Times New Roman"/>
                <a:ea typeface="Times New Roman"/>
                <a:cs typeface="Times New Roman"/>
                <a:sym typeface="Times New Roman"/>
              </a:rPr>
              <a:t>·Fill in missing values.</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ca" sz="2400">
                <a:solidFill>
                  <a:schemeClr val="dk1"/>
                </a:solidFill>
                <a:latin typeface="Times New Roman"/>
                <a:ea typeface="Times New Roman"/>
                <a:cs typeface="Times New Roman"/>
                <a:sym typeface="Times New Roman"/>
              </a:rPr>
              <a:t>·Change the format for some of the columns.</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·Remove irrelevant information. </a:t>
            </a:r>
            <a:endParaRPr sz="2400">
              <a:solidFill>
                <a:schemeClr val="dk1"/>
              </a:solidFill>
              <a:latin typeface="Times New Roman"/>
              <a:ea typeface="Times New Roman"/>
              <a:cs typeface="Times New Roman"/>
              <a:sym typeface="Times New Roman"/>
            </a:endParaRPr>
          </a:p>
        </p:txBody>
      </p:sp>
      <p:sp>
        <p:nvSpPr>
          <p:cNvPr id="88" name="Google Shape;88;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a:latin typeface="Times New Roman"/>
                <a:ea typeface="Times New Roman"/>
                <a:cs typeface="Times New Roman"/>
                <a:sym typeface="Times New Roman"/>
              </a:rPr>
              <a:t>Data processing: </a:t>
            </a:r>
            <a:endParaRPr>
              <a:latin typeface="Times New Roman"/>
              <a:ea typeface="Times New Roman"/>
              <a:cs typeface="Times New Roman"/>
              <a:sym typeface="Times New Roman"/>
            </a:endParaRPr>
          </a:p>
        </p:txBody>
      </p:sp>
      <p:cxnSp>
        <p:nvCxnSpPr>
          <p:cNvPr id="89" name="Google Shape;89;p17"/>
          <p:cNvCxnSpPr/>
          <p:nvPr/>
        </p:nvCxnSpPr>
        <p:spPr>
          <a:xfrm flipH="1" rot="10800000">
            <a:off x="22650" y="4921950"/>
            <a:ext cx="9142800" cy="11400"/>
          </a:xfrm>
          <a:prstGeom prst="straightConnector1">
            <a:avLst/>
          </a:prstGeom>
          <a:noFill/>
          <a:ln cap="flat" cmpd="sng" w="9525">
            <a:solidFill>
              <a:srgbClr val="E69138"/>
            </a:solidFill>
            <a:prstDash val="solid"/>
            <a:round/>
            <a:headEnd len="med" w="med" type="none"/>
            <a:tailEnd len="med" w="med" type="none"/>
          </a:ln>
        </p:spPr>
      </p:cxnSp>
      <p:cxnSp>
        <p:nvCxnSpPr>
          <p:cNvPr id="90" name="Google Shape;90;p17"/>
          <p:cNvCxnSpPr/>
          <p:nvPr/>
        </p:nvCxnSpPr>
        <p:spPr>
          <a:xfrm flipH="1" rot="10800000">
            <a:off x="600" y="4915025"/>
            <a:ext cx="9142800" cy="11400"/>
          </a:xfrm>
          <a:prstGeom prst="straightConnector1">
            <a:avLst/>
          </a:prstGeom>
          <a:noFill/>
          <a:ln cap="flat" cmpd="sng" w="38100">
            <a:solidFill>
              <a:srgbClr val="D9EAD3"/>
            </a:solidFill>
            <a:prstDash val="solid"/>
            <a:round/>
            <a:headEnd len="med" w="med" type="none"/>
            <a:tailEnd len="med" w="med" type="none"/>
          </a:ln>
        </p:spPr>
      </p:cxnSp>
      <p:cxnSp>
        <p:nvCxnSpPr>
          <p:cNvPr id="91" name="Google Shape;91;p17"/>
          <p:cNvCxnSpPr/>
          <p:nvPr/>
        </p:nvCxnSpPr>
        <p:spPr>
          <a:xfrm>
            <a:off x="8451650" y="45325"/>
            <a:ext cx="11400" cy="5064300"/>
          </a:xfrm>
          <a:prstGeom prst="straightConnector1">
            <a:avLst/>
          </a:prstGeom>
          <a:noFill/>
          <a:ln cap="flat" cmpd="sng" w="38100">
            <a:solidFill>
              <a:srgbClr val="D9EAD3"/>
            </a:solidFill>
            <a:prstDash val="solid"/>
            <a:round/>
            <a:headEnd len="med" w="med" type="none"/>
            <a:tailEnd len="med" w="med" type="none"/>
          </a:ln>
        </p:spPr>
      </p:cxnSp>
      <p:cxnSp>
        <p:nvCxnSpPr>
          <p:cNvPr id="92" name="Google Shape;92;p17"/>
          <p:cNvCxnSpPr/>
          <p:nvPr/>
        </p:nvCxnSpPr>
        <p:spPr>
          <a:xfrm flipH="1" rot="10800000">
            <a:off x="22650" y="396450"/>
            <a:ext cx="9142800" cy="11400"/>
          </a:xfrm>
          <a:prstGeom prst="straightConnector1">
            <a:avLst/>
          </a:prstGeom>
          <a:noFill/>
          <a:ln cap="flat" cmpd="sng" w="38100">
            <a:solidFill>
              <a:srgbClr val="D9EAD3"/>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311700" y="1389600"/>
            <a:ext cx="7304700" cy="31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1.What are the different causes of Airplane crashes.</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2. What are the most dangerous locations.</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3.Which companies are the worse based on accidents recorded.</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4.Which airplane type are the most dangerous.</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5.How many accidents happen yearly</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6.Which seasons are the most dangerous</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ca" sz="2400">
                <a:solidFill>
                  <a:schemeClr val="dk1"/>
                </a:solidFill>
                <a:latin typeface="Times New Roman"/>
                <a:ea typeface="Times New Roman"/>
                <a:cs typeface="Times New Roman"/>
                <a:sym typeface="Times New Roman"/>
              </a:rPr>
              <a:t>7.What is the likeliness to Survive a Plane crash.</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98" name="Google Shape;98;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a:latin typeface="Times New Roman"/>
                <a:ea typeface="Times New Roman"/>
                <a:cs typeface="Times New Roman"/>
                <a:sym typeface="Times New Roman"/>
              </a:rPr>
              <a:t>Findings</a:t>
            </a:r>
            <a:r>
              <a:rPr lang="ca">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cxnSp>
        <p:nvCxnSpPr>
          <p:cNvPr id="99" name="Google Shape;99;p18"/>
          <p:cNvCxnSpPr/>
          <p:nvPr/>
        </p:nvCxnSpPr>
        <p:spPr>
          <a:xfrm flipH="1" rot="10800000">
            <a:off x="22650" y="396450"/>
            <a:ext cx="9142800" cy="11400"/>
          </a:xfrm>
          <a:prstGeom prst="straightConnector1">
            <a:avLst/>
          </a:prstGeom>
          <a:noFill/>
          <a:ln cap="flat" cmpd="sng" w="38100">
            <a:solidFill>
              <a:srgbClr val="D9EAD3"/>
            </a:solidFill>
            <a:prstDash val="solid"/>
            <a:round/>
            <a:headEnd len="med" w="med" type="none"/>
            <a:tailEnd len="med" w="med" type="none"/>
          </a:ln>
        </p:spPr>
      </p:cxnSp>
      <p:cxnSp>
        <p:nvCxnSpPr>
          <p:cNvPr id="100" name="Google Shape;100;p18"/>
          <p:cNvCxnSpPr/>
          <p:nvPr/>
        </p:nvCxnSpPr>
        <p:spPr>
          <a:xfrm flipH="1" rot="10800000">
            <a:off x="22650" y="4899325"/>
            <a:ext cx="9142800" cy="11400"/>
          </a:xfrm>
          <a:prstGeom prst="straightConnector1">
            <a:avLst/>
          </a:prstGeom>
          <a:noFill/>
          <a:ln cap="flat" cmpd="sng" w="9525">
            <a:solidFill>
              <a:srgbClr val="E69138"/>
            </a:solidFill>
            <a:prstDash val="solid"/>
            <a:round/>
            <a:headEnd len="med" w="med" type="none"/>
            <a:tailEnd len="med" w="med" type="none"/>
          </a:ln>
        </p:spPr>
      </p:cxnSp>
      <p:cxnSp>
        <p:nvCxnSpPr>
          <p:cNvPr id="101" name="Google Shape;101;p18"/>
          <p:cNvCxnSpPr/>
          <p:nvPr/>
        </p:nvCxnSpPr>
        <p:spPr>
          <a:xfrm flipH="1" rot="10800000">
            <a:off x="600" y="4915025"/>
            <a:ext cx="9142800" cy="11400"/>
          </a:xfrm>
          <a:prstGeom prst="straightConnector1">
            <a:avLst/>
          </a:prstGeom>
          <a:noFill/>
          <a:ln cap="flat" cmpd="sng" w="38100">
            <a:solidFill>
              <a:srgbClr val="D9EAD3"/>
            </a:solidFill>
            <a:prstDash val="solid"/>
            <a:round/>
            <a:headEnd len="med" w="med" type="none"/>
            <a:tailEnd len="med" w="med" type="none"/>
          </a:ln>
        </p:spPr>
      </p:cxnSp>
      <p:cxnSp>
        <p:nvCxnSpPr>
          <p:cNvPr id="102" name="Google Shape;102;p18"/>
          <p:cNvCxnSpPr/>
          <p:nvPr/>
        </p:nvCxnSpPr>
        <p:spPr>
          <a:xfrm>
            <a:off x="8451650" y="45325"/>
            <a:ext cx="11400" cy="5064300"/>
          </a:xfrm>
          <a:prstGeom prst="straightConnector1">
            <a:avLst/>
          </a:prstGeom>
          <a:noFill/>
          <a:ln cap="flat" cmpd="sng" w="38100">
            <a:solidFill>
              <a:srgbClr val="D9EAD3"/>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4175"/>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1.</a:t>
            </a:r>
            <a:endParaRPr sz="1200">
              <a:latin typeface="Times New Roman"/>
              <a:ea typeface="Times New Roman"/>
              <a:cs typeface="Times New Roman"/>
              <a:sym typeface="Times New Roman"/>
            </a:endParaRPr>
          </a:p>
        </p:txBody>
      </p:sp>
      <p:sp>
        <p:nvSpPr>
          <p:cNvPr id="108" name="Google Shape;108;p19"/>
          <p:cNvSpPr txBox="1"/>
          <p:nvPr>
            <p:ph idx="1" type="body"/>
          </p:nvPr>
        </p:nvSpPr>
        <p:spPr>
          <a:xfrm>
            <a:off x="311700" y="56945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311700" y="806600"/>
            <a:ext cx="2808000" cy="3179400"/>
          </a:xfrm>
          <a:prstGeom prst="rect">
            <a:avLst/>
          </a:prstGeom>
          <a:noFill/>
          <a:ln>
            <a:noFill/>
          </a:ln>
        </p:spPr>
      </p:pic>
      <p:sp>
        <p:nvSpPr>
          <p:cNvPr id="110" name="Google Shape;110;p19"/>
          <p:cNvSpPr txBox="1"/>
          <p:nvPr>
            <p:ph type="title"/>
          </p:nvPr>
        </p:nvSpPr>
        <p:spPr>
          <a:xfrm>
            <a:off x="3272100" y="3632125"/>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graph shows the locations with most accidents reported. N/A means that the location of the accident could not be reported or the crash did not occur in land.</a:t>
            </a:r>
            <a:endParaRPr sz="1200">
              <a:latin typeface="Times New Roman"/>
              <a:ea typeface="Times New Roman"/>
              <a:cs typeface="Times New Roman"/>
              <a:sym typeface="Times New Roman"/>
            </a:endParaRPr>
          </a:p>
        </p:txBody>
      </p:sp>
      <p:pic>
        <p:nvPicPr>
          <p:cNvPr id="111" name="Google Shape;111;p19"/>
          <p:cNvPicPr preferRelativeResize="0"/>
          <p:nvPr/>
        </p:nvPicPr>
        <p:blipFill>
          <a:blip r:embed="rId4">
            <a:alphaModFix/>
          </a:blip>
          <a:stretch>
            <a:fillRect/>
          </a:stretch>
        </p:blipFill>
        <p:spPr>
          <a:xfrm>
            <a:off x="3272100" y="1012875"/>
            <a:ext cx="5028905" cy="1765149"/>
          </a:xfrm>
          <a:prstGeom prst="rect">
            <a:avLst/>
          </a:prstGeom>
          <a:noFill/>
          <a:ln>
            <a:noFill/>
          </a:ln>
        </p:spPr>
      </p:pic>
      <p:sp>
        <p:nvSpPr>
          <p:cNvPr id="112" name="Google Shape;112;p19"/>
          <p:cNvSpPr txBox="1"/>
          <p:nvPr>
            <p:ph type="title"/>
          </p:nvPr>
        </p:nvSpPr>
        <p:spPr>
          <a:xfrm>
            <a:off x="3272100" y="5054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2.</a:t>
            </a:r>
            <a:endParaRPr sz="1200">
              <a:latin typeface="Times New Roman"/>
              <a:ea typeface="Times New Roman"/>
              <a:cs typeface="Times New Roman"/>
              <a:sym typeface="Times New Roman"/>
            </a:endParaRPr>
          </a:p>
        </p:txBody>
      </p:sp>
      <p:sp>
        <p:nvSpPr>
          <p:cNvPr id="113" name="Google Shape;113;p19"/>
          <p:cNvSpPr txBox="1"/>
          <p:nvPr>
            <p:ph type="title"/>
          </p:nvPr>
        </p:nvSpPr>
        <p:spPr>
          <a:xfrm>
            <a:off x="311700" y="46356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table shows the locations with the most amount of crashes reported listed in descending order with a minimal threshold of 8 crashes per location.</a:t>
            </a:r>
            <a:endParaRPr sz="1200">
              <a:latin typeface="Times New Roman"/>
              <a:ea typeface="Times New Roman"/>
              <a:cs typeface="Times New Roman"/>
              <a:sym typeface="Times New Roman"/>
            </a:endParaRPr>
          </a:p>
        </p:txBody>
      </p:sp>
      <p:cxnSp>
        <p:nvCxnSpPr>
          <p:cNvPr id="114" name="Google Shape;114;p19"/>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115" name="Google Shape;115;p19"/>
          <p:cNvCxnSpPr/>
          <p:nvPr/>
        </p:nvCxnSpPr>
        <p:spPr>
          <a:xfrm flipH="1" rot="10800000">
            <a:off x="600" y="4936800"/>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999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3.</a:t>
            </a:r>
            <a:endParaRPr sz="1200">
              <a:latin typeface="Times New Roman"/>
              <a:ea typeface="Times New Roman"/>
              <a:cs typeface="Times New Roman"/>
              <a:sym typeface="Times New Roman"/>
            </a:endParaRPr>
          </a:p>
        </p:txBody>
      </p:sp>
      <p:pic>
        <p:nvPicPr>
          <p:cNvPr id="121" name="Google Shape;121;p20"/>
          <p:cNvPicPr preferRelativeResize="0"/>
          <p:nvPr/>
        </p:nvPicPr>
        <p:blipFill>
          <a:blip r:embed="rId3">
            <a:alphaModFix/>
          </a:blip>
          <a:stretch>
            <a:fillRect/>
          </a:stretch>
        </p:blipFill>
        <p:spPr>
          <a:xfrm>
            <a:off x="311700" y="862375"/>
            <a:ext cx="3386975" cy="3066975"/>
          </a:xfrm>
          <a:prstGeom prst="rect">
            <a:avLst/>
          </a:prstGeom>
          <a:noFill/>
          <a:ln>
            <a:noFill/>
          </a:ln>
        </p:spPr>
      </p:pic>
      <p:sp>
        <p:nvSpPr>
          <p:cNvPr id="122" name="Google Shape;122;p20"/>
          <p:cNvSpPr txBox="1"/>
          <p:nvPr>
            <p:ph type="title"/>
          </p:nvPr>
        </p:nvSpPr>
        <p:spPr>
          <a:xfrm>
            <a:off x="4001725" y="561175"/>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4.</a:t>
            </a:r>
            <a:endParaRPr sz="1200">
              <a:latin typeface="Times New Roman"/>
              <a:ea typeface="Times New Roman"/>
              <a:cs typeface="Times New Roman"/>
              <a:sym typeface="Times New Roman"/>
            </a:endParaRPr>
          </a:p>
        </p:txBody>
      </p:sp>
      <p:pic>
        <p:nvPicPr>
          <p:cNvPr id="123" name="Google Shape;123;p20"/>
          <p:cNvPicPr preferRelativeResize="0"/>
          <p:nvPr/>
        </p:nvPicPr>
        <p:blipFill>
          <a:blip r:embed="rId4">
            <a:alphaModFix/>
          </a:blip>
          <a:stretch>
            <a:fillRect/>
          </a:stretch>
        </p:blipFill>
        <p:spPr>
          <a:xfrm>
            <a:off x="3845550" y="862375"/>
            <a:ext cx="5140525" cy="1955449"/>
          </a:xfrm>
          <a:prstGeom prst="rect">
            <a:avLst/>
          </a:prstGeom>
          <a:noFill/>
          <a:ln>
            <a:noFill/>
          </a:ln>
        </p:spPr>
      </p:pic>
      <p:sp>
        <p:nvSpPr>
          <p:cNvPr id="124" name="Google Shape;124;p20"/>
          <p:cNvSpPr txBox="1"/>
          <p:nvPr>
            <p:ph type="title"/>
          </p:nvPr>
        </p:nvSpPr>
        <p:spPr>
          <a:xfrm>
            <a:off x="3845550" y="3154750"/>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graph shows the airlines with most accidents recorded including non-</a:t>
            </a:r>
            <a:r>
              <a:rPr lang="ca" sz="1200">
                <a:latin typeface="Times New Roman"/>
                <a:ea typeface="Times New Roman"/>
                <a:cs typeface="Times New Roman"/>
                <a:sym typeface="Times New Roman"/>
              </a:rPr>
              <a:t>passenger</a:t>
            </a:r>
            <a:r>
              <a:rPr lang="ca" sz="1200">
                <a:latin typeface="Times New Roman"/>
                <a:ea typeface="Times New Roman"/>
                <a:cs typeface="Times New Roman"/>
                <a:sym typeface="Times New Roman"/>
              </a:rPr>
              <a:t> planes such as the US Military for reference.</a:t>
            </a:r>
            <a:endParaRPr sz="1200">
              <a:latin typeface="Times New Roman"/>
              <a:ea typeface="Times New Roman"/>
              <a:cs typeface="Times New Roman"/>
              <a:sym typeface="Times New Roman"/>
            </a:endParaRPr>
          </a:p>
        </p:txBody>
      </p:sp>
      <p:sp>
        <p:nvSpPr>
          <p:cNvPr id="125" name="Google Shape;125;p20"/>
          <p:cNvSpPr txBox="1"/>
          <p:nvPr>
            <p:ph type="title"/>
          </p:nvPr>
        </p:nvSpPr>
        <p:spPr>
          <a:xfrm>
            <a:off x="311700" y="4448325"/>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table shows the airlines with the most amount of crashes recorded in descending order with a minimal threshold of 36 crashes.</a:t>
            </a:r>
            <a:endParaRPr sz="1200">
              <a:latin typeface="Times New Roman"/>
              <a:ea typeface="Times New Roman"/>
              <a:cs typeface="Times New Roman"/>
              <a:sym typeface="Times New Roman"/>
            </a:endParaRPr>
          </a:p>
        </p:txBody>
      </p:sp>
      <p:cxnSp>
        <p:nvCxnSpPr>
          <p:cNvPr id="126" name="Google Shape;126;p20"/>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127" name="Google Shape;127;p20"/>
          <p:cNvCxnSpPr/>
          <p:nvPr/>
        </p:nvCxnSpPr>
        <p:spPr>
          <a:xfrm flipH="1" rot="10800000">
            <a:off x="22650" y="4797350"/>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999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5.</a:t>
            </a:r>
            <a:endParaRPr sz="1200">
              <a:latin typeface="Times New Roman"/>
              <a:ea typeface="Times New Roman"/>
              <a:cs typeface="Times New Roman"/>
              <a:sym typeface="Times New Roman"/>
            </a:endParaRPr>
          </a:p>
        </p:txBody>
      </p:sp>
      <p:pic>
        <p:nvPicPr>
          <p:cNvPr id="133" name="Google Shape;133;p21"/>
          <p:cNvPicPr preferRelativeResize="0"/>
          <p:nvPr/>
        </p:nvPicPr>
        <p:blipFill>
          <a:blip r:embed="rId3">
            <a:alphaModFix/>
          </a:blip>
          <a:stretch>
            <a:fillRect/>
          </a:stretch>
        </p:blipFill>
        <p:spPr>
          <a:xfrm>
            <a:off x="262625" y="801100"/>
            <a:ext cx="2956750" cy="2846701"/>
          </a:xfrm>
          <a:prstGeom prst="rect">
            <a:avLst/>
          </a:prstGeom>
          <a:noFill/>
          <a:ln>
            <a:noFill/>
          </a:ln>
        </p:spPr>
      </p:pic>
      <p:sp>
        <p:nvSpPr>
          <p:cNvPr id="134" name="Google Shape;134;p21"/>
          <p:cNvSpPr txBox="1"/>
          <p:nvPr>
            <p:ph type="title"/>
          </p:nvPr>
        </p:nvSpPr>
        <p:spPr>
          <a:xfrm>
            <a:off x="3561050" y="4999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Figure 6.</a:t>
            </a:r>
            <a:endParaRPr sz="1200">
              <a:latin typeface="Times New Roman"/>
              <a:ea typeface="Times New Roman"/>
              <a:cs typeface="Times New Roman"/>
              <a:sym typeface="Times New Roman"/>
            </a:endParaRPr>
          </a:p>
        </p:txBody>
      </p:sp>
      <p:pic>
        <p:nvPicPr>
          <p:cNvPr id="135" name="Google Shape;135;p21"/>
          <p:cNvPicPr preferRelativeResize="0"/>
          <p:nvPr/>
        </p:nvPicPr>
        <p:blipFill>
          <a:blip r:embed="rId4">
            <a:alphaModFix/>
          </a:blip>
          <a:stretch>
            <a:fillRect/>
          </a:stretch>
        </p:blipFill>
        <p:spPr>
          <a:xfrm>
            <a:off x="3371775" y="953500"/>
            <a:ext cx="5619825" cy="2063092"/>
          </a:xfrm>
          <a:prstGeom prst="rect">
            <a:avLst/>
          </a:prstGeom>
          <a:noFill/>
          <a:ln>
            <a:noFill/>
          </a:ln>
        </p:spPr>
      </p:pic>
      <p:sp>
        <p:nvSpPr>
          <p:cNvPr id="136" name="Google Shape;136;p21"/>
          <p:cNvSpPr txBox="1"/>
          <p:nvPr>
            <p:ph type="title"/>
          </p:nvPr>
        </p:nvSpPr>
        <p:spPr>
          <a:xfrm>
            <a:off x="311700" y="4403000"/>
            <a:ext cx="26874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table shows the different Aircraft types with the most amount of crashes recorded listed in descending order with a minimal threshold of 23 crashes.</a:t>
            </a:r>
            <a:endParaRPr sz="1200">
              <a:latin typeface="Times New Roman"/>
              <a:ea typeface="Times New Roman"/>
              <a:cs typeface="Times New Roman"/>
              <a:sym typeface="Times New Roman"/>
            </a:endParaRPr>
          </a:p>
        </p:txBody>
      </p:sp>
      <p:sp>
        <p:nvSpPr>
          <p:cNvPr id="137" name="Google Shape;137;p21"/>
          <p:cNvSpPr txBox="1"/>
          <p:nvPr>
            <p:ph type="title"/>
          </p:nvPr>
        </p:nvSpPr>
        <p:spPr>
          <a:xfrm>
            <a:off x="3906750" y="3346600"/>
            <a:ext cx="3355800" cy="3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200">
                <a:latin typeface="Times New Roman"/>
                <a:ea typeface="Times New Roman"/>
                <a:cs typeface="Times New Roman"/>
                <a:sym typeface="Times New Roman"/>
              </a:rPr>
              <a:t>Note. This graph shows the Aircraft type with most accidents. With the threshold extended from 23 to 15. </a:t>
            </a:r>
            <a:endParaRPr sz="1200">
              <a:latin typeface="Times New Roman"/>
              <a:ea typeface="Times New Roman"/>
              <a:cs typeface="Times New Roman"/>
              <a:sym typeface="Times New Roman"/>
            </a:endParaRPr>
          </a:p>
        </p:txBody>
      </p:sp>
      <p:cxnSp>
        <p:nvCxnSpPr>
          <p:cNvPr id="138" name="Google Shape;138;p21"/>
          <p:cNvCxnSpPr/>
          <p:nvPr/>
        </p:nvCxnSpPr>
        <p:spPr>
          <a:xfrm flipH="1" rot="10800000">
            <a:off x="22650" y="396450"/>
            <a:ext cx="9142800" cy="11400"/>
          </a:xfrm>
          <a:prstGeom prst="straightConnector1">
            <a:avLst/>
          </a:prstGeom>
          <a:noFill/>
          <a:ln cap="flat" cmpd="sng" w="28575">
            <a:solidFill>
              <a:srgbClr val="D9EAD3"/>
            </a:solidFill>
            <a:prstDash val="solid"/>
            <a:round/>
            <a:headEnd len="med" w="med" type="none"/>
            <a:tailEnd len="med" w="med" type="none"/>
          </a:ln>
        </p:spPr>
      </p:cxnSp>
      <p:cxnSp>
        <p:nvCxnSpPr>
          <p:cNvPr id="139" name="Google Shape;139;p21"/>
          <p:cNvCxnSpPr/>
          <p:nvPr/>
        </p:nvCxnSpPr>
        <p:spPr>
          <a:xfrm flipH="1" rot="10800000">
            <a:off x="600" y="4915025"/>
            <a:ext cx="9142800" cy="11400"/>
          </a:xfrm>
          <a:prstGeom prst="straightConnector1">
            <a:avLst/>
          </a:prstGeom>
          <a:noFill/>
          <a:ln cap="flat" cmpd="sng" w="28575">
            <a:solidFill>
              <a:srgbClr val="D9EAD3"/>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