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3" r:id="rId4"/>
    <p:sldId id="269" r:id="rId5"/>
    <p:sldId id="270" r:id="rId6"/>
    <p:sldId id="271" r:id="rId7"/>
    <p:sldId id="274" r:id="rId8"/>
    <p:sldId id="272" r:id="rId9"/>
    <p:sldId id="273" r:id="rId10"/>
    <p:sldId id="266" r:id="rId11"/>
    <p:sldId id="287" r:id="rId12"/>
    <p:sldId id="264" r:id="rId13"/>
    <p:sldId id="286" r:id="rId14"/>
    <p:sldId id="267" r:id="rId15"/>
    <p:sldId id="268" r:id="rId16"/>
    <p:sldId id="265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1" r:id="rId28"/>
    <p:sldId id="260" r:id="rId2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E9F53-5B2C-466D-9CEF-6F031F381E9A}" v="524" dt="2023-07-10T09:23:42.419"/>
    <p1510:client id="{9ACAF530-A628-95FE-425B-63BA25428CC7}" v="10" dt="2023-07-10T08:40:0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1CD6E-E80B-4805-AA33-13BB702B74B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B7A8DF-C353-4DC6-A767-C2B65D1A89F3}">
      <dgm:prSet/>
      <dgm:spPr/>
      <dgm:t>
        <a:bodyPr/>
        <a:lstStyle/>
        <a:p>
          <a:r>
            <a:rPr lang="it-IT"/>
            <a:t>Progettazione Modello Concettuale</a:t>
          </a:r>
          <a:endParaRPr lang="en-US"/>
        </a:p>
      </dgm:t>
    </dgm:pt>
    <dgm:pt modelId="{F42CEA7F-367A-46CA-BA3A-2F450E3BCBAA}" type="parTrans" cxnId="{B47FA7C8-53EB-4732-8F1D-565879CC527B}">
      <dgm:prSet/>
      <dgm:spPr/>
      <dgm:t>
        <a:bodyPr/>
        <a:lstStyle/>
        <a:p>
          <a:endParaRPr lang="en-US"/>
        </a:p>
      </dgm:t>
    </dgm:pt>
    <dgm:pt modelId="{3D34F662-A21A-493B-A767-BB8E3C4FAF61}" type="sibTrans" cxnId="{B47FA7C8-53EB-4732-8F1D-565879CC527B}">
      <dgm:prSet/>
      <dgm:spPr/>
      <dgm:t>
        <a:bodyPr/>
        <a:lstStyle/>
        <a:p>
          <a:endParaRPr lang="en-US"/>
        </a:p>
      </dgm:t>
    </dgm:pt>
    <dgm:pt modelId="{3A7167F9-903E-418B-82B7-7079CE7F3C9A}">
      <dgm:prSet/>
      <dgm:spPr/>
      <dgm:t>
        <a:bodyPr/>
        <a:lstStyle/>
        <a:p>
          <a:r>
            <a:rPr lang="it-IT"/>
            <a:t>Progettazione Modello Logico</a:t>
          </a:r>
          <a:endParaRPr lang="en-US"/>
        </a:p>
      </dgm:t>
    </dgm:pt>
    <dgm:pt modelId="{633EBD43-A9F4-45E5-8A2C-009BD7D01ECB}" type="parTrans" cxnId="{CB354346-E8CB-4E48-ACB0-10057D2E8952}">
      <dgm:prSet/>
      <dgm:spPr/>
      <dgm:t>
        <a:bodyPr/>
        <a:lstStyle/>
        <a:p>
          <a:endParaRPr lang="en-US"/>
        </a:p>
      </dgm:t>
    </dgm:pt>
    <dgm:pt modelId="{5BB54D47-FA6D-4802-907D-E9708D01580E}" type="sibTrans" cxnId="{CB354346-E8CB-4E48-ACB0-10057D2E8952}">
      <dgm:prSet/>
      <dgm:spPr/>
      <dgm:t>
        <a:bodyPr/>
        <a:lstStyle/>
        <a:p>
          <a:endParaRPr lang="en-US"/>
        </a:p>
      </dgm:t>
    </dgm:pt>
    <dgm:pt modelId="{DA86F641-A43F-4C59-BF53-25B3987D5735}">
      <dgm:prSet/>
      <dgm:spPr/>
      <dgm:t>
        <a:bodyPr/>
        <a:lstStyle/>
        <a:p>
          <a:r>
            <a:rPr lang="it-IT"/>
            <a:t>Implementazione query nel </a:t>
          </a:r>
          <a:r>
            <a:rPr lang="it-IT" err="1"/>
            <a:t>Sadas</a:t>
          </a:r>
          <a:r>
            <a:rPr lang="it-IT"/>
            <a:t> Engine</a:t>
          </a:r>
          <a:endParaRPr lang="en-US"/>
        </a:p>
      </dgm:t>
    </dgm:pt>
    <dgm:pt modelId="{D2D98C5D-9CE3-4712-B215-A67FDE3FD004}" type="parTrans" cxnId="{1DB8DD47-3863-4806-A71D-BFAF0881B35B}">
      <dgm:prSet/>
      <dgm:spPr/>
      <dgm:t>
        <a:bodyPr/>
        <a:lstStyle/>
        <a:p>
          <a:endParaRPr lang="en-US"/>
        </a:p>
      </dgm:t>
    </dgm:pt>
    <dgm:pt modelId="{BE22FCFB-6A23-4793-845B-7D07BCA4CACE}" type="sibTrans" cxnId="{1DB8DD47-3863-4806-A71D-BFAF0881B35B}">
      <dgm:prSet/>
      <dgm:spPr/>
      <dgm:t>
        <a:bodyPr/>
        <a:lstStyle/>
        <a:p>
          <a:endParaRPr lang="en-US"/>
        </a:p>
      </dgm:t>
    </dgm:pt>
    <dgm:pt modelId="{102A81D6-94E8-4A2C-8CC1-5BD1FA2730E7}">
      <dgm:prSet/>
      <dgm:spPr/>
      <dgm:t>
        <a:bodyPr/>
        <a:lstStyle/>
        <a:p>
          <a:r>
            <a:rPr lang="it-IT"/>
            <a:t>Implementazione tabelle e viste nel </a:t>
          </a:r>
          <a:r>
            <a:rPr lang="it-IT" err="1"/>
            <a:t>Sadas</a:t>
          </a:r>
          <a:r>
            <a:rPr lang="it-IT"/>
            <a:t> Engine</a:t>
          </a:r>
          <a:endParaRPr lang="en-US"/>
        </a:p>
      </dgm:t>
    </dgm:pt>
    <dgm:pt modelId="{2B6DBD2E-98BE-44C8-A6DA-038C9A4C143F}" type="sibTrans" cxnId="{48796285-42C2-4C4F-905B-DD81BC226FFD}">
      <dgm:prSet/>
      <dgm:spPr/>
      <dgm:t>
        <a:bodyPr/>
        <a:lstStyle/>
        <a:p>
          <a:endParaRPr lang="en-US"/>
        </a:p>
      </dgm:t>
    </dgm:pt>
    <dgm:pt modelId="{06C7D709-A4B1-4E74-8384-4970BBF33164}" type="parTrans" cxnId="{48796285-42C2-4C4F-905B-DD81BC226FFD}">
      <dgm:prSet/>
      <dgm:spPr/>
      <dgm:t>
        <a:bodyPr/>
        <a:lstStyle/>
        <a:p>
          <a:endParaRPr lang="en-US"/>
        </a:p>
      </dgm:t>
    </dgm:pt>
    <dgm:pt modelId="{42BFBE4F-38BD-414A-BA68-FACC00D84B19}">
      <dgm:prSet/>
      <dgm:spPr/>
      <dgm:t>
        <a:bodyPr/>
        <a:lstStyle/>
        <a:p>
          <a:r>
            <a:rPr lang="it-IT"/>
            <a:t>Estrazione e trasformazione dei dati</a:t>
          </a:r>
          <a:endParaRPr lang="en-US"/>
        </a:p>
      </dgm:t>
    </dgm:pt>
    <dgm:pt modelId="{2BD24B63-56F8-41FD-9E89-017D7ABB66E8}" type="parTrans" cxnId="{809F5348-8372-4F93-A2FB-E88E6798DEEE}">
      <dgm:prSet/>
      <dgm:spPr/>
      <dgm:t>
        <a:bodyPr/>
        <a:lstStyle/>
        <a:p>
          <a:endParaRPr lang="it-IT"/>
        </a:p>
      </dgm:t>
    </dgm:pt>
    <dgm:pt modelId="{51C2C09B-E995-4E9A-AE17-E8F369908861}" type="sibTrans" cxnId="{809F5348-8372-4F93-A2FB-E88E6798DEEE}">
      <dgm:prSet/>
      <dgm:spPr/>
      <dgm:t>
        <a:bodyPr/>
        <a:lstStyle/>
        <a:p>
          <a:endParaRPr lang="it-IT"/>
        </a:p>
      </dgm:t>
    </dgm:pt>
    <dgm:pt modelId="{758F5D86-DA97-42FB-8400-0043ED0D6CC2}" type="pres">
      <dgm:prSet presAssocID="{47B1CD6E-E80B-4805-AA33-13BB702B74B2}" presName="vert0" presStyleCnt="0">
        <dgm:presLayoutVars>
          <dgm:dir/>
          <dgm:animOne val="branch"/>
          <dgm:animLvl val="lvl"/>
        </dgm:presLayoutVars>
      </dgm:prSet>
      <dgm:spPr/>
    </dgm:pt>
    <dgm:pt modelId="{558FC6E9-49D0-45F3-8A4A-D33EB5611F97}" type="pres">
      <dgm:prSet presAssocID="{42BFBE4F-38BD-414A-BA68-FACC00D84B19}" presName="thickLine" presStyleLbl="alignNode1" presStyleIdx="0" presStyleCnt="5"/>
      <dgm:spPr/>
    </dgm:pt>
    <dgm:pt modelId="{4A1B2D30-10DD-4ED7-97A7-BBAA4B0D69F7}" type="pres">
      <dgm:prSet presAssocID="{42BFBE4F-38BD-414A-BA68-FACC00D84B19}" presName="horz1" presStyleCnt="0"/>
      <dgm:spPr/>
    </dgm:pt>
    <dgm:pt modelId="{274396BE-8C49-4379-9B46-87851ACBA4C9}" type="pres">
      <dgm:prSet presAssocID="{42BFBE4F-38BD-414A-BA68-FACC00D84B19}" presName="tx1" presStyleLbl="revTx" presStyleIdx="0" presStyleCnt="5"/>
      <dgm:spPr/>
    </dgm:pt>
    <dgm:pt modelId="{93F9EECF-B203-4720-9877-DEA16492AEF1}" type="pres">
      <dgm:prSet presAssocID="{42BFBE4F-38BD-414A-BA68-FACC00D84B19}" presName="vert1" presStyleCnt="0"/>
      <dgm:spPr/>
    </dgm:pt>
    <dgm:pt modelId="{6349CE61-E933-4297-B91F-2863E78B8C81}" type="pres">
      <dgm:prSet presAssocID="{87B7A8DF-C353-4DC6-A767-C2B65D1A89F3}" presName="thickLine" presStyleLbl="alignNode1" presStyleIdx="1" presStyleCnt="5"/>
      <dgm:spPr/>
    </dgm:pt>
    <dgm:pt modelId="{07261D77-E8FB-4AAD-9B91-5325D1080C78}" type="pres">
      <dgm:prSet presAssocID="{87B7A8DF-C353-4DC6-A767-C2B65D1A89F3}" presName="horz1" presStyleCnt="0"/>
      <dgm:spPr/>
    </dgm:pt>
    <dgm:pt modelId="{9C96F7BF-96B9-4F61-BF11-3CC3A7101FEE}" type="pres">
      <dgm:prSet presAssocID="{87B7A8DF-C353-4DC6-A767-C2B65D1A89F3}" presName="tx1" presStyleLbl="revTx" presStyleIdx="1" presStyleCnt="5"/>
      <dgm:spPr/>
    </dgm:pt>
    <dgm:pt modelId="{F98E18B6-555C-4644-92C6-670E4F6A974F}" type="pres">
      <dgm:prSet presAssocID="{87B7A8DF-C353-4DC6-A767-C2B65D1A89F3}" presName="vert1" presStyleCnt="0"/>
      <dgm:spPr/>
    </dgm:pt>
    <dgm:pt modelId="{C81AF6B7-DC19-40C1-A8B5-6869F6758209}" type="pres">
      <dgm:prSet presAssocID="{3A7167F9-903E-418B-82B7-7079CE7F3C9A}" presName="thickLine" presStyleLbl="alignNode1" presStyleIdx="2" presStyleCnt="5"/>
      <dgm:spPr/>
    </dgm:pt>
    <dgm:pt modelId="{D7FB1FEE-EA1B-46EE-9405-F963161F59FC}" type="pres">
      <dgm:prSet presAssocID="{3A7167F9-903E-418B-82B7-7079CE7F3C9A}" presName="horz1" presStyleCnt="0"/>
      <dgm:spPr/>
    </dgm:pt>
    <dgm:pt modelId="{E47B6385-AC56-440F-A159-AA031C99353C}" type="pres">
      <dgm:prSet presAssocID="{3A7167F9-903E-418B-82B7-7079CE7F3C9A}" presName="tx1" presStyleLbl="revTx" presStyleIdx="2" presStyleCnt="5"/>
      <dgm:spPr/>
    </dgm:pt>
    <dgm:pt modelId="{191657A8-26EC-47E7-AD4D-960DE4147078}" type="pres">
      <dgm:prSet presAssocID="{3A7167F9-903E-418B-82B7-7079CE7F3C9A}" presName="vert1" presStyleCnt="0"/>
      <dgm:spPr/>
    </dgm:pt>
    <dgm:pt modelId="{F25D9A00-30E4-4BA4-BD58-439214FC7449}" type="pres">
      <dgm:prSet presAssocID="{102A81D6-94E8-4A2C-8CC1-5BD1FA2730E7}" presName="thickLine" presStyleLbl="alignNode1" presStyleIdx="3" presStyleCnt="5"/>
      <dgm:spPr/>
    </dgm:pt>
    <dgm:pt modelId="{54B8C78E-495B-4F33-8D36-C549D7048766}" type="pres">
      <dgm:prSet presAssocID="{102A81D6-94E8-4A2C-8CC1-5BD1FA2730E7}" presName="horz1" presStyleCnt="0"/>
      <dgm:spPr/>
    </dgm:pt>
    <dgm:pt modelId="{2BD01465-228D-4E44-B7D4-7E69D99FC4A3}" type="pres">
      <dgm:prSet presAssocID="{102A81D6-94E8-4A2C-8CC1-5BD1FA2730E7}" presName="tx1" presStyleLbl="revTx" presStyleIdx="3" presStyleCnt="5"/>
      <dgm:spPr/>
    </dgm:pt>
    <dgm:pt modelId="{2ED7FDE8-ED3C-45E4-8F49-07CC881DEB46}" type="pres">
      <dgm:prSet presAssocID="{102A81D6-94E8-4A2C-8CC1-5BD1FA2730E7}" presName="vert1" presStyleCnt="0"/>
      <dgm:spPr/>
    </dgm:pt>
    <dgm:pt modelId="{288B31FE-29C7-4254-84A2-BB5DEFFCE512}" type="pres">
      <dgm:prSet presAssocID="{DA86F641-A43F-4C59-BF53-25B3987D5735}" presName="thickLine" presStyleLbl="alignNode1" presStyleIdx="4" presStyleCnt="5"/>
      <dgm:spPr/>
    </dgm:pt>
    <dgm:pt modelId="{C2A80F54-F260-481B-9705-2A1A56652AAC}" type="pres">
      <dgm:prSet presAssocID="{DA86F641-A43F-4C59-BF53-25B3987D5735}" presName="horz1" presStyleCnt="0"/>
      <dgm:spPr/>
    </dgm:pt>
    <dgm:pt modelId="{E2794B52-E75E-4F42-A7F7-4BD1CFB21377}" type="pres">
      <dgm:prSet presAssocID="{DA86F641-A43F-4C59-BF53-25B3987D5735}" presName="tx1" presStyleLbl="revTx" presStyleIdx="4" presStyleCnt="5"/>
      <dgm:spPr/>
    </dgm:pt>
    <dgm:pt modelId="{F4E3DC9F-A70E-4AC7-BDE2-A2725DBEAA03}" type="pres">
      <dgm:prSet presAssocID="{DA86F641-A43F-4C59-BF53-25B3987D5735}" presName="vert1" presStyleCnt="0"/>
      <dgm:spPr/>
    </dgm:pt>
  </dgm:ptLst>
  <dgm:cxnLst>
    <dgm:cxn modelId="{E6AB9C10-E2BD-4A1A-A5D0-462E4788B33F}" type="presOf" srcId="{42BFBE4F-38BD-414A-BA68-FACC00D84B19}" destId="{274396BE-8C49-4379-9B46-87851ACBA4C9}" srcOrd="0" destOrd="0" presId="urn:microsoft.com/office/officeart/2008/layout/LinedList"/>
    <dgm:cxn modelId="{CB354346-E8CB-4E48-ACB0-10057D2E8952}" srcId="{47B1CD6E-E80B-4805-AA33-13BB702B74B2}" destId="{3A7167F9-903E-418B-82B7-7079CE7F3C9A}" srcOrd="2" destOrd="0" parTransId="{633EBD43-A9F4-45E5-8A2C-009BD7D01ECB}" sibTransId="{5BB54D47-FA6D-4802-907D-E9708D01580E}"/>
    <dgm:cxn modelId="{1DB8DD47-3863-4806-A71D-BFAF0881B35B}" srcId="{47B1CD6E-E80B-4805-AA33-13BB702B74B2}" destId="{DA86F641-A43F-4C59-BF53-25B3987D5735}" srcOrd="4" destOrd="0" parTransId="{D2D98C5D-9CE3-4712-B215-A67FDE3FD004}" sibTransId="{BE22FCFB-6A23-4793-845B-7D07BCA4CACE}"/>
    <dgm:cxn modelId="{809F5348-8372-4F93-A2FB-E88E6798DEEE}" srcId="{47B1CD6E-E80B-4805-AA33-13BB702B74B2}" destId="{42BFBE4F-38BD-414A-BA68-FACC00D84B19}" srcOrd="0" destOrd="0" parTransId="{2BD24B63-56F8-41FD-9E89-017D7ABB66E8}" sibTransId="{51C2C09B-E995-4E9A-AE17-E8F369908861}"/>
    <dgm:cxn modelId="{48796285-42C2-4C4F-905B-DD81BC226FFD}" srcId="{47B1CD6E-E80B-4805-AA33-13BB702B74B2}" destId="{102A81D6-94E8-4A2C-8CC1-5BD1FA2730E7}" srcOrd="3" destOrd="0" parTransId="{06C7D709-A4B1-4E74-8384-4970BBF33164}" sibTransId="{2B6DBD2E-98BE-44C8-A6DA-038C9A4C143F}"/>
    <dgm:cxn modelId="{D1691386-FFBC-49ED-85D5-4FF839A40707}" type="presOf" srcId="{3A7167F9-903E-418B-82B7-7079CE7F3C9A}" destId="{E47B6385-AC56-440F-A159-AA031C99353C}" srcOrd="0" destOrd="0" presId="urn:microsoft.com/office/officeart/2008/layout/LinedList"/>
    <dgm:cxn modelId="{5E5B9E87-69BE-4198-B793-3BB7318F08D2}" type="presOf" srcId="{DA86F641-A43F-4C59-BF53-25B3987D5735}" destId="{E2794B52-E75E-4F42-A7F7-4BD1CFB21377}" srcOrd="0" destOrd="0" presId="urn:microsoft.com/office/officeart/2008/layout/LinedList"/>
    <dgm:cxn modelId="{DEC940A9-797A-465F-84F0-9733C209F73F}" type="presOf" srcId="{47B1CD6E-E80B-4805-AA33-13BB702B74B2}" destId="{758F5D86-DA97-42FB-8400-0043ED0D6CC2}" srcOrd="0" destOrd="0" presId="urn:microsoft.com/office/officeart/2008/layout/LinedList"/>
    <dgm:cxn modelId="{B47FA7C8-53EB-4732-8F1D-565879CC527B}" srcId="{47B1CD6E-E80B-4805-AA33-13BB702B74B2}" destId="{87B7A8DF-C353-4DC6-A767-C2B65D1A89F3}" srcOrd="1" destOrd="0" parTransId="{F42CEA7F-367A-46CA-BA3A-2F450E3BCBAA}" sibTransId="{3D34F662-A21A-493B-A767-BB8E3C4FAF61}"/>
    <dgm:cxn modelId="{9DCB0CE0-82D0-4DE1-9F5A-20B4E644A1D0}" type="presOf" srcId="{102A81D6-94E8-4A2C-8CC1-5BD1FA2730E7}" destId="{2BD01465-228D-4E44-B7D4-7E69D99FC4A3}" srcOrd="0" destOrd="0" presId="urn:microsoft.com/office/officeart/2008/layout/LinedList"/>
    <dgm:cxn modelId="{A1D287EB-9D1F-4E99-A4DF-40A79DE08A08}" type="presOf" srcId="{87B7A8DF-C353-4DC6-A767-C2B65D1A89F3}" destId="{9C96F7BF-96B9-4F61-BF11-3CC3A7101FEE}" srcOrd="0" destOrd="0" presId="urn:microsoft.com/office/officeart/2008/layout/LinedList"/>
    <dgm:cxn modelId="{9E79913D-3BAF-456A-A235-F9AA8AB69EB8}" type="presParOf" srcId="{758F5D86-DA97-42FB-8400-0043ED0D6CC2}" destId="{558FC6E9-49D0-45F3-8A4A-D33EB5611F97}" srcOrd="0" destOrd="0" presId="urn:microsoft.com/office/officeart/2008/layout/LinedList"/>
    <dgm:cxn modelId="{F9D59ED7-22B2-4F67-A93E-003E7DCD04BD}" type="presParOf" srcId="{758F5D86-DA97-42FB-8400-0043ED0D6CC2}" destId="{4A1B2D30-10DD-4ED7-97A7-BBAA4B0D69F7}" srcOrd="1" destOrd="0" presId="urn:microsoft.com/office/officeart/2008/layout/LinedList"/>
    <dgm:cxn modelId="{9C26045F-15D8-486B-9328-BD4248B48DDF}" type="presParOf" srcId="{4A1B2D30-10DD-4ED7-97A7-BBAA4B0D69F7}" destId="{274396BE-8C49-4379-9B46-87851ACBA4C9}" srcOrd="0" destOrd="0" presId="urn:microsoft.com/office/officeart/2008/layout/LinedList"/>
    <dgm:cxn modelId="{C028CE0A-8BBA-4A62-A2E4-BA7312B7B63C}" type="presParOf" srcId="{4A1B2D30-10DD-4ED7-97A7-BBAA4B0D69F7}" destId="{93F9EECF-B203-4720-9877-DEA16492AEF1}" srcOrd="1" destOrd="0" presId="urn:microsoft.com/office/officeart/2008/layout/LinedList"/>
    <dgm:cxn modelId="{048195C7-D25F-4D6A-8014-D183F61E9BA4}" type="presParOf" srcId="{758F5D86-DA97-42FB-8400-0043ED0D6CC2}" destId="{6349CE61-E933-4297-B91F-2863E78B8C81}" srcOrd="2" destOrd="0" presId="urn:microsoft.com/office/officeart/2008/layout/LinedList"/>
    <dgm:cxn modelId="{476F19A6-A7C1-4690-98D6-EBFF6CE14CA2}" type="presParOf" srcId="{758F5D86-DA97-42FB-8400-0043ED0D6CC2}" destId="{07261D77-E8FB-4AAD-9B91-5325D1080C78}" srcOrd="3" destOrd="0" presId="urn:microsoft.com/office/officeart/2008/layout/LinedList"/>
    <dgm:cxn modelId="{2B93D1CF-DDE3-43E6-960A-1C04C2FC3AD2}" type="presParOf" srcId="{07261D77-E8FB-4AAD-9B91-5325D1080C78}" destId="{9C96F7BF-96B9-4F61-BF11-3CC3A7101FEE}" srcOrd="0" destOrd="0" presId="urn:microsoft.com/office/officeart/2008/layout/LinedList"/>
    <dgm:cxn modelId="{4A392080-7DE7-47A3-BF2A-535BA0C60F00}" type="presParOf" srcId="{07261D77-E8FB-4AAD-9B91-5325D1080C78}" destId="{F98E18B6-555C-4644-92C6-670E4F6A974F}" srcOrd="1" destOrd="0" presId="urn:microsoft.com/office/officeart/2008/layout/LinedList"/>
    <dgm:cxn modelId="{46BFB4BF-62BB-4CB7-99D1-B59E6030DEDA}" type="presParOf" srcId="{758F5D86-DA97-42FB-8400-0043ED0D6CC2}" destId="{C81AF6B7-DC19-40C1-A8B5-6869F6758209}" srcOrd="4" destOrd="0" presId="urn:microsoft.com/office/officeart/2008/layout/LinedList"/>
    <dgm:cxn modelId="{2A7AF400-333D-4B47-8B0C-68C0F87C74DE}" type="presParOf" srcId="{758F5D86-DA97-42FB-8400-0043ED0D6CC2}" destId="{D7FB1FEE-EA1B-46EE-9405-F963161F59FC}" srcOrd="5" destOrd="0" presId="urn:microsoft.com/office/officeart/2008/layout/LinedList"/>
    <dgm:cxn modelId="{7056E424-9DB7-43B3-AA30-F78E06E63398}" type="presParOf" srcId="{D7FB1FEE-EA1B-46EE-9405-F963161F59FC}" destId="{E47B6385-AC56-440F-A159-AA031C99353C}" srcOrd="0" destOrd="0" presId="urn:microsoft.com/office/officeart/2008/layout/LinedList"/>
    <dgm:cxn modelId="{466B02D1-4B58-45A8-A09C-4179E89B4D25}" type="presParOf" srcId="{D7FB1FEE-EA1B-46EE-9405-F963161F59FC}" destId="{191657A8-26EC-47E7-AD4D-960DE4147078}" srcOrd="1" destOrd="0" presId="urn:microsoft.com/office/officeart/2008/layout/LinedList"/>
    <dgm:cxn modelId="{67B66372-9138-4117-8EEB-3A2C992CA12D}" type="presParOf" srcId="{758F5D86-DA97-42FB-8400-0043ED0D6CC2}" destId="{F25D9A00-30E4-4BA4-BD58-439214FC7449}" srcOrd="6" destOrd="0" presId="urn:microsoft.com/office/officeart/2008/layout/LinedList"/>
    <dgm:cxn modelId="{76FF3592-D3CA-4006-BD6F-B2137E1335A1}" type="presParOf" srcId="{758F5D86-DA97-42FB-8400-0043ED0D6CC2}" destId="{54B8C78E-495B-4F33-8D36-C549D7048766}" srcOrd="7" destOrd="0" presId="urn:microsoft.com/office/officeart/2008/layout/LinedList"/>
    <dgm:cxn modelId="{EB1DBD70-E57A-45FD-ABE7-F4A65787ECCE}" type="presParOf" srcId="{54B8C78E-495B-4F33-8D36-C549D7048766}" destId="{2BD01465-228D-4E44-B7D4-7E69D99FC4A3}" srcOrd="0" destOrd="0" presId="urn:microsoft.com/office/officeart/2008/layout/LinedList"/>
    <dgm:cxn modelId="{620FB71C-899D-49E4-821D-53072DA878F6}" type="presParOf" srcId="{54B8C78E-495B-4F33-8D36-C549D7048766}" destId="{2ED7FDE8-ED3C-45E4-8F49-07CC881DEB46}" srcOrd="1" destOrd="0" presId="urn:microsoft.com/office/officeart/2008/layout/LinedList"/>
    <dgm:cxn modelId="{50CBC626-8793-4A5A-A104-12B1F42989BB}" type="presParOf" srcId="{758F5D86-DA97-42FB-8400-0043ED0D6CC2}" destId="{288B31FE-29C7-4254-84A2-BB5DEFFCE512}" srcOrd="8" destOrd="0" presId="urn:microsoft.com/office/officeart/2008/layout/LinedList"/>
    <dgm:cxn modelId="{CD546B22-CCDF-4FF6-894A-FEAEB9B02BE2}" type="presParOf" srcId="{758F5D86-DA97-42FB-8400-0043ED0D6CC2}" destId="{C2A80F54-F260-481B-9705-2A1A56652AAC}" srcOrd="9" destOrd="0" presId="urn:microsoft.com/office/officeart/2008/layout/LinedList"/>
    <dgm:cxn modelId="{288A7EF2-7EA2-4962-A786-17BB05894F43}" type="presParOf" srcId="{C2A80F54-F260-481B-9705-2A1A56652AAC}" destId="{E2794B52-E75E-4F42-A7F7-4BD1CFB21377}" srcOrd="0" destOrd="0" presId="urn:microsoft.com/office/officeart/2008/layout/LinedList"/>
    <dgm:cxn modelId="{FBAA7770-DB83-4EDC-B739-A8BF40D574F5}" type="presParOf" srcId="{C2A80F54-F260-481B-9705-2A1A56652AAC}" destId="{F4E3DC9F-A70E-4AC7-BDE2-A2725DBEAA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D915E-76CE-46B0-AD9B-759084C9D1B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73DA4A-00EE-4429-AAFB-8E938EA6018E}">
      <dgm:prSet/>
      <dgm:spPr/>
      <dgm:t>
        <a:bodyPr/>
        <a:lstStyle/>
        <a:p>
          <a:r>
            <a:rPr lang="it-IT"/>
            <a:t>Rappresentazione dei dati multidimensionali tramite sistemi ROLAP;</a:t>
          </a:r>
          <a:endParaRPr lang="en-US"/>
        </a:p>
      </dgm:t>
    </dgm:pt>
    <dgm:pt modelId="{5F2CA260-DDC4-4A5B-92C6-AA9D606D7AB2}" type="parTrans" cxnId="{21428D83-6CA6-47D3-8B94-AF91C66734FD}">
      <dgm:prSet/>
      <dgm:spPr/>
      <dgm:t>
        <a:bodyPr/>
        <a:lstStyle/>
        <a:p>
          <a:endParaRPr lang="en-US"/>
        </a:p>
      </dgm:t>
    </dgm:pt>
    <dgm:pt modelId="{4D2AB3A1-BCF3-430D-B2E4-AC2935100753}" type="sibTrans" cxnId="{21428D83-6CA6-47D3-8B94-AF91C66734FD}">
      <dgm:prSet/>
      <dgm:spPr/>
      <dgm:t>
        <a:bodyPr/>
        <a:lstStyle/>
        <a:p>
          <a:endParaRPr lang="en-US"/>
        </a:p>
      </dgm:t>
    </dgm:pt>
    <dgm:pt modelId="{E424068A-BA53-4D01-AA9A-43D8245ED004}">
      <dgm:prSet/>
      <dgm:spPr/>
      <dgm:t>
        <a:bodyPr/>
        <a:lstStyle/>
        <a:p>
          <a:r>
            <a:rPr lang="it-IT"/>
            <a:t>Standard nei settori dei database;</a:t>
          </a:r>
          <a:endParaRPr lang="en-US"/>
        </a:p>
      </dgm:t>
    </dgm:pt>
    <dgm:pt modelId="{3427A726-3948-4749-B69F-7EC3E8A94AAF}" type="parTrans" cxnId="{17C59663-9594-4C0E-A650-A997682051E7}">
      <dgm:prSet/>
      <dgm:spPr/>
      <dgm:t>
        <a:bodyPr/>
        <a:lstStyle/>
        <a:p>
          <a:endParaRPr lang="en-US"/>
        </a:p>
      </dgm:t>
    </dgm:pt>
    <dgm:pt modelId="{A18C70B7-BD31-40F7-936C-A87ACE4F78CD}" type="sibTrans" cxnId="{17C59663-9594-4C0E-A650-A997682051E7}">
      <dgm:prSet/>
      <dgm:spPr/>
      <dgm:t>
        <a:bodyPr/>
        <a:lstStyle/>
        <a:p>
          <a:endParaRPr lang="en-US"/>
        </a:p>
      </dgm:t>
    </dgm:pt>
    <dgm:pt modelId="{87A20874-FF7D-4B4B-9365-EAFE09A2B118}">
      <dgm:prSet/>
      <dgm:spPr/>
      <dgm:t>
        <a:bodyPr/>
        <a:lstStyle/>
        <a:p>
          <a:r>
            <a:rPr lang="it-IT"/>
            <a:t>Assenza problema della sparsità;</a:t>
          </a:r>
          <a:endParaRPr lang="en-US"/>
        </a:p>
      </dgm:t>
    </dgm:pt>
    <dgm:pt modelId="{7C8AE6F6-204C-45AE-B2D0-9D7B86BD9899}" type="parTrans" cxnId="{DAF3B275-4354-4D41-9130-7920829AFC11}">
      <dgm:prSet/>
      <dgm:spPr/>
      <dgm:t>
        <a:bodyPr/>
        <a:lstStyle/>
        <a:p>
          <a:endParaRPr lang="en-US"/>
        </a:p>
      </dgm:t>
    </dgm:pt>
    <dgm:pt modelId="{55C0E94F-012F-482A-8FB9-A9D6B3EB8FAF}" type="sibTrans" cxnId="{DAF3B275-4354-4D41-9130-7920829AFC11}">
      <dgm:prSet/>
      <dgm:spPr/>
      <dgm:t>
        <a:bodyPr/>
        <a:lstStyle/>
        <a:p>
          <a:endParaRPr lang="en-US"/>
        </a:p>
      </dgm:t>
    </dgm:pt>
    <dgm:pt modelId="{362732DE-F542-456B-B4D7-9E830E18C76F}">
      <dgm:prSet/>
      <dgm:spPr/>
      <dgm:t>
        <a:bodyPr/>
        <a:lstStyle/>
        <a:p>
          <a:r>
            <a:rPr lang="it-IT"/>
            <a:t>Maggiore scalabilità rispetto ai sistemi MOLAP;</a:t>
          </a:r>
          <a:endParaRPr lang="en-US"/>
        </a:p>
      </dgm:t>
    </dgm:pt>
    <dgm:pt modelId="{812CAE19-5FF5-4312-8A55-8B5F08255F17}" type="parTrans" cxnId="{71BFDB85-56D6-4F43-90F1-B197309B4F17}">
      <dgm:prSet/>
      <dgm:spPr/>
      <dgm:t>
        <a:bodyPr/>
        <a:lstStyle/>
        <a:p>
          <a:endParaRPr lang="en-US"/>
        </a:p>
      </dgm:t>
    </dgm:pt>
    <dgm:pt modelId="{D323B408-2C82-4438-9DA5-E22347AF006C}" type="sibTrans" cxnId="{71BFDB85-56D6-4F43-90F1-B197309B4F17}">
      <dgm:prSet/>
      <dgm:spPr/>
      <dgm:t>
        <a:bodyPr/>
        <a:lstStyle/>
        <a:p>
          <a:endParaRPr lang="en-US"/>
        </a:p>
      </dgm:t>
    </dgm:pt>
    <dgm:pt modelId="{BDD23430-0A32-43AC-AF18-E8CA5FCD458F}" type="pres">
      <dgm:prSet presAssocID="{21BD915E-76CE-46B0-AD9B-759084C9D1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09E2D7-71DA-46F7-8F65-809F0D841F23}" type="pres">
      <dgm:prSet presAssocID="{3F73DA4A-00EE-4429-AAFB-8E938EA6018E}" presName="hierRoot1" presStyleCnt="0"/>
      <dgm:spPr/>
    </dgm:pt>
    <dgm:pt modelId="{7D467797-08D7-4148-AE8E-37458781466A}" type="pres">
      <dgm:prSet presAssocID="{3F73DA4A-00EE-4429-AAFB-8E938EA6018E}" presName="composite" presStyleCnt="0"/>
      <dgm:spPr/>
    </dgm:pt>
    <dgm:pt modelId="{AFABDB2D-DF1D-4516-B468-E76B8AD58421}" type="pres">
      <dgm:prSet presAssocID="{3F73DA4A-00EE-4429-AAFB-8E938EA6018E}" presName="background" presStyleLbl="node0" presStyleIdx="0" presStyleCnt="4"/>
      <dgm:spPr/>
    </dgm:pt>
    <dgm:pt modelId="{090A3108-6FCD-45F6-A978-07C77F2FE496}" type="pres">
      <dgm:prSet presAssocID="{3F73DA4A-00EE-4429-AAFB-8E938EA6018E}" presName="text" presStyleLbl="fgAcc0" presStyleIdx="0" presStyleCnt="4">
        <dgm:presLayoutVars>
          <dgm:chPref val="3"/>
        </dgm:presLayoutVars>
      </dgm:prSet>
      <dgm:spPr/>
    </dgm:pt>
    <dgm:pt modelId="{E6C8EE02-486B-4E6B-AE8E-CCD4CFD2AA7C}" type="pres">
      <dgm:prSet presAssocID="{3F73DA4A-00EE-4429-AAFB-8E938EA6018E}" presName="hierChild2" presStyleCnt="0"/>
      <dgm:spPr/>
    </dgm:pt>
    <dgm:pt modelId="{1741A42C-7219-482A-9B1D-400133037F94}" type="pres">
      <dgm:prSet presAssocID="{E424068A-BA53-4D01-AA9A-43D8245ED004}" presName="hierRoot1" presStyleCnt="0"/>
      <dgm:spPr/>
    </dgm:pt>
    <dgm:pt modelId="{FD798B5F-7B71-4DAD-AAED-158AFC68AE37}" type="pres">
      <dgm:prSet presAssocID="{E424068A-BA53-4D01-AA9A-43D8245ED004}" presName="composite" presStyleCnt="0"/>
      <dgm:spPr/>
    </dgm:pt>
    <dgm:pt modelId="{E885A34F-F1DB-477E-8659-CA1FC82FDBF6}" type="pres">
      <dgm:prSet presAssocID="{E424068A-BA53-4D01-AA9A-43D8245ED004}" presName="background" presStyleLbl="node0" presStyleIdx="1" presStyleCnt="4"/>
      <dgm:spPr/>
    </dgm:pt>
    <dgm:pt modelId="{31A15F60-AD7C-42EC-A1B8-F3F5360454E9}" type="pres">
      <dgm:prSet presAssocID="{E424068A-BA53-4D01-AA9A-43D8245ED004}" presName="text" presStyleLbl="fgAcc0" presStyleIdx="1" presStyleCnt="4">
        <dgm:presLayoutVars>
          <dgm:chPref val="3"/>
        </dgm:presLayoutVars>
      </dgm:prSet>
      <dgm:spPr/>
    </dgm:pt>
    <dgm:pt modelId="{53504427-FA2F-40BC-A993-66227F74DA69}" type="pres">
      <dgm:prSet presAssocID="{E424068A-BA53-4D01-AA9A-43D8245ED004}" presName="hierChild2" presStyleCnt="0"/>
      <dgm:spPr/>
    </dgm:pt>
    <dgm:pt modelId="{52B041E8-E2D5-4FDD-95AA-3D6256F416E8}" type="pres">
      <dgm:prSet presAssocID="{87A20874-FF7D-4B4B-9365-EAFE09A2B118}" presName="hierRoot1" presStyleCnt="0"/>
      <dgm:spPr/>
    </dgm:pt>
    <dgm:pt modelId="{77411AFA-D13D-431C-9972-21767BFAFDCA}" type="pres">
      <dgm:prSet presAssocID="{87A20874-FF7D-4B4B-9365-EAFE09A2B118}" presName="composite" presStyleCnt="0"/>
      <dgm:spPr/>
    </dgm:pt>
    <dgm:pt modelId="{AA60308D-A9F7-4CD9-AD48-2BE6B9BFDD96}" type="pres">
      <dgm:prSet presAssocID="{87A20874-FF7D-4B4B-9365-EAFE09A2B118}" presName="background" presStyleLbl="node0" presStyleIdx="2" presStyleCnt="4"/>
      <dgm:spPr/>
    </dgm:pt>
    <dgm:pt modelId="{F59854FF-3553-4F22-838F-1FCA2A9ACEF5}" type="pres">
      <dgm:prSet presAssocID="{87A20874-FF7D-4B4B-9365-EAFE09A2B118}" presName="text" presStyleLbl="fgAcc0" presStyleIdx="2" presStyleCnt="4">
        <dgm:presLayoutVars>
          <dgm:chPref val="3"/>
        </dgm:presLayoutVars>
      </dgm:prSet>
      <dgm:spPr/>
    </dgm:pt>
    <dgm:pt modelId="{272988BB-4B4F-4A9E-BAE1-D9F16C6C2D27}" type="pres">
      <dgm:prSet presAssocID="{87A20874-FF7D-4B4B-9365-EAFE09A2B118}" presName="hierChild2" presStyleCnt="0"/>
      <dgm:spPr/>
    </dgm:pt>
    <dgm:pt modelId="{7970DCF3-EF5B-4780-B81F-1EE3032366F8}" type="pres">
      <dgm:prSet presAssocID="{362732DE-F542-456B-B4D7-9E830E18C76F}" presName="hierRoot1" presStyleCnt="0"/>
      <dgm:spPr/>
    </dgm:pt>
    <dgm:pt modelId="{0D37B104-7DEC-434D-A1D5-9937F8DF0737}" type="pres">
      <dgm:prSet presAssocID="{362732DE-F542-456B-B4D7-9E830E18C76F}" presName="composite" presStyleCnt="0"/>
      <dgm:spPr/>
    </dgm:pt>
    <dgm:pt modelId="{B12A5821-2624-483D-99C7-1ABFE7C1B49E}" type="pres">
      <dgm:prSet presAssocID="{362732DE-F542-456B-B4D7-9E830E18C76F}" presName="background" presStyleLbl="node0" presStyleIdx="3" presStyleCnt="4"/>
      <dgm:spPr/>
    </dgm:pt>
    <dgm:pt modelId="{C9E2A56B-4C96-4594-BAC8-1FC21B08A0B3}" type="pres">
      <dgm:prSet presAssocID="{362732DE-F542-456B-B4D7-9E830E18C76F}" presName="text" presStyleLbl="fgAcc0" presStyleIdx="3" presStyleCnt="4">
        <dgm:presLayoutVars>
          <dgm:chPref val="3"/>
        </dgm:presLayoutVars>
      </dgm:prSet>
      <dgm:spPr/>
    </dgm:pt>
    <dgm:pt modelId="{4877CD43-6436-42BD-AC19-DB7C59765C77}" type="pres">
      <dgm:prSet presAssocID="{362732DE-F542-456B-B4D7-9E830E18C76F}" presName="hierChild2" presStyleCnt="0"/>
      <dgm:spPr/>
    </dgm:pt>
  </dgm:ptLst>
  <dgm:cxnLst>
    <dgm:cxn modelId="{498E750A-6D95-4117-BB2D-BC65114D904A}" type="presOf" srcId="{21BD915E-76CE-46B0-AD9B-759084C9D1B5}" destId="{BDD23430-0A32-43AC-AF18-E8CA5FCD458F}" srcOrd="0" destOrd="0" presId="urn:microsoft.com/office/officeart/2005/8/layout/hierarchy1"/>
    <dgm:cxn modelId="{D07CAE30-035B-4A70-83BD-79761DAE9E4A}" type="presOf" srcId="{3F73DA4A-00EE-4429-AAFB-8E938EA6018E}" destId="{090A3108-6FCD-45F6-A978-07C77F2FE496}" srcOrd="0" destOrd="0" presId="urn:microsoft.com/office/officeart/2005/8/layout/hierarchy1"/>
    <dgm:cxn modelId="{17C59663-9594-4C0E-A650-A997682051E7}" srcId="{21BD915E-76CE-46B0-AD9B-759084C9D1B5}" destId="{E424068A-BA53-4D01-AA9A-43D8245ED004}" srcOrd="1" destOrd="0" parTransId="{3427A726-3948-4749-B69F-7EC3E8A94AAF}" sibTransId="{A18C70B7-BD31-40F7-936C-A87ACE4F78CD}"/>
    <dgm:cxn modelId="{DAF3B275-4354-4D41-9130-7920829AFC11}" srcId="{21BD915E-76CE-46B0-AD9B-759084C9D1B5}" destId="{87A20874-FF7D-4B4B-9365-EAFE09A2B118}" srcOrd="2" destOrd="0" parTransId="{7C8AE6F6-204C-45AE-B2D0-9D7B86BD9899}" sibTransId="{55C0E94F-012F-482A-8FB9-A9D6B3EB8FAF}"/>
    <dgm:cxn modelId="{DA58CB59-62B3-4835-B7F6-7B20FC4B11CB}" type="presOf" srcId="{87A20874-FF7D-4B4B-9365-EAFE09A2B118}" destId="{F59854FF-3553-4F22-838F-1FCA2A9ACEF5}" srcOrd="0" destOrd="0" presId="urn:microsoft.com/office/officeart/2005/8/layout/hierarchy1"/>
    <dgm:cxn modelId="{21428D83-6CA6-47D3-8B94-AF91C66734FD}" srcId="{21BD915E-76CE-46B0-AD9B-759084C9D1B5}" destId="{3F73DA4A-00EE-4429-AAFB-8E938EA6018E}" srcOrd="0" destOrd="0" parTransId="{5F2CA260-DDC4-4A5B-92C6-AA9D606D7AB2}" sibTransId="{4D2AB3A1-BCF3-430D-B2E4-AC2935100753}"/>
    <dgm:cxn modelId="{71BFDB85-56D6-4F43-90F1-B197309B4F17}" srcId="{21BD915E-76CE-46B0-AD9B-759084C9D1B5}" destId="{362732DE-F542-456B-B4D7-9E830E18C76F}" srcOrd="3" destOrd="0" parTransId="{812CAE19-5FF5-4312-8A55-8B5F08255F17}" sibTransId="{D323B408-2C82-4438-9DA5-E22347AF006C}"/>
    <dgm:cxn modelId="{96527BA2-CCC3-4E39-A6D9-E269B4ACF96D}" type="presOf" srcId="{E424068A-BA53-4D01-AA9A-43D8245ED004}" destId="{31A15F60-AD7C-42EC-A1B8-F3F5360454E9}" srcOrd="0" destOrd="0" presId="urn:microsoft.com/office/officeart/2005/8/layout/hierarchy1"/>
    <dgm:cxn modelId="{BA2018CD-23F3-4781-B914-D2073BB7D60F}" type="presOf" srcId="{362732DE-F542-456B-B4D7-9E830E18C76F}" destId="{C9E2A56B-4C96-4594-BAC8-1FC21B08A0B3}" srcOrd="0" destOrd="0" presId="urn:microsoft.com/office/officeart/2005/8/layout/hierarchy1"/>
    <dgm:cxn modelId="{CAFB496D-A37E-44EE-9189-2778F3EC8EAE}" type="presParOf" srcId="{BDD23430-0A32-43AC-AF18-E8CA5FCD458F}" destId="{FA09E2D7-71DA-46F7-8F65-809F0D841F23}" srcOrd="0" destOrd="0" presId="urn:microsoft.com/office/officeart/2005/8/layout/hierarchy1"/>
    <dgm:cxn modelId="{76570E50-8C8E-4A46-9870-41D84AA1EDAE}" type="presParOf" srcId="{FA09E2D7-71DA-46F7-8F65-809F0D841F23}" destId="{7D467797-08D7-4148-AE8E-37458781466A}" srcOrd="0" destOrd="0" presId="urn:microsoft.com/office/officeart/2005/8/layout/hierarchy1"/>
    <dgm:cxn modelId="{518A94B7-5B15-4964-AAE1-6EFCF8418ACE}" type="presParOf" srcId="{7D467797-08D7-4148-AE8E-37458781466A}" destId="{AFABDB2D-DF1D-4516-B468-E76B8AD58421}" srcOrd="0" destOrd="0" presId="urn:microsoft.com/office/officeart/2005/8/layout/hierarchy1"/>
    <dgm:cxn modelId="{D195808D-F6E2-4856-818A-2028B81EBC6B}" type="presParOf" srcId="{7D467797-08D7-4148-AE8E-37458781466A}" destId="{090A3108-6FCD-45F6-A978-07C77F2FE496}" srcOrd="1" destOrd="0" presId="urn:microsoft.com/office/officeart/2005/8/layout/hierarchy1"/>
    <dgm:cxn modelId="{686A53A3-FEE6-4741-9A32-74403E2D70E3}" type="presParOf" srcId="{FA09E2D7-71DA-46F7-8F65-809F0D841F23}" destId="{E6C8EE02-486B-4E6B-AE8E-CCD4CFD2AA7C}" srcOrd="1" destOrd="0" presId="urn:microsoft.com/office/officeart/2005/8/layout/hierarchy1"/>
    <dgm:cxn modelId="{C326CB1F-8696-4F1C-8010-B3280148BE21}" type="presParOf" srcId="{BDD23430-0A32-43AC-AF18-E8CA5FCD458F}" destId="{1741A42C-7219-482A-9B1D-400133037F94}" srcOrd="1" destOrd="0" presId="urn:microsoft.com/office/officeart/2005/8/layout/hierarchy1"/>
    <dgm:cxn modelId="{095090F3-48EA-4F8F-AA31-7C9BD35E195D}" type="presParOf" srcId="{1741A42C-7219-482A-9B1D-400133037F94}" destId="{FD798B5F-7B71-4DAD-AAED-158AFC68AE37}" srcOrd="0" destOrd="0" presId="urn:microsoft.com/office/officeart/2005/8/layout/hierarchy1"/>
    <dgm:cxn modelId="{8329E5E9-B7B2-4FF5-A70D-CE096CEE23A7}" type="presParOf" srcId="{FD798B5F-7B71-4DAD-AAED-158AFC68AE37}" destId="{E885A34F-F1DB-477E-8659-CA1FC82FDBF6}" srcOrd="0" destOrd="0" presId="urn:microsoft.com/office/officeart/2005/8/layout/hierarchy1"/>
    <dgm:cxn modelId="{43F0A091-9670-4D97-B7ED-D91263257AB5}" type="presParOf" srcId="{FD798B5F-7B71-4DAD-AAED-158AFC68AE37}" destId="{31A15F60-AD7C-42EC-A1B8-F3F5360454E9}" srcOrd="1" destOrd="0" presId="urn:microsoft.com/office/officeart/2005/8/layout/hierarchy1"/>
    <dgm:cxn modelId="{4E09D66A-7E73-4708-9CD2-DE5D5E578435}" type="presParOf" srcId="{1741A42C-7219-482A-9B1D-400133037F94}" destId="{53504427-FA2F-40BC-A993-66227F74DA69}" srcOrd="1" destOrd="0" presId="urn:microsoft.com/office/officeart/2005/8/layout/hierarchy1"/>
    <dgm:cxn modelId="{F0B83FFF-59DE-4BA7-AA0A-265EF2CF5495}" type="presParOf" srcId="{BDD23430-0A32-43AC-AF18-E8CA5FCD458F}" destId="{52B041E8-E2D5-4FDD-95AA-3D6256F416E8}" srcOrd="2" destOrd="0" presId="urn:microsoft.com/office/officeart/2005/8/layout/hierarchy1"/>
    <dgm:cxn modelId="{0AAB66AC-0E56-4815-A8E3-D3F9359630DA}" type="presParOf" srcId="{52B041E8-E2D5-4FDD-95AA-3D6256F416E8}" destId="{77411AFA-D13D-431C-9972-21767BFAFDCA}" srcOrd="0" destOrd="0" presId="urn:microsoft.com/office/officeart/2005/8/layout/hierarchy1"/>
    <dgm:cxn modelId="{19CEB53F-27F7-471F-9ACE-4864CAB85D6E}" type="presParOf" srcId="{77411AFA-D13D-431C-9972-21767BFAFDCA}" destId="{AA60308D-A9F7-4CD9-AD48-2BE6B9BFDD96}" srcOrd="0" destOrd="0" presId="urn:microsoft.com/office/officeart/2005/8/layout/hierarchy1"/>
    <dgm:cxn modelId="{ED1BBC2F-CB30-4C2D-A4E7-5B638A95C09E}" type="presParOf" srcId="{77411AFA-D13D-431C-9972-21767BFAFDCA}" destId="{F59854FF-3553-4F22-838F-1FCA2A9ACEF5}" srcOrd="1" destOrd="0" presId="urn:microsoft.com/office/officeart/2005/8/layout/hierarchy1"/>
    <dgm:cxn modelId="{09106E84-75A3-409B-852B-F92682DB079E}" type="presParOf" srcId="{52B041E8-E2D5-4FDD-95AA-3D6256F416E8}" destId="{272988BB-4B4F-4A9E-BAE1-D9F16C6C2D27}" srcOrd="1" destOrd="0" presId="urn:microsoft.com/office/officeart/2005/8/layout/hierarchy1"/>
    <dgm:cxn modelId="{31E318C0-1267-4F95-B6C3-997887711EA3}" type="presParOf" srcId="{BDD23430-0A32-43AC-AF18-E8CA5FCD458F}" destId="{7970DCF3-EF5B-4780-B81F-1EE3032366F8}" srcOrd="3" destOrd="0" presId="urn:microsoft.com/office/officeart/2005/8/layout/hierarchy1"/>
    <dgm:cxn modelId="{CD49E685-41A8-4985-9503-9B67608283E1}" type="presParOf" srcId="{7970DCF3-EF5B-4780-B81F-1EE3032366F8}" destId="{0D37B104-7DEC-434D-A1D5-9937F8DF0737}" srcOrd="0" destOrd="0" presId="urn:microsoft.com/office/officeart/2005/8/layout/hierarchy1"/>
    <dgm:cxn modelId="{F90B6415-BCC7-4645-B4DD-7B976D567C17}" type="presParOf" srcId="{0D37B104-7DEC-434D-A1D5-9937F8DF0737}" destId="{B12A5821-2624-483D-99C7-1ABFE7C1B49E}" srcOrd="0" destOrd="0" presId="urn:microsoft.com/office/officeart/2005/8/layout/hierarchy1"/>
    <dgm:cxn modelId="{F772EA60-BC9F-4E94-A2F7-A347B2C22C38}" type="presParOf" srcId="{0D37B104-7DEC-434D-A1D5-9937F8DF0737}" destId="{C9E2A56B-4C96-4594-BAC8-1FC21B08A0B3}" srcOrd="1" destOrd="0" presId="urn:microsoft.com/office/officeart/2005/8/layout/hierarchy1"/>
    <dgm:cxn modelId="{7E9B1CFB-B8B1-4EF8-905C-753DE5133D79}" type="presParOf" srcId="{7970DCF3-EF5B-4780-B81F-1EE3032366F8}" destId="{4877CD43-6436-42BD-AC19-DB7C59765C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FC6E9-49D0-45F3-8A4A-D33EB5611F97}">
      <dsp:nvSpPr>
        <dsp:cNvPr id="0" name=""/>
        <dsp:cNvSpPr/>
      </dsp:nvSpPr>
      <dsp:spPr>
        <a:xfrm>
          <a:off x="0" y="449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396BE-8C49-4379-9B46-87851ACBA4C9}">
      <dsp:nvSpPr>
        <dsp:cNvPr id="0" name=""/>
        <dsp:cNvSpPr/>
      </dsp:nvSpPr>
      <dsp:spPr>
        <a:xfrm>
          <a:off x="0" y="449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Estrazione e trasformazione dei dati</a:t>
          </a:r>
          <a:endParaRPr lang="en-US" sz="3500" kern="1200"/>
        </a:p>
      </dsp:txBody>
      <dsp:txXfrm>
        <a:off x="0" y="449"/>
        <a:ext cx="11029615" cy="735480"/>
      </dsp:txXfrm>
    </dsp:sp>
    <dsp:sp modelId="{6349CE61-E933-4297-B91F-2863E78B8C81}">
      <dsp:nvSpPr>
        <dsp:cNvPr id="0" name=""/>
        <dsp:cNvSpPr/>
      </dsp:nvSpPr>
      <dsp:spPr>
        <a:xfrm>
          <a:off x="0" y="735930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6F7BF-96B9-4F61-BF11-3CC3A7101FEE}">
      <dsp:nvSpPr>
        <dsp:cNvPr id="0" name=""/>
        <dsp:cNvSpPr/>
      </dsp:nvSpPr>
      <dsp:spPr>
        <a:xfrm>
          <a:off x="0" y="735930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Progettazione Modello Concettuale</a:t>
          </a:r>
          <a:endParaRPr lang="en-US" sz="3500" kern="1200"/>
        </a:p>
      </dsp:txBody>
      <dsp:txXfrm>
        <a:off x="0" y="735930"/>
        <a:ext cx="11029615" cy="735480"/>
      </dsp:txXfrm>
    </dsp:sp>
    <dsp:sp modelId="{C81AF6B7-DC19-40C1-A8B5-6869F6758209}">
      <dsp:nvSpPr>
        <dsp:cNvPr id="0" name=""/>
        <dsp:cNvSpPr/>
      </dsp:nvSpPr>
      <dsp:spPr>
        <a:xfrm>
          <a:off x="0" y="147141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B6385-AC56-440F-A159-AA031C99353C}">
      <dsp:nvSpPr>
        <dsp:cNvPr id="0" name=""/>
        <dsp:cNvSpPr/>
      </dsp:nvSpPr>
      <dsp:spPr>
        <a:xfrm>
          <a:off x="0" y="147141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Progettazione Modello Logico</a:t>
          </a:r>
          <a:endParaRPr lang="en-US" sz="3500" kern="1200"/>
        </a:p>
      </dsp:txBody>
      <dsp:txXfrm>
        <a:off x="0" y="1471411"/>
        <a:ext cx="11029615" cy="735480"/>
      </dsp:txXfrm>
    </dsp:sp>
    <dsp:sp modelId="{F25D9A00-30E4-4BA4-BD58-439214FC7449}">
      <dsp:nvSpPr>
        <dsp:cNvPr id="0" name=""/>
        <dsp:cNvSpPr/>
      </dsp:nvSpPr>
      <dsp:spPr>
        <a:xfrm>
          <a:off x="0" y="2206891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01465-228D-4E44-B7D4-7E69D99FC4A3}">
      <dsp:nvSpPr>
        <dsp:cNvPr id="0" name=""/>
        <dsp:cNvSpPr/>
      </dsp:nvSpPr>
      <dsp:spPr>
        <a:xfrm>
          <a:off x="0" y="220689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Implementazione tabelle e viste nel </a:t>
          </a:r>
          <a:r>
            <a:rPr lang="it-IT" sz="3500" kern="1200" err="1"/>
            <a:t>Sadas</a:t>
          </a:r>
          <a:r>
            <a:rPr lang="it-IT" sz="3500" kern="1200"/>
            <a:t> Engine</a:t>
          </a:r>
          <a:endParaRPr lang="en-US" sz="3500" kern="1200"/>
        </a:p>
      </dsp:txBody>
      <dsp:txXfrm>
        <a:off x="0" y="2206891"/>
        <a:ext cx="11029615" cy="735480"/>
      </dsp:txXfrm>
    </dsp:sp>
    <dsp:sp modelId="{288B31FE-29C7-4254-84A2-BB5DEFFCE512}">
      <dsp:nvSpPr>
        <dsp:cNvPr id="0" name=""/>
        <dsp:cNvSpPr/>
      </dsp:nvSpPr>
      <dsp:spPr>
        <a:xfrm>
          <a:off x="0" y="2942372"/>
          <a:ext cx="110296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94B52-E75E-4F42-A7F7-4BD1CFB21377}">
      <dsp:nvSpPr>
        <dsp:cNvPr id="0" name=""/>
        <dsp:cNvSpPr/>
      </dsp:nvSpPr>
      <dsp:spPr>
        <a:xfrm>
          <a:off x="0" y="2942372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Implementazione query nel </a:t>
          </a:r>
          <a:r>
            <a:rPr lang="it-IT" sz="3500" kern="1200" err="1"/>
            <a:t>Sadas</a:t>
          </a:r>
          <a:r>
            <a:rPr lang="it-IT" sz="3500" kern="1200"/>
            <a:t> Engine</a:t>
          </a:r>
          <a:endParaRPr lang="en-US" sz="3500" kern="1200"/>
        </a:p>
      </dsp:txBody>
      <dsp:txXfrm>
        <a:off x="0" y="2942372"/>
        <a:ext cx="11029615" cy="735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DB2D-DF1D-4516-B468-E76B8AD58421}">
      <dsp:nvSpPr>
        <dsp:cNvPr id="0" name=""/>
        <dsp:cNvSpPr/>
      </dsp:nvSpPr>
      <dsp:spPr>
        <a:xfrm>
          <a:off x="3231" y="984857"/>
          <a:ext cx="2307171" cy="1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0A3108-6FCD-45F6-A978-07C77F2FE496}">
      <dsp:nvSpPr>
        <dsp:cNvPr id="0" name=""/>
        <dsp:cNvSpPr/>
      </dsp:nvSpPr>
      <dsp:spPr>
        <a:xfrm>
          <a:off x="259583" y="1228391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Rappresentazione dei dati multidimensionali tramite sistemi ROLAP;</a:t>
          </a:r>
          <a:endParaRPr lang="en-US" sz="1800" kern="1200"/>
        </a:p>
      </dsp:txBody>
      <dsp:txXfrm>
        <a:off x="302493" y="1271301"/>
        <a:ext cx="2221351" cy="1379233"/>
      </dsp:txXfrm>
    </dsp:sp>
    <dsp:sp modelId="{E885A34F-F1DB-477E-8659-CA1FC82FDBF6}">
      <dsp:nvSpPr>
        <dsp:cNvPr id="0" name=""/>
        <dsp:cNvSpPr/>
      </dsp:nvSpPr>
      <dsp:spPr>
        <a:xfrm>
          <a:off x="2823107" y="984857"/>
          <a:ext cx="2307171" cy="1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A15F60-AD7C-42EC-A1B8-F3F5360454E9}">
      <dsp:nvSpPr>
        <dsp:cNvPr id="0" name=""/>
        <dsp:cNvSpPr/>
      </dsp:nvSpPr>
      <dsp:spPr>
        <a:xfrm>
          <a:off x="3079459" y="1228391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Standard nei settori dei database;</a:t>
          </a:r>
          <a:endParaRPr lang="en-US" sz="1800" kern="1200"/>
        </a:p>
      </dsp:txBody>
      <dsp:txXfrm>
        <a:off x="3122369" y="1271301"/>
        <a:ext cx="2221351" cy="1379233"/>
      </dsp:txXfrm>
    </dsp:sp>
    <dsp:sp modelId="{AA60308D-A9F7-4CD9-AD48-2BE6B9BFDD96}">
      <dsp:nvSpPr>
        <dsp:cNvPr id="0" name=""/>
        <dsp:cNvSpPr/>
      </dsp:nvSpPr>
      <dsp:spPr>
        <a:xfrm>
          <a:off x="5642983" y="984857"/>
          <a:ext cx="2307171" cy="1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9854FF-3553-4F22-838F-1FCA2A9ACEF5}">
      <dsp:nvSpPr>
        <dsp:cNvPr id="0" name=""/>
        <dsp:cNvSpPr/>
      </dsp:nvSpPr>
      <dsp:spPr>
        <a:xfrm>
          <a:off x="5899336" y="1228391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Assenza problema della sparsità;</a:t>
          </a:r>
          <a:endParaRPr lang="en-US" sz="1800" kern="1200"/>
        </a:p>
      </dsp:txBody>
      <dsp:txXfrm>
        <a:off x="5942246" y="1271301"/>
        <a:ext cx="2221351" cy="1379233"/>
      </dsp:txXfrm>
    </dsp:sp>
    <dsp:sp modelId="{B12A5821-2624-483D-99C7-1ABFE7C1B49E}">
      <dsp:nvSpPr>
        <dsp:cNvPr id="0" name=""/>
        <dsp:cNvSpPr/>
      </dsp:nvSpPr>
      <dsp:spPr>
        <a:xfrm>
          <a:off x="8462859" y="984857"/>
          <a:ext cx="2307171" cy="1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E2A56B-4C96-4594-BAC8-1FC21B08A0B3}">
      <dsp:nvSpPr>
        <dsp:cNvPr id="0" name=""/>
        <dsp:cNvSpPr/>
      </dsp:nvSpPr>
      <dsp:spPr>
        <a:xfrm>
          <a:off x="8719212" y="1228391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Maggiore scalabilità rispetto ai sistemi MOLAP;</a:t>
          </a:r>
          <a:endParaRPr lang="en-US" sz="1800" kern="1200"/>
        </a:p>
      </dsp:txBody>
      <dsp:txXfrm>
        <a:off x="8762122" y="1271301"/>
        <a:ext cx="2221351" cy="1379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10/07/2023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10/07/2023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10/07/2023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5400">
                <a:solidFill>
                  <a:schemeClr val="bg1"/>
                </a:solidFill>
              </a:rPr>
              <a:t>Progetto di datawarehouse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7CEBFF"/>
                </a:solidFill>
              </a:rPr>
              <a:t>Progettazione e implementazione di un datawarehouse per la gestione di cedolini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9F452-DA5B-986C-324F-7D381950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Modello concettuale</a:t>
            </a:r>
          </a:p>
        </p:txBody>
      </p:sp>
      <p:pic>
        <p:nvPicPr>
          <p:cNvPr id="7" name="Segnaposto contenuto 6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8476B306-2E85-275A-16A2-566BAC421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060" y="1971674"/>
            <a:ext cx="7025879" cy="4683919"/>
          </a:xfrm>
        </p:spPr>
      </p:pic>
    </p:spTree>
    <p:extLst>
      <p:ext uri="{BB962C8B-B14F-4D97-AF65-F5344CB8AC3E}">
        <p14:creationId xmlns:p14="http://schemas.microsoft.com/office/powerpoint/2010/main" val="94167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7BA787-3925-86E6-F4FD-FCD508C2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it-IT" sz="4000"/>
              <a:t>Modello logico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F6BC379A-C27F-610D-8344-6A2C00FF2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4377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59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E9AF1-DD50-4599-0C7A-86D19E9A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it-IT" sz="4000"/>
              <a:t>Modello Logico</a:t>
            </a:r>
          </a:p>
        </p:txBody>
      </p:sp>
      <p:pic>
        <p:nvPicPr>
          <p:cNvPr id="6" name="Segnaposto contenuto 5" descr="Immagine che contiene testo, diagramma, Piano, Parallelo&#10;&#10;Descrizione generata automaticamente">
            <a:extLst>
              <a:ext uri="{FF2B5EF4-FFF2-40B4-BE49-F238E27FC236}">
                <a16:creationId xmlns:a16="http://schemas.microsoft.com/office/drawing/2014/main" id="{60161ED0-F011-450E-A02D-35A70E5DB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703" y="1838323"/>
            <a:ext cx="5839147" cy="4965229"/>
          </a:xfrm>
        </p:spPr>
      </p:pic>
    </p:spTree>
    <p:extLst>
      <p:ext uri="{BB962C8B-B14F-4D97-AF65-F5344CB8AC3E}">
        <p14:creationId xmlns:p14="http://schemas.microsoft.com/office/powerpoint/2010/main" val="361896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369E08-43CB-F04F-978E-0BE7928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200"/>
              <a:t>File generati dopo il processo di ripulitura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26DBA0-1DDD-5D76-8EA0-C79EC72E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112106" cy="3678303"/>
          </a:xfrm>
        </p:spPr>
        <p:txBody>
          <a:bodyPr/>
          <a:lstStyle/>
          <a:p>
            <a:r>
              <a:rPr lang="it-IT"/>
              <a:t>Sono stati generati 9 file csv;</a:t>
            </a:r>
          </a:p>
          <a:p>
            <a:r>
              <a:rPr lang="it-IT"/>
              <a:t>I file mappano le tabelle del modello logico;</a:t>
            </a:r>
          </a:p>
          <a:p>
            <a:r>
              <a:rPr lang="it-IT"/>
              <a:t>Separazione dei dati;</a:t>
            </a:r>
          </a:p>
          <a:p>
            <a:r>
              <a:rPr lang="it-IT"/>
              <a:t>Generazione id e aggiunta di riferimenti delle chiavi esterne;</a:t>
            </a:r>
          </a:p>
          <a:p>
            <a:r>
              <a:rPr lang="it-IT"/>
              <a:t>I dati dei file verranno caricati nel </a:t>
            </a:r>
            <a:r>
              <a:rPr lang="it-IT" err="1"/>
              <a:t>sadas</a:t>
            </a:r>
            <a:r>
              <a:rPr lang="it-IT"/>
              <a:t> </a:t>
            </a:r>
            <a:r>
              <a:rPr lang="it-IT" err="1"/>
              <a:t>engine</a:t>
            </a:r>
            <a:r>
              <a:rPr lang="it-IT"/>
              <a:t>;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67E7D263-3666-F965-A6DF-A508C3B1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10" y="2561496"/>
            <a:ext cx="6621469" cy="31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1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3FE27-B708-353C-A474-7E8A6535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Pattern delle viste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4F72BB-96BE-249F-E991-5A7F225A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V2: aggregazione media dello stipendio, dello stipendio lordo e delle competenze per il dipartimento;</a:t>
            </a:r>
          </a:p>
          <a:p>
            <a:r>
              <a:rPr lang="it-IT"/>
              <a:t>V3: aggregazione stipendio medio, stipendio lordo medio e media competenze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orarie ultimo anno solare;</a:t>
            </a:r>
          </a:p>
          <a:p>
            <a:r>
              <a:rPr lang="it-IT"/>
              <a:t>V4: aggregazione stipendio medio, stipendio lordo medio e media competenze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mensili ultimo anno solare;</a:t>
            </a:r>
          </a:p>
          <a:p>
            <a:r>
              <a:rPr lang="it-IT"/>
              <a:t>V5: aggregazione somma stipendio, somma stipendio lordo e somma competenze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annue ultimo anno solare;</a:t>
            </a:r>
          </a:p>
          <a:p>
            <a:r>
              <a:rPr lang="it-IT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V6: aggregazione </a:t>
            </a:r>
            <a:r>
              <a:rPr lang="it-IT"/>
              <a:t>stipendio medio, stipendio lordo medio e media competenze per il livello.</a:t>
            </a:r>
          </a:p>
        </p:txBody>
      </p:sp>
    </p:spTree>
    <p:extLst>
      <p:ext uri="{BB962C8B-B14F-4D97-AF65-F5344CB8AC3E}">
        <p14:creationId xmlns:p14="http://schemas.microsoft.com/office/powerpoint/2010/main" val="201663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3589B-F4A1-154C-BB61-C908F5C7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Schema pattern delle viste</a:t>
            </a:r>
          </a:p>
        </p:txBody>
      </p:sp>
      <p:pic>
        <p:nvPicPr>
          <p:cNvPr id="5" name="Segnaposto contenuto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269FD795-21A2-D4F0-B08B-A63E180D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477" y="1809750"/>
            <a:ext cx="7077473" cy="496849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C6C9D6-DD4D-9775-5AF0-BF513436FFBB}"/>
              </a:ext>
            </a:extLst>
          </p:cNvPr>
          <p:cNvSpPr txBox="1"/>
          <p:nvPr/>
        </p:nvSpPr>
        <p:spPr>
          <a:xfrm>
            <a:off x="5510980" y="4155496"/>
            <a:ext cx="153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Stipendi medio orario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C40C4B-B8AB-D67A-425F-17455534A862}"/>
              </a:ext>
            </a:extLst>
          </p:cNvPr>
          <p:cNvSpPr txBox="1"/>
          <p:nvPr/>
        </p:nvSpPr>
        <p:spPr>
          <a:xfrm>
            <a:off x="5319250" y="5367832"/>
            <a:ext cx="172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Stipendi medio mensile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D53049-E78E-D517-92E7-B9289A8AE959}"/>
              </a:ext>
            </a:extLst>
          </p:cNvPr>
          <p:cNvSpPr txBox="1"/>
          <p:nvPr/>
        </p:nvSpPr>
        <p:spPr>
          <a:xfrm>
            <a:off x="5633882" y="6501242"/>
            <a:ext cx="1410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Stipendi annuale</a:t>
            </a:r>
          </a:p>
        </p:txBody>
      </p:sp>
    </p:spTree>
    <p:extLst>
      <p:ext uri="{BB962C8B-B14F-4D97-AF65-F5344CB8AC3E}">
        <p14:creationId xmlns:p14="http://schemas.microsoft.com/office/powerpoint/2010/main" val="337340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99FB8-6397-9297-F7EE-E9C12941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Viste</a:t>
            </a:r>
          </a:p>
        </p:txBody>
      </p:sp>
      <p:pic>
        <p:nvPicPr>
          <p:cNvPr id="5" name="Immagine 4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C926B4C4-3EE2-2FFC-80D9-733AD484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46" y="1902227"/>
            <a:ext cx="4235672" cy="4955773"/>
          </a:xfrm>
          <a:prstGeom prst="rect">
            <a:avLst/>
          </a:prstGeom>
        </p:spPr>
      </p:pic>
      <p:pic>
        <p:nvPicPr>
          <p:cNvPr id="7" name="Immagine 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CE46B2A3-DB31-58EB-FCF4-754D7665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18" y="1902227"/>
            <a:ext cx="4715982" cy="48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1CF73-E589-087B-18E6-F4414198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Creazione tabelle nel </a:t>
            </a:r>
            <a:r>
              <a:rPr lang="it-IT" sz="4000" err="1"/>
              <a:t>sadas</a:t>
            </a:r>
            <a:r>
              <a:rPr lang="it-IT" sz="4000"/>
              <a:t> </a:t>
            </a:r>
            <a:r>
              <a:rPr lang="it-IT" sz="4000" err="1"/>
              <a:t>engine</a:t>
            </a:r>
            <a:endParaRPr lang="it-IT" sz="4000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A7095BF-F7DA-7502-C3F0-8AB1FFDF2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843" y="2190750"/>
            <a:ext cx="7280314" cy="4133850"/>
          </a:xfrm>
        </p:spPr>
      </p:pic>
    </p:spTree>
    <p:extLst>
      <p:ext uri="{BB962C8B-B14F-4D97-AF65-F5344CB8AC3E}">
        <p14:creationId xmlns:p14="http://schemas.microsoft.com/office/powerpoint/2010/main" val="300673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F176C-FE35-5C36-8EC9-4D5878F1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Creazione viste nel </a:t>
            </a:r>
            <a:r>
              <a:rPr lang="it-IT" sz="4000" err="1"/>
              <a:t>sadas</a:t>
            </a:r>
            <a:r>
              <a:rPr lang="it-IT" sz="4000"/>
              <a:t> </a:t>
            </a:r>
            <a:r>
              <a:rPr lang="it-IT" sz="4000" err="1"/>
              <a:t>engine</a:t>
            </a:r>
            <a:endParaRPr lang="it-IT" sz="4000"/>
          </a:p>
        </p:txBody>
      </p:sp>
      <p:pic>
        <p:nvPicPr>
          <p:cNvPr id="5" name="Segnaposto contenuto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2AAA2A3-FEA5-AAF7-9F0B-023552C9E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99"/>
          <a:stretch/>
        </p:blipFill>
        <p:spPr>
          <a:xfrm>
            <a:off x="1104970" y="2408903"/>
            <a:ext cx="9982059" cy="3450559"/>
          </a:xfrm>
        </p:spPr>
      </p:pic>
    </p:spTree>
    <p:extLst>
      <p:ext uri="{BB962C8B-B14F-4D97-AF65-F5344CB8AC3E}">
        <p14:creationId xmlns:p14="http://schemas.microsoft.com/office/powerpoint/2010/main" val="348766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B9586-9DDC-3F1F-9EDB-52F1A42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Query statistiche su dati anagrafici</a:t>
            </a:r>
          </a:p>
        </p:txBody>
      </p:sp>
      <p:pic>
        <p:nvPicPr>
          <p:cNvPr id="5" name="Segnaposto contenuto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4FD65E5-BFFB-C28E-C9C1-CA10A63E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176" y="1885949"/>
            <a:ext cx="4249648" cy="4850731"/>
          </a:xfrm>
        </p:spPr>
      </p:pic>
    </p:spTree>
    <p:extLst>
      <p:ext uri="{BB962C8B-B14F-4D97-AF65-F5344CB8AC3E}">
        <p14:creationId xmlns:p14="http://schemas.microsoft.com/office/powerpoint/2010/main" val="10190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37E24F-F3FF-002F-78E4-2B1EE8E4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Requisiti richiesti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5A2F17-7D18-2CC0-1A8C-FFC5D375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99" y="1878684"/>
            <a:ext cx="3222171" cy="400893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Statistiche su dati anagrafici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organico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organico per sede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organico per dipartimento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organico per mansione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età media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Assunti nell’ultimo e penultimo anno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Dimessi nell’ultimo e penultimo anno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Lista delle info disponibile con la possibilità di filtrare per le varie dimensioni.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it-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4A94F57-9508-9D26-006A-D2BDB5BED417}"/>
              </a:ext>
            </a:extLst>
          </p:cNvPr>
          <p:cNvSpPr txBox="1">
            <a:spLocks/>
          </p:cNvSpPr>
          <p:nvPr/>
        </p:nvSpPr>
        <p:spPr>
          <a:xfrm>
            <a:off x="3331029" y="1846946"/>
            <a:ext cx="2868025" cy="310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7000"/>
              </a:lnSpc>
              <a:buNone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Statistiche su stipendi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Somma Stipendio mensile ultimi 12 mesi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Somma Stipendio annuale ultimi 3 anni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Stipendio medio per dipartimento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Stipendio medio per livello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90072E1-1D4A-BBDB-94B2-71412B36A315}"/>
              </a:ext>
            </a:extLst>
          </p:cNvPr>
          <p:cNvSpPr txBox="1">
            <a:spLocks/>
          </p:cNvSpPr>
          <p:nvPr/>
        </p:nvSpPr>
        <p:spPr>
          <a:xfrm>
            <a:off x="6199054" y="1878684"/>
            <a:ext cx="3014205" cy="351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it-IT" sz="1200"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Dettagli singolo dipendente</a:t>
            </a:r>
            <a:endParaRPr lang="it-IT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Dati anagrafici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Dati rapporto di lavoro (dipartimento, mansione, livello)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Misure: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Stipendio ultimo mese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Stipendio medio orario, calcolato su ultimo anno solare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Stipendio medio mensile, calcolato su media ultimo anno solare  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Stipendio annuo, calcolato su ultimo anno solare 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Delta incremento stipendi su base annuale per ultimi 5 anni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F230980-101A-8284-7408-548F61A44E0C}"/>
              </a:ext>
            </a:extLst>
          </p:cNvPr>
          <p:cNvSpPr txBox="1">
            <a:spLocks/>
          </p:cNvSpPr>
          <p:nvPr/>
        </p:nvSpPr>
        <p:spPr>
          <a:xfrm>
            <a:off x="9103984" y="1747694"/>
            <a:ext cx="2868025" cy="3100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Situazioni particolari: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Top N stipendi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Top N non riceve aumenti da più tempo</a:t>
            </a:r>
            <a:endParaRPr lang="en-GB" sz="1200">
              <a:effectLst/>
              <a:latin typeface="Franklin Gothic Book" panose="020B0503020102020204" pitchFamily="34" charset="0"/>
              <a:ea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t-IT" sz="1200">
                <a:effectLst/>
                <a:latin typeface="Franklin Gothic Book" panose="020B0503020102020204" pitchFamily="34" charset="0"/>
                <a:ea typeface="Franklin Gothic Book" panose="020B0503020102020204" pitchFamily="34" charset="0"/>
                <a:cs typeface="Times New Roman" panose="02020603050405020304" pitchFamily="18" charset="0"/>
              </a:rPr>
              <a:t>Dipendenti che hanno stipendio molto più alto o molto più basso rispetto alla media con pari livello.</a:t>
            </a:r>
          </a:p>
        </p:txBody>
      </p:sp>
    </p:spTree>
    <p:extLst>
      <p:ext uri="{BB962C8B-B14F-4D97-AF65-F5344CB8AC3E}">
        <p14:creationId xmlns:p14="http://schemas.microsoft.com/office/powerpoint/2010/main" val="411596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7DE81-D0AF-E049-DF2F-56AFE459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Query statistiche su stipendi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B3DC44D-4C62-8A4A-E1C3-EBFF3D57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236" y="2181224"/>
            <a:ext cx="6557259" cy="4124325"/>
          </a:xfrm>
        </p:spPr>
      </p:pic>
    </p:spTree>
    <p:extLst>
      <p:ext uri="{BB962C8B-B14F-4D97-AF65-F5344CB8AC3E}">
        <p14:creationId xmlns:p14="http://schemas.microsoft.com/office/powerpoint/2010/main" val="413746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F41CE-A12B-967E-DE3A-0CC5CE4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Viste e query statistiche su stipendi</a:t>
            </a:r>
          </a:p>
        </p:txBody>
      </p:sp>
      <p:pic>
        <p:nvPicPr>
          <p:cNvPr id="5" name="Segnaposto contenuto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40799CE8-FBFD-9C37-5B45-769A75A37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367" y="2047874"/>
            <a:ext cx="5981358" cy="4602518"/>
          </a:xfrm>
        </p:spPr>
      </p:pic>
    </p:spTree>
    <p:extLst>
      <p:ext uri="{BB962C8B-B14F-4D97-AF65-F5344CB8AC3E}">
        <p14:creationId xmlns:p14="http://schemas.microsoft.com/office/powerpoint/2010/main" val="243970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67EE5-B5DE-8C96-1061-31D542B9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Query dettaglio singolo dipendente</a:t>
            </a:r>
          </a:p>
        </p:txBody>
      </p:sp>
      <p:pic>
        <p:nvPicPr>
          <p:cNvPr id="5" name="Segnaposto contenuto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C1DB9C87-7963-E53F-C164-AFEC5D432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868" y="2038350"/>
            <a:ext cx="7521057" cy="4552950"/>
          </a:xfrm>
        </p:spPr>
      </p:pic>
    </p:spTree>
    <p:extLst>
      <p:ext uri="{BB962C8B-B14F-4D97-AF65-F5344CB8AC3E}">
        <p14:creationId xmlns:p14="http://schemas.microsoft.com/office/powerpoint/2010/main" val="274056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760AB8-2292-ECF6-74D8-2BACE52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600"/>
              <a:t>Query e viste dettaglio singolo dipendente</a:t>
            </a:r>
          </a:p>
        </p:txBody>
      </p:sp>
      <p:pic>
        <p:nvPicPr>
          <p:cNvPr id="5" name="Segnaposto contenuto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5622834F-B217-735F-FB99-539C00727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323" y="2181224"/>
            <a:ext cx="9374594" cy="4295775"/>
          </a:xfrm>
        </p:spPr>
      </p:pic>
    </p:spTree>
    <p:extLst>
      <p:ext uri="{BB962C8B-B14F-4D97-AF65-F5344CB8AC3E}">
        <p14:creationId xmlns:p14="http://schemas.microsoft.com/office/powerpoint/2010/main" val="194706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A1CF6-38D2-2364-4219-D2E4F5A2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/>
              <a:t>Query e viste dettaglio singolo dipendente</a:t>
            </a:r>
          </a:p>
        </p:txBody>
      </p:sp>
      <p:pic>
        <p:nvPicPr>
          <p:cNvPr id="5" name="Segnaposto contenuto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5D982F78-855B-BB83-36FF-D8D1C8BC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700" y="2190749"/>
            <a:ext cx="9803072" cy="4257675"/>
          </a:xfrm>
        </p:spPr>
      </p:pic>
    </p:spTree>
    <p:extLst>
      <p:ext uri="{BB962C8B-B14F-4D97-AF65-F5344CB8AC3E}">
        <p14:creationId xmlns:p14="http://schemas.microsoft.com/office/powerpoint/2010/main" val="3093845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A09F1-7378-74E8-B868-7F41FD45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/>
              <a:t>Query e viste dettaglio singolo dipendente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852DA78-BB97-B30B-E7CA-2650E6D35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282" y="2171699"/>
            <a:ext cx="9794662" cy="4295775"/>
          </a:xfrm>
        </p:spPr>
      </p:pic>
    </p:spTree>
    <p:extLst>
      <p:ext uri="{BB962C8B-B14F-4D97-AF65-F5344CB8AC3E}">
        <p14:creationId xmlns:p14="http://schemas.microsoft.com/office/powerpoint/2010/main" val="237678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43A30-E71D-E306-2BAA-D9DFA294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/>
              <a:t>Query e viste dettaglio singolo dipendente</a:t>
            </a:r>
          </a:p>
        </p:txBody>
      </p:sp>
      <p:pic>
        <p:nvPicPr>
          <p:cNvPr id="9" name="Segnaposto contenuto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0D854B7-6AEB-7E43-2FDC-FBD89C8D5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97" y="2057399"/>
            <a:ext cx="7054805" cy="4530555"/>
          </a:xfrm>
        </p:spPr>
      </p:pic>
    </p:spTree>
    <p:extLst>
      <p:ext uri="{BB962C8B-B14F-4D97-AF65-F5344CB8AC3E}">
        <p14:creationId xmlns:p14="http://schemas.microsoft.com/office/powerpoint/2010/main" val="91631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4CCFF-9CEA-A93C-01C5-6C57EB4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Query situazioni particolari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C103293-53C9-D78B-BC30-ADB5C7D82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81" y="2076449"/>
            <a:ext cx="6998438" cy="4600200"/>
          </a:xfrm>
        </p:spPr>
      </p:pic>
    </p:spTree>
    <p:extLst>
      <p:ext uri="{BB962C8B-B14F-4D97-AF65-F5344CB8AC3E}">
        <p14:creationId xmlns:p14="http://schemas.microsoft.com/office/powerpoint/2010/main" val="3917042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768" y="1419226"/>
            <a:ext cx="3158083" cy="1746762"/>
          </a:xfrm>
        </p:spPr>
        <p:txBody>
          <a:bodyPr rtlCol="0">
            <a:normAutofit fontScale="90000"/>
          </a:bodyPr>
          <a:lstStyle/>
          <a:p>
            <a:pPr rtl="0"/>
            <a:br>
              <a:rPr lang="it-IT" dirty="0">
                <a:solidFill>
                  <a:srgbClr val="FFFFFF"/>
                </a:solidFill>
              </a:rPr>
            </a:br>
            <a:r>
              <a:rPr lang="it-IT" sz="3100" dirty="0">
                <a:solidFill>
                  <a:srgbClr val="FFFFFF"/>
                </a:solidFill>
              </a:rPr>
              <a:t>Fine Presentazione</a:t>
            </a:r>
            <a:br>
              <a:rPr lang="it-IT" sz="3100" dirty="0">
                <a:solidFill>
                  <a:srgbClr val="FFFFFF"/>
                </a:solidFill>
              </a:rPr>
            </a:br>
            <a:r>
              <a:rPr lang="it-IT" sz="3100" dirty="0">
                <a:solidFill>
                  <a:srgbClr val="FFFFFF"/>
                </a:solidFill>
              </a:rPr>
              <a:t>Grazie!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F2F4CF6A-225B-7EF1-1D32-3DB664B34D23}"/>
              </a:ext>
            </a:extLst>
          </p:cNvPr>
          <p:cNvSpPr txBox="1">
            <a:spLocks/>
          </p:cNvSpPr>
          <p:nvPr/>
        </p:nvSpPr>
        <p:spPr>
          <a:xfrm>
            <a:off x="8199278" y="5015018"/>
            <a:ext cx="3158083" cy="11190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1600" dirty="0">
                <a:solidFill>
                  <a:srgbClr val="FFFFFF"/>
                </a:solidFill>
              </a:rPr>
              <a:t>Giuseppe Piccolo</a:t>
            </a:r>
          </a:p>
          <a:p>
            <a:r>
              <a:rPr lang="it-IT" sz="1600" dirty="0">
                <a:solidFill>
                  <a:srgbClr val="FFFFFF"/>
                </a:solidFill>
              </a:rPr>
              <a:t>Giuliano Taglialatela</a:t>
            </a:r>
          </a:p>
          <a:p>
            <a:r>
              <a:rPr lang="it-IT" sz="1600" dirty="0">
                <a:solidFill>
                  <a:srgbClr val="FFFFFF"/>
                </a:solidFill>
              </a:rPr>
              <a:t>Pio francesco </a:t>
            </a:r>
            <a:r>
              <a:rPr lang="it-IT" sz="1600" dirty="0" err="1">
                <a:solidFill>
                  <a:srgbClr val="FFFFFF"/>
                </a:solidFill>
              </a:rPr>
              <a:t>falzarano</a:t>
            </a:r>
            <a:endParaRPr lang="it-IT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E024B-1A34-F5A7-DE66-E4E791D7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it-IT" sz="4000"/>
              <a:t>Fasi di sviluppo</a:t>
            </a:r>
          </a:p>
        </p:txBody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7C741FDD-8A83-58A1-C97A-1F9DC6A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31503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4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538EB-E9B8-145C-7E92-42047F78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I dati</a:t>
            </a:r>
          </a:p>
        </p:txBody>
      </p:sp>
      <p:pic>
        <p:nvPicPr>
          <p:cNvPr id="24" name="Segnaposto contenuto 2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85BE6BC-1EA3-1DF0-514C-217EB23AC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900" y="2037914"/>
            <a:ext cx="1772817" cy="4681219"/>
          </a:xfrm>
        </p:spPr>
      </p:pic>
      <p:pic>
        <p:nvPicPr>
          <p:cNvPr id="26" name="Immagine 2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0D1A6E6-060F-E056-9BBF-1A602BC7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994" y="3163331"/>
            <a:ext cx="1644623" cy="243038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EFC24E-DFAF-A7B9-D800-B2CB5A6C6846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4783910" cy="255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File </a:t>
            </a:r>
            <a:r>
              <a:rPr lang="it-IT" b="1"/>
              <a:t>anagrafica.csv </a:t>
            </a:r>
            <a:r>
              <a:rPr lang="it-IT"/>
              <a:t>contenente dati anagrafici dei dipendenti;</a:t>
            </a:r>
          </a:p>
          <a:p>
            <a:r>
              <a:rPr lang="it-IT"/>
              <a:t>File </a:t>
            </a:r>
            <a:r>
              <a:rPr lang="it-IT" b="1"/>
              <a:t>cedolini.csv</a:t>
            </a:r>
            <a:r>
              <a:rPr lang="it-IT"/>
              <a:t> contente dati riguardo i cedolini dei dipendenti dall’anno 2005 all’anno 2023</a:t>
            </a:r>
          </a:p>
        </p:txBody>
      </p:sp>
    </p:spTree>
    <p:extLst>
      <p:ext uri="{BB962C8B-B14F-4D97-AF65-F5344CB8AC3E}">
        <p14:creationId xmlns:p14="http://schemas.microsoft.com/office/powerpoint/2010/main" val="102786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F61DE-D522-F217-22E6-F4DAFE2C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INCOERENZA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AB333-838C-4303-58EF-159F0EE9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72" y="1891102"/>
            <a:ext cx="5110481" cy="1303195"/>
          </a:xfrm>
        </p:spPr>
        <p:txBody>
          <a:bodyPr/>
          <a:lstStyle/>
          <a:p>
            <a:r>
              <a:rPr lang="it-IT"/>
              <a:t>Colonna «Mansione» nel file </a:t>
            </a:r>
            <a:r>
              <a:rPr lang="it-IT" b="1"/>
              <a:t>cedolini.csv </a:t>
            </a:r>
            <a:r>
              <a:rPr lang="it-IT"/>
              <a:t>vuota;</a:t>
            </a:r>
          </a:p>
          <a:p>
            <a:r>
              <a:rPr lang="it-IT"/>
              <a:t>Colonna «Interno» nel file </a:t>
            </a:r>
            <a:r>
              <a:rPr lang="it-IT" b="1"/>
              <a:t>anagrafica.csv </a:t>
            </a:r>
            <a:r>
              <a:rPr lang="it-IT"/>
              <a:t>vuota;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C3192079-580E-4431-3056-3178C34A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9" y="3333528"/>
            <a:ext cx="6744056" cy="2916809"/>
          </a:xfrm>
          <a:prstGeom prst="rect">
            <a:avLst/>
          </a:prstGeom>
        </p:spPr>
      </p:pic>
      <p:pic>
        <p:nvPicPr>
          <p:cNvPr id="7" name="Immagine 6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C23F3208-3C79-8348-138A-E1FF54A6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44" y="3333528"/>
            <a:ext cx="4185363" cy="291680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9CAAADC-EB2A-EA2A-2AA4-DCEC494342A7}"/>
              </a:ext>
            </a:extLst>
          </p:cNvPr>
          <p:cNvSpPr/>
          <p:nvPr/>
        </p:nvSpPr>
        <p:spPr>
          <a:xfrm>
            <a:off x="5920274" y="2246857"/>
            <a:ext cx="811763" cy="591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82BA226-7FB2-5043-9225-9817C41D85E4}"/>
              </a:ext>
            </a:extLst>
          </p:cNvPr>
          <p:cNvSpPr txBox="1">
            <a:spLocks/>
          </p:cNvSpPr>
          <p:nvPr/>
        </p:nvSpPr>
        <p:spPr>
          <a:xfrm>
            <a:off x="7048138" y="1891102"/>
            <a:ext cx="4721290" cy="130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Rimozione colonna «Mansione» nel file </a:t>
            </a:r>
            <a:r>
              <a:rPr lang="it-IT" b="1"/>
              <a:t>cedolini.csv</a:t>
            </a:r>
            <a:r>
              <a:rPr lang="it-IT"/>
              <a:t>;</a:t>
            </a:r>
          </a:p>
          <a:p>
            <a:r>
              <a:rPr lang="it-IT"/>
              <a:t>Rimozione colonna «Interno» nel file </a:t>
            </a:r>
            <a:r>
              <a:rPr lang="it-IT" b="1"/>
              <a:t>anagrafica.csv</a:t>
            </a:r>
            <a:r>
              <a:rPr lang="it-IT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1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9060B-CE5B-BF80-F2F2-D71F3EE4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INCOERENZA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08108F-0C38-C684-C92C-C55DE784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3794865" cy="478728"/>
          </a:xfrm>
        </p:spPr>
        <p:txBody>
          <a:bodyPr/>
          <a:lstStyle/>
          <a:p>
            <a:r>
              <a:rPr lang="it-IT"/>
              <a:t>Dipendente con CF impostato a 0;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B87B9CE3-EC02-D3D3-AA8B-649360FB4E24}"/>
              </a:ext>
            </a:extLst>
          </p:cNvPr>
          <p:cNvSpPr/>
          <p:nvPr/>
        </p:nvSpPr>
        <p:spPr>
          <a:xfrm>
            <a:off x="5728303" y="2069961"/>
            <a:ext cx="814873" cy="7385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0F4596E-DB1C-BF46-6D18-B75873AB57AF}"/>
              </a:ext>
            </a:extLst>
          </p:cNvPr>
          <p:cNvSpPr txBox="1">
            <a:spLocks/>
          </p:cNvSpPr>
          <p:nvPr/>
        </p:nvSpPr>
        <p:spPr>
          <a:xfrm>
            <a:off x="7815943" y="1912961"/>
            <a:ext cx="3794865" cy="10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Generazione CF basato sui dati a disposizione;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7270990-8C60-AF8C-87CA-E776F19B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79" y="3691652"/>
            <a:ext cx="8947748" cy="14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4B9BC-A0FF-47E2-02A1-9A11C7F8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INCOERENZA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C0F5DA-2073-5FD8-DE30-8FC7A1D04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06627" cy="935927"/>
          </a:xfrm>
        </p:spPr>
        <p:txBody>
          <a:bodyPr/>
          <a:lstStyle/>
          <a:p>
            <a:r>
              <a:rPr lang="it-IT"/>
              <a:t>Stipendi del dipendente con CF impostato a 0 in </a:t>
            </a:r>
            <a:r>
              <a:rPr lang="it-IT" b="1"/>
              <a:t>cedolini.csv</a:t>
            </a:r>
            <a:r>
              <a:rPr lang="it-IT"/>
              <a:t>;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6613D300-5314-9886-53AB-9AC014FD19E6}"/>
              </a:ext>
            </a:extLst>
          </p:cNvPr>
          <p:cNvSpPr/>
          <p:nvPr/>
        </p:nvSpPr>
        <p:spPr>
          <a:xfrm>
            <a:off x="5953319" y="2271248"/>
            <a:ext cx="885825" cy="723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B4E957-1DB2-DFEA-E9FE-9030B33D170B}"/>
              </a:ext>
            </a:extLst>
          </p:cNvPr>
          <p:cNvSpPr txBox="1">
            <a:spLocks/>
          </p:cNvSpPr>
          <p:nvPr/>
        </p:nvSpPr>
        <p:spPr>
          <a:xfrm>
            <a:off x="7604643" y="2038822"/>
            <a:ext cx="4388719" cy="118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Generazione CF basato sui dati a disposizione;</a:t>
            </a:r>
          </a:p>
        </p:txBody>
      </p:sp>
      <p:pic>
        <p:nvPicPr>
          <p:cNvPr id="6" name="Immagine 5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2C6A0C03-2308-BB51-3F03-DE2BB038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39" y="3338728"/>
            <a:ext cx="4388720" cy="32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DD80C-1402-5D51-507C-B7122F28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INCOERENZA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21E96A-05A1-5CA3-B30F-4EE2CE59C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56" y="1976218"/>
            <a:ext cx="4388719" cy="871757"/>
          </a:xfrm>
        </p:spPr>
        <p:txBody>
          <a:bodyPr/>
          <a:lstStyle/>
          <a:p>
            <a:r>
              <a:rPr lang="it-IT"/>
              <a:t>Dipendenti duplicati in </a:t>
            </a:r>
            <a:r>
              <a:rPr lang="it-IT" b="1"/>
              <a:t>anagrafica.csv</a:t>
            </a:r>
            <a:r>
              <a:rPr lang="it-IT"/>
              <a:t>;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6DD2CF9-276F-C81E-534A-3958221B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3221704"/>
            <a:ext cx="2491153" cy="3335179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9DD2A7C-B104-A111-3808-79C823885D63}"/>
              </a:ext>
            </a:extLst>
          </p:cNvPr>
          <p:cNvSpPr/>
          <p:nvPr/>
        </p:nvSpPr>
        <p:spPr>
          <a:xfrm>
            <a:off x="5482548" y="2089685"/>
            <a:ext cx="885825" cy="723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7BC67FD-BBEC-9D5C-C680-E148455169F5}"/>
              </a:ext>
            </a:extLst>
          </p:cNvPr>
          <p:cNvSpPr txBox="1">
            <a:spLocks/>
          </p:cNvSpPr>
          <p:nvPr/>
        </p:nvSpPr>
        <p:spPr>
          <a:xfrm>
            <a:off x="7320328" y="1920734"/>
            <a:ext cx="4388719" cy="118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Rimozione dipendenti duplicati con matricola più grande se il campo «</a:t>
            </a:r>
            <a:r>
              <a:rPr lang="it-IT" err="1"/>
              <a:t>data_dimissione</a:t>
            </a:r>
            <a:r>
              <a:rPr lang="it-IT"/>
              <a:t>» è vuoto, altrimenti rimozione dipendente senza il campo «</a:t>
            </a:r>
            <a:r>
              <a:rPr lang="it-IT" err="1"/>
              <a:t>data_dimissione</a:t>
            </a:r>
            <a:r>
              <a:rPr lang="it-IT"/>
              <a:t>»;</a:t>
            </a:r>
          </a:p>
        </p:txBody>
      </p:sp>
    </p:spTree>
    <p:extLst>
      <p:ext uri="{BB962C8B-B14F-4D97-AF65-F5344CB8AC3E}">
        <p14:creationId xmlns:p14="http://schemas.microsoft.com/office/powerpoint/2010/main" val="31977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F12DC-9B80-1BF8-81FC-5271C0B3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/>
              <a:t>INCOERENZA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43849-B6CE-4CB2-D93C-10F8F9C9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05412" cy="730655"/>
          </a:xfrm>
        </p:spPr>
        <p:txBody>
          <a:bodyPr/>
          <a:lstStyle/>
          <a:p>
            <a:r>
              <a:rPr lang="it-IT"/>
              <a:t>Stipendi doppioni in </a:t>
            </a:r>
            <a:r>
              <a:rPr lang="it-IT" b="1"/>
              <a:t>cedolini.csv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6DA56424-9202-7503-942A-68EC02A8F553}"/>
              </a:ext>
            </a:extLst>
          </p:cNvPr>
          <p:cNvSpPr/>
          <p:nvPr/>
        </p:nvSpPr>
        <p:spPr>
          <a:xfrm>
            <a:off x="5410491" y="2187251"/>
            <a:ext cx="885825" cy="723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73FB042-2464-9B9B-D5D2-F7295B1E415C}"/>
              </a:ext>
            </a:extLst>
          </p:cNvPr>
          <p:cNvSpPr txBox="1">
            <a:spLocks/>
          </p:cNvSpPr>
          <p:nvPr/>
        </p:nvSpPr>
        <p:spPr>
          <a:xfrm>
            <a:off x="7222088" y="1951446"/>
            <a:ext cx="4388719" cy="118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Rimozione cedolini con stipendio più basso se il dipendente non è stato dimesso prima, altrimenti rimozione di cedolini non coerenti con la dimissione</a:t>
            </a:r>
          </a:p>
        </p:txBody>
      </p:sp>
      <p:pic>
        <p:nvPicPr>
          <p:cNvPr id="7" name="Immagine 6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207568FB-5B87-CCA4-836F-B88ADA67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760236"/>
            <a:ext cx="5236447" cy="2821465"/>
          </a:xfrm>
          <a:prstGeom prst="rect">
            <a:avLst/>
          </a:prstGeom>
        </p:spPr>
      </p:pic>
      <p:pic>
        <p:nvPicPr>
          <p:cNvPr id="9" name="Immagine 8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C85CD37D-3549-949C-7FB8-DF5DB448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63" y="3720724"/>
            <a:ext cx="5236447" cy="28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{01E5A491-2078-49B3-B7B7-C983297FC076}tf56390039_win32</Template>
  <TotalTime>0</TotalTime>
  <Words>633</Words>
  <Application>Microsoft Office PowerPoint</Application>
  <PresentationFormat>Widescreen</PresentationFormat>
  <Paragraphs>97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Calibri</vt:lpstr>
      <vt:lpstr>Courier New</vt:lpstr>
      <vt:lpstr>Franklin Gothic Book</vt:lpstr>
      <vt:lpstr>Gill Sans MT</vt:lpstr>
      <vt:lpstr>Symbol</vt:lpstr>
      <vt:lpstr>Wingdings 2</vt:lpstr>
      <vt:lpstr>Dividendo</vt:lpstr>
      <vt:lpstr>Progetto di datawarehouse</vt:lpstr>
      <vt:lpstr>Requisiti richiesti</vt:lpstr>
      <vt:lpstr>Fasi di sviluppo</vt:lpstr>
      <vt:lpstr>I dati</vt:lpstr>
      <vt:lpstr>INCOERENZA dei dati</vt:lpstr>
      <vt:lpstr>INCOERENZA dei dati</vt:lpstr>
      <vt:lpstr>INCOERENZA dei dati</vt:lpstr>
      <vt:lpstr>INCOERENZA dei dati</vt:lpstr>
      <vt:lpstr>INCOERENZA dei dati</vt:lpstr>
      <vt:lpstr>Modello concettuale</vt:lpstr>
      <vt:lpstr>Modello logico</vt:lpstr>
      <vt:lpstr>Modello Logico</vt:lpstr>
      <vt:lpstr>File generati dopo il processo di ripulitura</vt:lpstr>
      <vt:lpstr>Pattern delle viste</vt:lpstr>
      <vt:lpstr>Schema pattern delle viste</vt:lpstr>
      <vt:lpstr>Viste</vt:lpstr>
      <vt:lpstr>Creazione tabelle nel sadas engine</vt:lpstr>
      <vt:lpstr>Creazione viste nel sadas engine</vt:lpstr>
      <vt:lpstr>Query statistiche su dati anagrafici</vt:lpstr>
      <vt:lpstr>Query statistiche su stipendi</vt:lpstr>
      <vt:lpstr>Viste e query statistiche su stipendi</vt:lpstr>
      <vt:lpstr>Query dettaglio singolo dipendente</vt:lpstr>
      <vt:lpstr>Query e viste dettaglio singolo dipendente</vt:lpstr>
      <vt:lpstr>Query e viste dettaglio singolo dipendente</vt:lpstr>
      <vt:lpstr>Query e viste dettaglio singolo dipendente</vt:lpstr>
      <vt:lpstr>Query e viste dettaglio singolo dipendente</vt:lpstr>
      <vt:lpstr>Query situazioni particolari</vt:lpstr>
      <vt:lpstr> Fine Presentazione 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datawarehouse</dc:title>
  <dc:creator>GIUSEPPE PICCOLO</dc:creator>
  <cp:lastModifiedBy>GIUSEPPE PICCOLO</cp:lastModifiedBy>
  <cp:revision>1</cp:revision>
  <dcterms:created xsi:type="dcterms:W3CDTF">2023-06-25T19:22:23Z</dcterms:created>
  <dcterms:modified xsi:type="dcterms:W3CDTF">2023-07-10T09:26:18Z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2023-06-25T19:27:59Z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57c15b5f-aed6-47c9-a207-21545029b02f</vt:lpwstr>
  </property>
  <property fmtid="{D5CDD505-2E9C-101B-9397-08002B2CF9AE}" pid="8" name="MSIP_Label_2ad0b24d-6422-44b0-b3de-abb3a9e8c81a_ContentBits">
    <vt:lpwstr>0</vt:lpwstr>
  </property>
</Properties>
</file>