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6" r:id="rId47"/>
    <p:sldId id="305" r:id="rId48"/>
    <p:sldId id="321" r:id="rId49"/>
    <p:sldId id="320" r:id="rId50"/>
    <p:sldId id="319" r:id="rId51"/>
    <p:sldId id="318" r:id="rId52"/>
    <p:sldId id="317" r:id="rId53"/>
    <p:sldId id="304" r:id="rId54"/>
    <p:sldId id="303" r:id="rId55"/>
    <p:sldId id="312" r:id="rId56"/>
    <p:sldId id="311" r:id="rId57"/>
    <p:sldId id="310" r:id="rId58"/>
    <p:sldId id="309" r:id="rId59"/>
    <p:sldId id="308" r:id="rId60"/>
    <p:sldId id="307" r:id="rId61"/>
    <p:sldId id="313" r:id="rId62"/>
    <p:sldId id="31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45" d="100"/>
          <a:sy n="45" d="100"/>
        </p:scale>
        <p:origin x="30" y="234"/>
      </p:cViewPr>
      <p:guideLst/>
    </p:cSldViewPr>
  </p:slideViewPr>
  <p:outlineViewPr>
    <p:cViewPr>
      <p:scale>
        <a:sx n="33" d="100"/>
        <a:sy n="33" d="100"/>
      </p:scale>
      <p:origin x="0" y="-43332"/>
    </p:cViewPr>
  </p:outlineViewPr>
  <p:notesTextViewPr>
    <p:cViewPr>
      <p:scale>
        <a:sx n="1" d="1"/>
        <a:sy n="1" d="1"/>
      </p:scale>
      <p:origin x="0" y="0"/>
    </p:cViewPr>
  </p:notesTextViewPr>
  <p:sorterViewPr>
    <p:cViewPr>
      <p:scale>
        <a:sx n="100" d="100"/>
        <a:sy n="100" d="100"/>
      </p:scale>
      <p:origin x="0" y="-260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6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336904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1596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34231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D5391-B68B-4A5B-8058-5C68EAFC87CA}"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D5391-B68B-4A5B-8058-5C68EAFC87C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94994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D5391-B68B-4A5B-8058-5C68EAFC87CA}"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5506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D5391-B68B-4A5B-8058-5C68EAFC87CA}"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3828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1D5391-B68B-4A5B-8058-5C68EAFC87CA}" type="datetimeFigureOut">
              <a:rPr lang="en-US" smtClean="0"/>
              <a:t>11/16/2016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50897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1D5391-B68B-4A5B-8058-5C68EAFC87CA}" type="datetimeFigureOut">
              <a:rPr lang="en-US" smtClean="0"/>
              <a:t>11/16/2016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E43D3A-8DBA-4E5B-9129-A56A0953458B}" type="slidenum">
              <a:rPr lang="en-US" smtClean="0"/>
              <a:t>‹#›</a:t>
            </a:fld>
            <a:endParaRPr lang="en-US"/>
          </a:p>
        </p:txBody>
      </p:sp>
    </p:spTree>
    <p:extLst>
      <p:ext uri="{BB962C8B-B14F-4D97-AF65-F5344CB8AC3E}">
        <p14:creationId xmlns:p14="http://schemas.microsoft.com/office/powerpoint/2010/main" val="315248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D5391-B68B-4A5B-8058-5C68EAFC87CA}"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22657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1D5391-B68B-4A5B-8058-5C68EAFC87CA}" type="datetimeFigureOut">
              <a:rPr lang="en-US" smtClean="0"/>
              <a:t>11/16/2016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E43D3A-8DBA-4E5B-9129-A56A095345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586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lis.cc.gatech.edu/index.ph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BLIS-KENYA</a:t>
            </a:r>
            <a:endParaRPr lang="en-US" dirty="0"/>
          </a:p>
        </p:txBody>
      </p:sp>
    </p:spTree>
    <p:extLst>
      <p:ext uri="{BB962C8B-B14F-4D97-AF65-F5344CB8AC3E}">
        <p14:creationId xmlns:p14="http://schemas.microsoft.com/office/powerpoint/2010/main" val="319952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r>
              <a:rPr lang="en-US" dirty="0" smtClean="0"/>
              <a:t>…</a:t>
            </a:r>
            <a:endParaRPr lang="sw-KE" dirty="0"/>
          </a:p>
        </p:txBody>
      </p:sp>
      <p:sp>
        <p:nvSpPr>
          <p:cNvPr id="3" name="Content Placeholder 2"/>
          <p:cNvSpPr>
            <a:spLocks noGrp="1"/>
          </p:cNvSpPr>
          <p:nvPr>
            <p:ph idx="1"/>
          </p:nvPr>
        </p:nvSpPr>
        <p:spPr/>
        <p:txBody>
          <a:bodyPr/>
          <a:lstStyle/>
          <a:p>
            <a:pPr marL="0" indent="0">
              <a:buNone/>
            </a:pPr>
            <a:r>
              <a:rPr lang="en-US" sz="2400" dirty="0"/>
              <a:t>2</a:t>
            </a:r>
            <a:r>
              <a:rPr lang="en-US" sz="2400" dirty="0" smtClean="0"/>
              <a:t>.   To </a:t>
            </a:r>
            <a:r>
              <a:rPr lang="en-US" sz="2400" dirty="0"/>
              <a:t>get back to the patients list, click on</a:t>
            </a:r>
            <a:r>
              <a:rPr lang="en-US" sz="2400" b="1" dirty="0"/>
              <a:t> Patients </a:t>
            </a:r>
            <a:r>
              <a:rPr lang="en-US" sz="2400" dirty="0"/>
              <a:t>hyperlink on the breadcrumb. </a:t>
            </a:r>
            <a:endParaRPr lang="en-US" sz="2400" dirty="0" smtClean="0"/>
          </a:p>
          <a:p>
            <a:endParaRPr lang="sw-KE" dirty="0"/>
          </a:p>
        </p:txBody>
      </p:sp>
      <p:pic>
        <p:nvPicPr>
          <p:cNvPr id="4" name="Picture 3"/>
          <p:cNvPicPr>
            <a:picLocks noChangeAspect="1"/>
          </p:cNvPicPr>
          <p:nvPr/>
        </p:nvPicPr>
        <p:blipFill>
          <a:blip r:embed="rId2"/>
          <a:stretch>
            <a:fillRect/>
          </a:stretch>
        </p:blipFill>
        <p:spPr>
          <a:xfrm>
            <a:off x="2025636" y="3096261"/>
            <a:ext cx="7399717" cy="9050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140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Editing a patient’s details</a:t>
            </a:r>
            <a:endParaRPr lang="sw-KE" b="1" dirty="0"/>
          </a:p>
        </p:txBody>
      </p:sp>
      <p:sp>
        <p:nvSpPr>
          <p:cNvPr id="3" name="Content Placeholder 2"/>
          <p:cNvSpPr>
            <a:spLocks noGrp="1"/>
          </p:cNvSpPr>
          <p:nvPr>
            <p:ph idx="1"/>
          </p:nvPr>
        </p:nvSpPr>
        <p:spPr/>
        <p:txBody>
          <a:bodyPr/>
          <a:lstStyle/>
          <a:p>
            <a:pPr marL="0" indent="0">
              <a:buNone/>
            </a:pPr>
            <a:r>
              <a:rPr lang="en-US" sz="2400" dirty="0"/>
              <a:t>1</a:t>
            </a:r>
            <a:r>
              <a:rPr lang="en-US" sz="2400" dirty="0" smtClean="0"/>
              <a:t>.   On </a:t>
            </a:r>
            <a:r>
              <a:rPr lang="en-US" sz="2400" dirty="0"/>
              <a:t>the patients list, click on the  </a:t>
            </a:r>
            <a:r>
              <a:rPr lang="en-US" sz="2400" dirty="0" smtClean="0"/>
              <a:t>             button</a:t>
            </a:r>
          </a:p>
          <a:p>
            <a:pPr marL="0" indent="0">
              <a:buNone/>
            </a:pPr>
            <a:r>
              <a:rPr lang="en-US" sz="2400" dirty="0"/>
              <a:t>2</a:t>
            </a:r>
            <a:r>
              <a:rPr lang="en-US" sz="2400" dirty="0" smtClean="0"/>
              <a:t>.    After </a:t>
            </a:r>
            <a:r>
              <a:rPr lang="en-US" sz="2400" dirty="0"/>
              <a:t>making your modifications, click the </a:t>
            </a:r>
            <a:r>
              <a:rPr lang="en-US" sz="2400" dirty="0" smtClean="0"/>
              <a:t>              button </a:t>
            </a:r>
            <a:r>
              <a:rPr lang="en-US" sz="2400" dirty="0"/>
              <a:t>to push the changes to the </a:t>
            </a:r>
            <a:r>
              <a:rPr lang="en-US" sz="2400" dirty="0" smtClean="0"/>
              <a:t>system</a:t>
            </a:r>
          </a:p>
          <a:p>
            <a:pPr marL="0" indent="0">
              <a:buNone/>
            </a:pPr>
            <a:r>
              <a:rPr lang="en-US" sz="2400" dirty="0" smtClean="0"/>
              <a:t>3.   An </a:t>
            </a:r>
            <a:r>
              <a:rPr lang="en-US" sz="2400" dirty="0"/>
              <a:t>alternative way to edit patient details is to use the   button on the patients list then </a:t>
            </a:r>
            <a:r>
              <a:rPr lang="en-US" sz="2400" dirty="0" smtClean="0"/>
              <a:t>click</a:t>
            </a:r>
          </a:p>
          <a:p>
            <a:pPr marL="0" indent="0">
              <a:buNone/>
            </a:pPr>
            <a:r>
              <a:rPr lang="en-US" sz="2400" dirty="0" smtClean="0"/>
              <a:t>on </a:t>
            </a:r>
            <a:r>
              <a:rPr lang="en-US" sz="2400" dirty="0"/>
              <a:t>the  </a:t>
            </a:r>
            <a:r>
              <a:rPr lang="en-US" sz="2400" dirty="0" smtClean="0"/>
              <a:t>          button </a:t>
            </a:r>
            <a:r>
              <a:rPr lang="en-US" sz="2400" dirty="0"/>
              <a:t>once the details have been displayed</a:t>
            </a:r>
            <a:r>
              <a:rPr lang="en-US" sz="2400" dirty="0" smtClean="0"/>
              <a:t>.</a:t>
            </a:r>
          </a:p>
          <a:p>
            <a:pPr marL="0" indent="0">
              <a:buNone/>
            </a:pPr>
            <a:endParaRPr lang="sw-KE" dirty="0"/>
          </a:p>
        </p:txBody>
      </p:sp>
      <p:pic>
        <p:nvPicPr>
          <p:cNvPr id="11" name="Picture 10"/>
          <p:cNvPicPr>
            <a:picLocks noChangeAspect="1"/>
          </p:cNvPicPr>
          <p:nvPr/>
        </p:nvPicPr>
        <p:blipFill>
          <a:blip r:embed="rId2"/>
          <a:stretch>
            <a:fillRect/>
          </a:stretch>
        </p:blipFill>
        <p:spPr>
          <a:xfrm>
            <a:off x="5493662" y="1890184"/>
            <a:ext cx="725103" cy="353920"/>
          </a:xfrm>
          <a:prstGeom prst="rect">
            <a:avLst/>
          </a:prstGeom>
        </p:spPr>
      </p:pic>
      <p:pic>
        <p:nvPicPr>
          <p:cNvPr id="12" name="Picture 11"/>
          <p:cNvPicPr>
            <a:picLocks noChangeAspect="1"/>
          </p:cNvPicPr>
          <p:nvPr/>
        </p:nvPicPr>
        <p:blipFill>
          <a:blip r:embed="rId3"/>
          <a:stretch>
            <a:fillRect/>
          </a:stretch>
        </p:blipFill>
        <p:spPr>
          <a:xfrm>
            <a:off x="6864834" y="2394880"/>
            <a:ext cx="876905" cy="397980"/>
          </a:xfrm>
          <a:prstGeom prst="rect">
            <a:avLst/>
          </a:prstGeom>
        </p:spPr>
      </p:pic>
      <p:pic>
        <p:nvPicPr>
          <p:cNvPr id="13" name="Picture 12"/>
          <p:cNvPicPr>
            <a:picLocks noChangeAspect="1"/>
          </p:cNvPicPr>
          <p:nvPr/>
        </p:nvPicPr>
        <p:blipFill>
          <a:blip r:embed="rId2"/>
          <a:stretch>
            <a:fillRect/>
          </a:stretch>
        </p:blipFill>
        <p:spPr>
          <a:xfrm>
            <a:off x="2019680" y="4086553"/>
            <a:ext cx="651378" cy="317935"/>
          </a:xfrm>
          <a:prstGeom prst="rect">
            <a:avLst/>
          </a:prstGeom>
        </p:spPr>
      </p:pic>
    </p:spTree>
    <p:extLst>
      <p:ext uri="{BB962C8B-B14F-4D97-AF65-F5344CB8AC3E}">
        <p14:creationId xmlns:p14="http://schemas.microsoft.com/office/powerpoint/2010/main" val="79092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Laboratory tests</a:t>
            </a:r>
            <a:endParaRPr lang="sw-KE" b="1" dirty="0"/>
          </a:p>
        </p:txBody>
      </p:sp>
      <p:sp>
        <p:nvSpPr>
          <p:cNvPr id="3" name="Content Placeholder 2"/>
          <p:cNvSpPr>
            <a:spLocks noGrp="1"/>
          </p:cNvSpPr>
          <p:nvPr>
            <p:ph idx="1"/>
          </p:nvPr>
        </p:nvSpPr>
        <p:spPr/>
        <p:txBody>
          <a:bodyPr>
            <a:normAutofit/>
          </a:bodyPr>
          <a:lstStyle/>
          <a:p>
            <a:r>
              <a:rPr lang="en-US" sz="2400" dirty="0"/>
              <a:t>Different medical systems have distinct stages and processes of conducting medical test. This document will track the life cycle of a medical test on-board </a:t>
            </a:r>
            <a:r>
              <a:rPr lang="en-US" sz="2400" dirty="0" err="1"/>
              <a:t>iBLIS</a:t>
            </a:r>
            <a:r>
              <a:rPr lang="en-US" sz="2400" dirty="0"/>
              <a:t>.</a:t>
            </a:r>
          </a:p>
          <a:p>
            <a:r>
              <a:rPr lang="en-US" sz="2400" dirty="0"/>
              <a:t>After receiving test request from a patient or other embedded systems the immediate step is to book for the test via the laboratory system. The initial stage of capturing the test details is most important stage. In essence, accurate data capturing will streamline the logical steps to ensure that what you test is what you meant to test, and that the final test report meets the client’s needs and expectations.</a:t>
            </a:r>
          </a:p>
          <a:p>
            <a:endParaRPr lang="sw-KE" dirty="0"/>
          </a:p>
        </p:txBody>
      </p:sp>
    </p:spTree>
    <p:extLst>
      <p:ext uri="{BB962C8B-B14F-4D97-AF65-F5344CB8AC3E}">
        <p14:creationId xmlns:p14="http://schemas.microsoft.com/office/powerpoint/2010/main" val="296832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Listing ordered tests</a:t>
            </a:r>
            <a:endParaRPr lang="sw-KE" b="1" dirty="0"/>
          </a:p>
        </p:txBody>
      </p:sp>
      <p:sp>
        <p:nvSpPr>
          <p:cNvPr id="3" name="Content Placeholder 2"/>
          <p:cNvSpPr>
            <a:spLocks noGrp="1"/>
          </p:cNvSpPr>
          <p:nvPr>
            <p:ph idx="1"/>
          </p:nvPr>
        </p:nvSpPr>
        <p:spPr/>
        <p:txBody>
          <a:bodyPr>
            <a:normAutofit/>
          </a:bodyPr>
          <a:lstStyle/>
          <a:p>
            <a:r>
              <a:rPr lang="en-US" sz="2400" dirty="0" smtClean="0"/>
              <a:t>Click </a:t>
            </a:r>
            <a:r>
              <a:rPr lang="en-US" sz="2400" dirty="0"/>
              <a:t>the  </a:t>
            </a:r>
            <a:r>
              <a:rPr lang="en-US" sz="2400" dirty="0" smtClean="0"/>
              <a:t>                    tab </a:t>
            </a:r>
            <a:r>
              <a:rPr lang="en-US" sz="2400" dirty="0"/>
              <a:t>on the navigation menu to load a list of all ordered tests.</a:t>
            </a:r>
            <a:endParaRPr lang="sw-KE" sz="2400" dirty="0"/>
          </a:p>
        </p:txBody>
      </p:sp>
      <p:pic>
        <p:nvPicPr>
          <p:cNvPr id="4" name="Picture 3"/>
          <p:cNvPicPr>
            <a:picLocks noChangeAspect="1"/>
          </p:cNvPicPr>
          <p:nvPr/>
        </p:nvPicPr>
        <p:blipFill>
          <a:blip r:embed="rId2"/>
          <a:stretch>
            <a:fillRect/>
          </a:stretch>
        </p:blipFill>
        <p:spPr>
          <a:xfrm>
            <a:off x="2430805" y="1921236"/>
            <a:ext cx="1186543" cy="313749"/>
          </a:xfrm>
          <a:prstGeom prst="rect">
            <a:avLst/>
          </a:prstGeom>
        </p:spPr>
      </p:pic>
    </p:spTree>
    <p:extLst>
      <p:ext uri="{BB962C8B-B14F-4D97-AF65-F5344CB8AC3E}">
        <p14:creationId xmlns:p14="http://schemas.microsoft.com/office/powerpoint/2010/main" val="235055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lab request </a:t>
            </a:r>
            <a:endParaRPr lang="sw-KE" b="1" dirty="0"/>
          </a:p>
        </p:txBody>
      </p:sp>
      <p:sp>
        <p:nvSpPr>
          <p:cNvPr id="3" name="Content Placeholder 2"/>
          <p:cNvSpPr>
            <a:spLocks noGrp="1"/>
          </p:cNvSpPr>
          <p:nvPr>
            <p:ph idx="1"/>
          </p:nvPr>
        </p:nvSpPr>
        <p:spPr>
          <a:xfrm>
            <a:off x="838200" y="1895963"/>
            <a:ext cx="10515600" cy="3778006"/>
          </a:xfrm>
        </p:spPr>
        <p:txBody>
          <a:bodyPr>
            <a:normAutofit/>
          </a:bodyPr>
          <a:lstStyle/>
          <a:p>
            <a:r>
              <a:rPr lang="en-US" sz="2400" dirty="0"/>
              <a:t>Below is the first interface during the testing </a:t>
            </a:r>
            <a:r>
              <a:rPr lang="en-US" sz="2400" dirty="0" smtClean="0"/>
              <a:t>process. Once you have your search parameters in place, click the search button.</a:t>
            </a:r>
          </a:p>
          <a:p>
            <a:endParaRPr lang="sw-KE" sz="2400" dirty="0"/>
          </a:p>
        </p:txBody>
      </p:sp>
      <p:pic>
        <p:nvPicPr>
          <p:cNvPr id="4" name="Picture 3"/>
          <p:cNvPicPr>
            <a:picLocks noChangeAspect="1"/>
          </p:cNvPicPr>
          <p:nvPr/>
        </p:nvPicPr>
        <p:blipFill>
          <a:blip r:embed="rId2"/>
          <a:stretch>
            <a:fillRect/>
          </a:stretch>
        </p:blipFill>
        <p:spPr>
          <a:xfrm>
            <a:off x="1813006" y="2724914"/>
            <a:ext cx="7997028" cy="35872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119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Booking a test</a:t>
            </a:r>
            <a:endParaRPr lang="sw-KE" b="1" dirty="0"/>
          </a:p>
        </p:txBody>
      </p:sp>
      <p:sp>
        <p:nvSpPr>
          <p:cNvPr id="3" name="Content Placeholder 2"/>
          <p:cNvSpPr>
            <a:spLocks noGrp="1"/>
          </p:cNvSpPr>
          <p:nvPr>
            <p:ph idx="1"/>
          </p:nvPr>
        </p:nvSpPr>
        <p:spPr/>
        <p:txBody>
          <a:bodyPr>
            <a:normAutofit/>
          </a:bodyPr>
          <a:lstStyle/>
          <a:p>
            <a:r>
              <a:rPr lang="en-US" sz="2400" dirty="0"/>
              <a:t>For referrals to the lab and tests that do not originate from the </a:t>
            </a:r>
            <a:r>
              <a:rPr lang="en-US" sz="2400" dirty="0" smtClean="0"/>
              <a:t>hospital </a:t>
            </a:r>
            <a:r>
              <a:rPr lang="en-US" sz="2400" dirty="0"/>
              <a:t>EMR system, lab requests have to be created at the lab</a:t>
            </a:r>
            <a:r>
              <a:rPr lang="en-US" sz="2400" dirty="0" smtClean="0"/>
              <a:t>.</a:t>
            </a:r>
          </a:p>
          <a:p>
            <a:r>
              <a:rPr lang="en-US" sz="2400" dirty="0"/>
              <a:t>The </a:t>
            </a:r>
            <a:r>
              <a:rPr lang="en-US" sz="2400" dirty="0" err="1"/>
              <a:t>iBLIS</a:t>
            </a:r>
            <a:r>
              <a:rPr lang="en-US" sz="2400" dirty="0"/>
              <a:t> system can accept and initiate test requests through different </a:t>
            </a:r>
            <a:r>
              <a:rPr lang="en-US" sz="2400" dirty="0" smtClean="0"/>
              <a:t>approaches discussed below.</a:t>
            </a:r>
            <a:endParaRPr lang="sw-KE" sz="2400" dirty="0"/>
          </a:p>
        </p:txBody>
      </p:sp>
    </p:spTree>
    <p:extLst>
      <p:ext uri="{BB962C8B-B14F-4D97-AF65-F5344CB8AC3E}">
        <p14:creationId xmlns:p14="http://schemas.microsoft.com/office/powerpoint/2010/main" val="160051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 </a:t>
            </a:r>
            <a:r>
              <a:rPr lang="en-US" b="1" dirty="0" err="1" smtClean="0"/>
              <a:t>i</a:t>
            </a:r>
            <a:r>
              <a:rPr lang="en-US" b="1" dirty="0" smtClean="0"/>
              <a:t>) By </a:t>
            </a:r>
            <a:r>
              <a:rPr lang="en-US" b="1" dirty="0"/>
              <a:t>use of the Tests Link</a:t>
            </a:r>
            <a:br>
              <a:rPr lang="en-US" b="1" dirty="0"/>
            </a:br>
            <a:endParaRPr lang="sw-KE" dirty="0"/>
          </a:p>
        </p:txBody>
      </p:sp>
      <p:sp>
        <p:nvSpPr>
          <p:cNvPr id="3" name="Content Placeholder 2"/>
          <p:cNvSpPr>
            <a:spLocks noGrp="1"/>
          </p:cNvSpPr>
          <p:nvPr>
            <p:ph idx="1"/>
          </p:nvPr>
        </p:nvSpPr>
        <p:spPr/>
        <p:txBody>
          <a:bodyPr>
            <a:normAutofit/>
          </a:bodyPr>
          <a:lstStyle/>
          <a:p>
            <a:r>
              <a:rPr lang="en-US" sz="2400" dirty="0" smtClean="0"/>
              <a:t>1. Click </a:t>
            </a:r>
            <a:r>
              <a:rPr lang="en-US" sz="2400" dirty="0"/>
              <a:t>the </a:t>
            </a:r>
            <a:r>
              <a:rPr lang="en-US" sz="2400" dirty="0" smtClean="0"/>
              <a:t>                  button </a:t>
            </a:r>
            <a:r>
              <a:rPr lang="en-US" sz="2400" dirty="0"/>
              <a:t>to launch the test order form.</a:t>
            </a:r>
          </a:p>
          <a:p>
            <a:r>
              <a:rPr lang="en-US" sz="2400" dirty="0"/>
              <a:t>2</a:t>
            </a:r>
            <a:r>
              <a:rPr lang="en-US" sz="2400" dirty="0" smtClean="0"/>
              <a:t>. Select </a:t>
            </a:r>
            <a:r>
              <a:rPr lang="en-US" sz="2400" dirty="0"/>
              <a:t>the desired patient by tying the patient Id or Name or by clicking the GO button to list the available patients.</a:t>
            </a:r>
          </a:p>
          <a:p>
            <a:endParaRPr lang="sw-KE" sz="2400" dirty="0"/>
          </a:p>
        </p:txBody>
      </p:sp>
      <p:pic>
        <p:nvPicPr>
          <p:cNvPr id="4" name="Picture 3"/>
          <p:cNvPicPr>
            <a:picLocks noChangeAspect="1"/>
          </p:cNvPicPr>
          <p:nvPr/>
        </p:nvPicPr>
        <p:blipFill>
          <a:blip r:embed="rId2"/>
          <a:stretch>
            <a:fillRect/>
          </a:stretch>
        </p:blipFill>
        <p:spPr>
          <a:xfrm>
            <a:off x="2681176" y="1845734"/>
            <a:ext cx="1005276" cy="320523"/>
          </a:xfrm>
          <a:prstGeom prst="rect">
            <a:avLst/>
          </a:prstGeom>
        </p:spPr>
      </p:pic>
    </p:spTree>
    <p:extLst>
      <p:ext uri="{BB962C8B-B14F-4D97-AF65-F5344CB8AC3E}">
        <p14:creationId xmlns:p14="http://schemas.microsoft.com/office/powerpoint/2010/main" val="42513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821675" y="2001232"/>
            <a:ext cx="4608975" cy="37127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531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a:bodyPr>
          <a:lstStyle/>
          <a:p>
            <a:r>
              <a:rPr lang="en-US" sz="2400" dirty="0"/>
              <a:t>3</a:t>
            </a:r>
            <a:r>
              <a:rPr lang="en-US" sz="2400" dirty="0" smtClean="0"/>
              <a:t>. Click </a:t>
            </a:r>
            <a:r>
              <a:rPr lang="en-US" sz="2400" dirty="0"/>
              <a:t>the  </a:t>
            </a:r>
            <a:r>
              <a:rPr lang="en-US" sz="2400" dirty="0" smtClean="0"/>
              <a:t>              button </a:t>
            </a:r>
            <a:r>
              <a:rPr lang="en-US" sz="2400" dirty="0"/>
              <a:t>to launch the new test order form</a:t>
            </a:r>
            <a:r>
              <a:rPr lang="en-US" sz="2400" dirty="0" smtClean="0"/>
              <a:t>.</a:t>
            </a:r>
            <a:endParaRPr lang="en-US" sz="2400" dirty="0"/>
          </a:p>
          <a:p>
            <a:r>
              <a:rPr lang="en-US" sz="2400" dirty="0"/>
              <a:t>4</a:t>
            </a:r>
            <a:r>
              <a:rPr lang="en-US" sz="2400" dirty="0" smtClean="0"/>
              <a:t>. In </a:t>
            </a:r>
            <a:r>
              <a:rPr lang="en-US" sz="2400" dirty="0"/>
              <a:t>the New test page, input the visit type, the requesting physician and from the listed tests, select the desired test(s).</a:t>
            </a:r>
          </a:p>
          <a:p>
            <a:endParaRPr lang="sw-KE" sz="2400" dirty="0"/>
          </a:p>
        </p:txBody>
      </p:sp>
      <p:pic>
        <p:nvPicPr>
          <p:cNvPr id="4" name="Picture 3"/>
          <p:cNvPicPr>
            <a:picLocks noChangeAspect="1"/>
          </p:cNvPicPr>
          <p:nvPr/>
        </p:nvPicPr>
        <p:blipFill>
          <a:blip r:embed="rId2"/>
          <a:stretch>
            <a:fillRect/>
          </a:stretch>
        </p:blipFill>
        <p:spPr>
          <a:xfrm>
            <a:off x="2755857" y="1868362"/>
            <a:ext cx="685800" cy="369249"/>
          </a:xfrm>
          <a:prstGeom prst="rect">
            <a:avLst/>
          </a:prstGeom>
        </p:spPr>
      </p:pic>
    </p:spTree>
    <p:extLst>
      <p:ext uri="{BB962C8B-B14F-4D97-AF65-F5344CB8AC3E}">
        <p14:creationId xmlns:p14="http://schemas.microsoft.com/office/powerpoint/2010/main" val="70769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sz="2400" dirty="0" smtClean="0"/>
              <a:t>5. </a:t>
            </a:r>
            <a:r>
              <a:rPr lang="en-US" sz="2400" dirty="0" smtClean="0"/>
              <a:t>Click </a:t>
            </a:r>
            <a:r>
              <a:rPr lang="en-US" sz="2400" dirty="0"/>
              <a:t>the </a:t>
            </a:r>
            <a:r>
              <a:rPr lang="en-US" sz="2400" dirty="0" smtClean="0"/>
              <a:t>              </a:t>
            </a:r>
            <a:r>
              <a:rPr lang="en-US" sz="2400" dirty="0"/>
              <a:t>button to save the details.</a:t>
            </a:r>
            <a:endParaRPr lang="sw-KE" sz="2400" dirty="0"/>
          </a:p>
        </p:txBody>
      </p:sp>
      <p:pic>
        <p:nvPicPr>
          <p:cNvPr id="5" name="Picture 4"/>
          <p:cNvPicPr>
            <a:picLocks noChangeAspect="1"/>
          </p:cNvPicPr>
          <p:nvPr/>
        </p:nvPicPr>
        <p:blipFill>
          <a:blip r:embed="rId2"/>
          <a:stretch>
            <a:fillRect/>
          </a:stretch>
        </p:blipFill>
        <p:spPr>
          <a:xfrm>
            <a:off x="2648319" y="5257451"/>
            <a:ext cx="827516" cy="350103"/>
          </a:xfrm>
          <a:prstGeom prst="rect">
            <a:avLst/>
          </a:prstGeom>
        </p:spPr>
      </p:pic>
      <p:pic>
        <p:nvPicPr>
          <p:cNvPr id="6" name="Picture 5"/>
          <p:cNvPicPr>
            <a:picLocks noChangeAspect="1"/>
          </p:cNvPicPr>
          <p:nvPr/>
        </p:nvPicPr>
        <p:blipFill>
          <a:blip r:embed="rId3"/>
          <a:stretch>
            <a:fillRect/>
          </a:stretch>
        </p:blipFill>
        <p:spPr>
          <a:xfrm>
            <a:off x="1745901" y="1845734"/>
            <a:ext cx="7690339" cy="33033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942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a:bodyPr>
          <a:lstStyle/>
          <a:p>
            <a:r>
              <a:rPr lang="en-US" sz="2400" dirty="0"/>
              <a:t>BLIS (Basic Laboratory Information System) Kenya, is a fork of </a:t>
            </a:r>
            <a:r>
              <a:rPr lang="en-US" sz="2400" dirty="0">
                <a:hlinkClick r:id="rId2"/>
              </a:rPr>
              <a:t>C4G BLIS</a:t>
            </a:r>
            <a:r>
              <a:rPr lang="en-US" sz="2400" dirty="0"/>
              <a:t> an open source Web-based system that can be implemented in a local, district, or national laboratory</a:t>
            </a:r>
            <a:r>
              <a:rPr lang="en-US" sz="2400" dirty="0" smtClean="0"/>
              <a:t>.</a:t>
            </a:r>
          </a:p>
          <a:p>
            <a:r>
              <a:rPr lang="en-US" sz="2400" dirty="0" smtClean="0"/>
              <a:t>The </a:t>
            </a:r>
            <a:r>
              <a:rPr lang="en-US" sz="2400" dirty="0"/>
              <a:t>system efficiently manages the work flow in the lab through integrating with the hospital EMR's, automatically receiving lab test requests from the clinicians/doctors and returning the results. </a:t>
            </a:r>
            <a:endParaRPr lang="en-US" sz="2400" dirty="0" smtClean="0"/>
          </a:p>
          <a:p>
            <a:r>
              <a:rPr lang="en-US" sz="2400" dirty="0" smtClean="0"/>
              <a:t>The </a:t>
            </a:r>
            <a:r>
              <a:rPr lang="en-US" sz="2400" dirty="0"/>
              <a:t>system tracks the movement of specimens providing respective turn-around-times for tests, and provides individual workload monitoring, test reporting and quality control.</a:t>
            </a:r>
          </a:p>
        </p:txBody>
      </p:sp>
    </p:spTree>
    <p:extLst>
      <p:ext uri="{BB962C8B-B14F-4D97-AF65-F5344CB8AC3E}">
        <p14:creationId xmlns:p14="http://schemas.microsoft.com/office/powerpoint/2010/main" val="67971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ii). </a:t>
            </a:r>
            <a:r>
              <a:rPr lang="en-US" b="1" dirty="0"/>
              <a:t>By use of the patient's details page</a:t>
            </a:r>
            <a:endParaRPr lang="sw-KE" b="1" dirty="0"/>
          </a:p>
        </p:txBody>
      </p:sp>
      <p:sp>
        <p:nvSpPr>
          <p:cNvPr id="3" name="Content Placeholder 2"/>
          <p:cNvSpPr>
            <a:spLocks noGrp="1"/>
          </p:cNvSpPr>
          <p:nvPr>
            <p:ph idx="1"/>
          </p:nvPr>
        </p:nvSpPr>
        <p:spPr/>
        <p:txBody>
          <a:bodyPr>
            <a:normAutofit/>
          </a:bodyPr>
          <a:lstStyle/>
          <a:p>
            <a:r>
              <a:rPr lang="en-US" sz="2400" dirty="0"/>
              <a:t>A test can be booked directly from the patient details page. This page can be accessed after selecting the patient at subject of the tests.</a:t>
            </a:r>
          </a:p>
          <a:p>
            <a:r>
              <a:rPr lang="en-US" sz="2400" dirty="0"/>
              <a:t>1</a:t>
            </a:r>
            <a:r>
              <a:rPr lang="en-US" sz="2400" dirty="0" smtClean="0"/>
              <a:t>. Click </a:t>
            </a:r>
            <a:r>
              <a:rPr lang="en-US" sz="2400" dirty="0"/>
              <a:t>on the   </a:t>
            </a:r>
            <a:r>
              <a:rPr lang="en-US" sz="2400" dirty="0" smtClean="0"/>
              <a:t>                  link </a:t>
            </a:r>
            <a:r>
              <a:rPr lang="en-US" sz="2400" dirty="0"/>
              <a:t>on the side bar navigation menu on the left of the screen.</a:t>
            </a:r>
          </a:p>
          <a:p>
            <a:r>
              <a:rPr lang="en-US" sz="2400" dirty="0"/>
              <a:t>2</a:t>
            </a:r>
            <a:r>
              <a:rPr lang="en-US" sz="2400" dirty="0" smtClean="0"/>
              <a:t>. Identify </a:t>
            </a:r>
            <a:r>
              <a:rPr lang="en-US" sz="2400" dirty="0"/>
              <a:t>the desired patient and click the corresponding  </a:t>
            </a:r>
            <a:r>
              <a:rPr lang="en-US" sz="2400" dirty="0" smtClean="0"/>
              <a:t>        </a:t>
            </a:r>
            <a:r>
              <a:rPr lang="en-US" sz="2400" dirty="0" smtClean="0"/>
              <a:t>       button </a:t>
            </a:r>
            <a:r>
              <a:rPr lang="en-US" sz="2400" dirty="0"/>
              <a:t>to load the Patient Details page.</a:t>
            </a:r>
          </a:p>
          <a:p>
            <a:endParaRPr lang="sw-KE" sz="2400" dirty="0"/>
          </a:p>
        </p:txBody>
      </p:sp>
      <p:pic>
        <p:nvPicPr>
          <p:cNvPr id="4" name="Picture 3"/>
          <p:cNvPicPr>
            <a:picLocks noChangeAspect="1"/>
          </p:cNvPicPr>
          <p:nvPr/>
        </p:nvPicPr>
        <p:blipFill>
          <a:blip r:embed="rId2"/>
          <a:stretch>
            <a:fillRect/>
          </a:stretch>
        </p:blipFill>
        <p:spPr>
          <a:xfrm>
            <a:off x="3060152" y="2716356"/>
            <a:ext cx="1132114" cy="231165"/>
          </a:xfrm>
          <a:prstGeom prst="rect">
            <a:avLst/>
          </a:prstGeom>
        </p:spPr>
      </p:pic>
      <p:pic>
        <p:nvPicPr>
          <p:cNvPr id="5" name="Picture 4"/>
          <p:cNvPicPr>
            <a:picLocks noChangeAspect="1"/>
          </p:cNvPicPr>
          <p:nvPr/>
        </p:nvPicPr>
        <p:blipFill>
          <a:blip r:embed="rId3"/>
          <a:stretch>
            <a:fillRect/>
          </a:stretch>
        </p:blipFill>
        <p:spPr>
          <a:xfrm>
            <a:off x="8598954" y="3534993"/>
            <a:ext cx="723480" cy="322421"/>
          </a:xfrm>
          <a:prstGeom prst="rect">
            <a:avLst/>
          </a:prstGeom>
        </p:spPr>
      </p:pic>
    </p:spTree>
    <p:extLst>
      <p:ext uri="{BB962C8B-B14F-4D97-AF65-F5344CB8AC3E}">
        <p14:creationId xmlns:p14="http://schemas.microsoft.com/office/powerpoint/2010/main" val="881905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5" name="Content Placeholder 4"/>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sz="2800" dirty="0" smtClean="0"/>
              <a:t>Click </a:t>
            </a:r>
            <a:r>
              <a:rPr lang="en-US" sz="2800" dirty="0" smtClean="0"/>
              <a:t>the                 button</a:t>
            </a:r>
          </a:p>
          <a:p>
            <a:endParaRPr lang="en-US" dirty="0"/>
          </a:p>
          <a:p>
            <a:endParaRPr lang="en-US" dirty="0" smtClean="0"/>
          </a:p>
          <a:p>
            <a:endParaRPr lang="en-US" dirty="0" smtClean="0"/>
          </a:p>
          <a:p>
            <a:endParaRPr lang="sw-KE" dirty="0"/>
          </a:p>
        </p:txBody>
      </p:sp>
      <p:pic>
        <p:nvPicPr>
          <p:cNvPr id="6" name="Picture 5"/>
          <p:cNvPicPr/>
          <p:nvPr/>
        </p:nvPicPr>
        <p:blipFill rotWithShape="1">
          <a:blip r:embed="rId2">
            <a:extLst>
              <a:ext uri="{28A0092B-C50C-407E-A947-70E740481C1C}">
                <a14:useLocalDpi xmlns:a14="http://schemas.microsoft.com/office/drawing/2010/main" val="0"/>
              </a:ext>
            </a:extLst>
          </a:blip>
          <a:srcRect l="2198" t="1" r="3296" b="9678"/>
          <a:stretch/>
        </p:blipFill>
        <p:spPr bwMode="auto">
          <a:xfrm>
            <a:off x="2306460" y="5373657"/>
            <a:ext cx="1010898" cy="416092"/>
          </a:xfrm>
          <a:prstGeom prst="rect">
            <a:avLst/>
          </a:prstGeom>
          <a:noFill/>
          <a:ln>
            <a:noFill/>
          </a:ln>
          <a:extLst>
            <a:ext uri="{53640926-AAD7-44D8-BBD7-CCE9431645EC}">
              <a14:shadowObscured xmlns:a14="http://schemas.microsoft.com/office/drawing/2010/main"/>
            </a:ext>
          </a:extLst>
        </p:spPr>
      </p:pic>
      <p:pic>
        <p:nvPicPr>
          <p:cNvPr id="8" name="Content Placeholder 3"/>
          <p:cNvPicPr>
            <a:picLocks noChangeAspect="1"/>
          </p:cNvPicPr>
          <p:nvPr/>
        </p:nvPicPr>
        <p:blipFill>
          <a:blip r:embed="rId3"/>
          <a:stretch>
            <a:fillRect/>
          </a:stretch>
        </p:blipFill>
        <p:spPr>
          <a:xfrm>
            <a:off x="1639341" y="1825626"/>
            <a:ext cx="8465951" cy="3468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964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iii). </a:t>
            </a:r>
            <a:r>
              <a:rPr lang="en-US" b="1" dirty="0"/>
              <a:t>By use of an external system</a:t>
            </a:r>
            <a:endParaRPr lang="sw-KE" b="1" dirty="0"/>
          </a:p>
        </p:txBody>
      </p:sp>
      <p:sp>
        <p:nvSpPr>
          <p:cNvPr id="3" name="Content Placeholder 2"/>
          <p:cNvSpPr>
            <a:spLocks noGrp="1"/>
          </p:cNvSpPr>
          <p:nvPr>
            <p:ph idx="1"/>
          </p:nvPr>
        </p:nvSpPr>
        <p:spPr/>
        <p:txBody>
          <a:bodyPr>
            <a:normAutofit/>
          </a:bodyPr>
          <a:lstStyle/>
          <a:p>
            <a:r>
              <a:rPr lang="en-US" sz="2400" dirty="0"/>
              <a:t>BLIS will have a module through which a test order can be invoked by multiple external systems. This will only happen if the systems can integrate and map fully with BLIS. </a:t>
            </a:r>
            <a:endParaRPr lang="en-US" sz="2400" dirty="0" smtClean="0"/>
          </a:p>
          <a:p>
            <a:r>
              <a:rPr lang="en-US" sz="2400" dirty="0"/>
              <a:t>External system configuration and integration with BLIS will depend on the available systems in any given hospital</a:t>
            </a:r>
            <a:r>
              <a:rPr lang="en-US" sz="2400" dirty="0" smtClean="0"/>
              <a:t>.</a:t>
            </a:r>
          </a:p>
          <a:p>
            <a:r>
              <a:rPr lang="en-US" sz="2400" dirty="0" smtClean="0"/>
              <a:t> </a:t>
            </a:r>
            <a:r>
              <a:rPr lang="en-US" sz="2400" dirty="0"/>
              <a:t>All the embedded systems will fully be tested to ensure a smooth running of BLIS and the particular system at stake before inter-dependability can be authorized.</a:t>
            </a:r>
            <a:endParaRPr lang="sw-KE" sz="2400" dirty="0"/>
          </a:p>
        </p:txBody>
      </p:sp>
    </p:spTree>
    <p:extLst>
      <p:ext uri="{BB962C8B-B14F-4D97-AF65-F5344CB8AC3E}">
        <p14:creationId xmlns:p14="http://schemas.microsoft.com/office/powerpoint/2010/main" val="199214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lab test request </a:t>
            </a:r>
            <a:endParaRPr lang="sw-KE" b="1" dirty="0"/>
          </a:p>
        </p:txBody>
      </p:sp>
      <p:sp>
        <p:nvSpPr>
          <p:cNvPr id="3" name="Content Placeholder 2"/>
          <p:cNvSpPr>
            <a:spLocks noGrp="1"/>
          </p:cNvSpPr>
          <p:nvPr>
            <p:ph idx="1"/>
          </p:nvPr>
        </p:nvSpPr>
        <p:spPr/>
        <p:txBody>
          <a:bodyPr>
            <a:normAutofit/>
          </a:bodyPr>
          <a:lstStyle/>
          <a:p>
            <a:r>
              <a:rPr lang="en-US" sz="2400" dirty="0"/>
              <a:t>1</a:t>
            </a:r>
            <a:r>
              <a:rPr lang="en-US" sz="2400" dirty="0" smtClean="0"/>
              <a:t>.  On </a:t>
            </a:r>
            <a:r>
              <a:rPr lang="en-US" sz="2400" dirty="0"/>
              <a:t>the ordered list of tests, click on the  </a:t>
            </a:r>
            <a:r>
              <a:rPr lang="en-US" sz="2400" dirty="0" smtClean="0"/>
              <a:t>              </a:t>
            </a:r>
            <a:r>
              <a:rPr lang="en-US" sz="2400" dirty="0"/>
              <a:t>button on the corresponding row of the request</a:t>
            </a:r>
            <a:r>
              <a:rPr lang="en-US" sz="2400" dirty="0" smtClean="0"/>
              <a:t>.</a:t>
            </a:r>
          </a:p>
          <a:p>
            <a:r>
              <a:rPr lang="en-US" sz="2400" dirty="0"/>
              <a:t>2</a:t>
            </a:r>
            <a:r>
              <a:rPr lang="en-US" sz="2400" dirty="0" smtClean="0"/>
              <a:t>.   To </a:t>
            </a:r>
            <a:r>
              <a:rPr lang="en-US" sz="2400" dirty="0"/>
              <a:t>get back to the test list, click the   </a:t>
            </a:r>
            <a:r>
              <a:rPr lang="en-US" sz="2400" dirty="0" smtClean="0"/>
              <a:t>       icon </a:t>
            </a:r>
            <a:r>
              <a:rPr lang="en-US" sz="2400" dirty="0"/>
              <a:t>on the top right corner of the ‘Test Details’ portlet.</a:t>
            </a:r>
            <a:endParaRPr lang="en-US" sz="2400" dirty="0" smtClean="0"/>
          </a:p>
          <a:p>
            <a:endParaRPr lang="sw-KE" sz="2400" dirty="0"/>
          </a:p>
        </p:txBody>
      </p:sp>
      <p:pic>
        <p:nvPicPr>
          <p:cNvPr id="4" name="Picture 3" descr="view button"/>
          <p:cNvPicPr/>
          <p:nvPr/>
        </p:nvPicPr>
        <p:blipFill>
          <a:blip r:embed="rId2">
            <a:extLst>
              <a:ext uri="{28A0092B-C50C-407E-A947-70E740481C1C}">
                <a14:useLocalDpi xmlns:a14="http://schemas.microsoft.com/office/drawing/2010/main" val="0"/>
              </a:ext>
            </a:extLst>
          </a:blip>
          <a:srcRect/>
          <a:stretch>
            <a:fillRect/>
          </a:stretch>
        </p:blipFill>
        <p:spPr bwMode="auto">
          <a:xfrm>
            <a:off x="6455736" y="1946763"/>
            <a:ext cx="885929" cy="23697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943741" y="2740669"/>
            <a:ext cx="511995" cy="274655"/>
          </a:xfrm>
          <a:prstGeom prst="rect">
            <a:avLst/>
          </a:prstGeom>
          <a:noFill/>
          <a:ln>
            <a:noFill/>
          </a:ln>
        </p:spPr>
      </p:pic>
    </p:spTree>
    <p:extLst>
      <p:ext uri="{BB962C8B-B14F-4D97-AF65-F5344CB8AC3E}">
        <p14:creationId xmlns:p14="http://schemas.microsoft.com/office/powerpoint/2010/main" val="30548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257746" y="2046956"/>
            <a:ext cx="5736833" cy="3621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1714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Accepting a specimen</a:t>
            </a:r>
            <a:endParaRPr lang="sw-KE" b="1" dirty="0"/>
          </a:p>
        </p:txBody>
      </p:sp>
      <p:sp>
        <p:nvSpPr>
          <p:cNvPr id="3" name="Content Placeholder 2"/>
          <p:cNvSpPr>
            <a:spLocks noGrp="1"/>
          </p:cNvSpPr>
          <p:nvPr>
            <p:ph idx="1"/>
          </p:nvPr>
        </p:nvSpPr>
        <p:spPr/>
        <p:txBody>
          <a:bodyPr>
            <a:normAutofit/>
          </a:bodyPr>
          <a:lstStyle/>
          <a:p>
            <a:r>
              <a:rPr lang="en-US" sz="2400" dirty="0"/>
              <a:t>Before the testing process is started the acceptance of the specimen must be registered in the </a:t>
            </a:r>
            <a:r>
              <a:rPr lang="en-US" sz="2400" dirty="0" err="1"/>
              <a:t>iBLIS</a:t>
            </a:r>
            <a:r>
              <a:rPr lang="en-US" sz="2400" dirty="0"/>
              <a:t> system. This will be achieved through</a:t>
            </a:r>
            <a:r>
              <a:rPr lang="en-US" sz="2400" dirty="0" smtClean="0"/>
              <a:t>;</a:t>
            </a:r>
          </a:p>
          <a:p>
            <a:r>
              <a:rPr lang="en-US" sz="2400" dirty="0"/>
              <a:t>1</a:t>
            </a:r>
            <a:r>
              <a:rPr lang="en-US" sz="2400" dirty="0" smtClean="0"/>
              <a:t>.  Click </a:t>
            </a:r>
            <a:r>
              <a:rPr lang="en-US" sz="2400" dirty="0"/>
              <a:t>on the   </a:t>
            </a:r>
            <a:r>
              <a:rPr lang="en-US" sz="2400" dirty="0" smtClean="0"/>
              <a:t>             link </a:t>
            </a:r>
            <a:r>
              <a:rPr lang="en-US" sz="2400" dirty="0"/>
              <a:t>on the side bar navigation menu on the left of the screen.</a:t>
            </a:r>
          </a:p>
          <a:p>
            <a:r>
              <a:rPr lang="en-US" sz="2400" dirty="0"/>
              <a:t>2</a:t>
            </a:r>
            <a:r>
              <a:rPr lang="en-US" sz="2400" dirty="0" smtClean="0"/>
              <a:t>.  Select </a:t>
            </a:r>
            <a:r>
              <a:rPr lang="en-US" sz="2400" dirty="0"/>
              <a:t>the test of interest and check where Test Status is  </a:t>
            </a:r>
          </a:p>
          <a:p>
            <a:r>
              <a:rPr lang="en-US" sz="2400" dirty="0"/>
              <a:t>3</a:t>
            </a:r>
            <a:r>
              <a:rPr lang="en-US" sz="2400" dirty="0" smtClean="0"/>
              <a:t>.  Click </a:t>
            </a:r>
            <a:r>
              <a:rPr lang="en-US" sz="2400" dirty="0"/>
              <a:t>on the   </a:t>
            </a:r>
            <a:r>
              <a:rPr lang="en-US" sz="2400" dirty="0" smtClean="0"/>
              <a:t>              button </a:t>
            </a:r>
            <a:r>
              <a:rPr lang="en-US" sz="2400" dirty="0"/>
              <a:t>to acknowledge the specimen.</a:t>
            </a:r>
          </a:p>
          <a:p>
            <a:r>
              <a:rPr lang="en-US" sz="2400" dirty="0"/>
              <a:t>4</a:t>
            </a:r>
            <a:r>
              <a:rPr lang="en-US" sz="2400" dirty="0" smtClean="0"/>
              <a:t>.  This </a:t>
            </a:r>
            <a:r>
              <a:rPr lang="en-US" sz="2400" dirty="0"/>
              <a:t>will change the specimen status to   </a:t>
            </a:r>
            <a:r>
              <a:rPr lang="en-US" sz="2400" dirty="0" smtClean="0"/>
              <a:t>           </a:t>
            </a:r>
            <a:r>
              <a:rPr lang="en-US" sz="2400" dirty="0" smtClean="0"/>
              <a:t>         </a:t>
            </a:r>
            <a:r>
              <a:rPr lang="en-US" sz="2400" dirty="0" smtClean="0"/>
              <a:t>and </a:t>
            </a:r>
            <a:r>
              <a:rPr lang="en-US" sz="2400" dirty="0"/>
              <a:t>the button to  </a:t>
            </a:r>
            <a:r>
              <a:rPr lang="en-US" sz="2400" dirty="0" smtClean="0"/>
              <a:t>               the </a:t>
            </a:r>
            <a:r>
              <a:rPr lang="en-US" sz="2400" dirty="0"/>
              <a:t>test will </a:t>
            </a:r>
            <a:r>
              <a:rPr lang="en-US" sz="2400" dirty="0" smtClean="0"/>
              <a:t>show, </a:t>
            </a:r>
            <a:r>
              <a:rPr lang="en-US" sz="2400" dirty="0"/>
              <a:t>plus a   </a:t>
            </a:r>
            <a:r>
              <a:rPr lang="en-US" sz="2400" dirty="0" smtClean="0"/>
              <a:t>               button </a:t>
            </a:r>
            <a:r>
              <a:rPr lang="en-US" sz="2400" dirty="0"/>
              <a:t>in case the specimen is deemed unsuitable.</a:t>
            </a:r>
          </a:p>
          <a:p>
            <a:endParaRPr lang="sw-KE" sz="2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t="12196" r="54717" b="21950"/>
          <a:stretch/>
        </p:blipFill>
        <p:spPr bwMode="auto">
          <a:xfrm>
            <a:off x="3188676" y="2737705"/>
            <a:ext cx="859133" cy="254548"/>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579524" y="3495077"/>
            <a:ext cx="1347839" cy="325723"/>
          </a:xfrm>
          <a:prstGeom prst="rect">
            <a:avLst/>
          </a:prstGeom>
          <a:noFill/>
          <a:ln>
            <a:noFill/>
          </a:ln>
        </p:spPr>
      </p:pic>
      <p:pic>
        <p:nvPicPr>
          <p:cNvPr id="6" name="Picture 5" descr="Accept button"/>
          <p:cNvPicPr/>
          <p:nvPr/>
        </p:nvPicPr>
        <p:blipFill>
          <a:blip r:embed="rId4">
            <a:extLst>
              <a:ext uri="{28A0092B-C50C-407E-A947-70E740481C1C}">
                <a14:useLocalDpi xmlns:a14="http://schemas.microsoft.com/office/drawing/2010/main" val="0"/>
              </a:ext>
            </a:extLst>
          </a:blip>
          <a:srcRect/>
          <a:stretch>
            <a:fillRect/>
          </a:stretch>
        </p:blipFill>
        <p:spPr bwMode="auto">
          <a:xfrm>
            <a:off x="2719753" y="3450073"/>
            <a:ext cx="937847" cy="32727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6371459" y="4477866"/>
            <a:ext cx="1555872" cy="422032"/>
          </a:xfrm>
          <a:prstGeom prst="rect">
            <a:avLst/>
          </a:prstGeom>
          <a:noFill/>
          <a:ln>
            <a:noFill/>
          </a:ln>
        </p:spPr>
      </p:pic>
      <p:pic>
        <p:nvPicPr>
          <p:cNvPr id="8" name="Picture 7"/>
          <p:cNvPicPr/>
          <p:nvPr/>
        </p:nvPicPr>
        <p:blipFill rotWithShape="1">
          <a:blip r:embed="rId6">
            <a:extLst>
              <a:ext uri="{28A0092B-C50C-407E-A947-70E740481C1C}">
                <a14:useLocalDpi xmlns:a14="http://schemas.microsoft.com/office/drawing/2010/main" val="0"/>
              </a:ext>
            </a:extLst>
          </a:blip>
          <a:srcRect t="9677"/>
          <a:stretch/>
        </p:blipFill>
        <p:spPr bwMode="auto">
          <a:xfrm>
            <a:off x="3156389" y="4034679"/>
            <a:ext cx="923706" cy="244767"/>
          </a:xfrm>
          <a:prstGeom prst="rect">
            <a:avLst/>
          </a:prstGeom>
          <a:noFill/>
          <a:ln>
            <a:noFill/>
          </a:ln>
          <a:extLst>
            <a:ext uri="{53640926-AAD7-44D8-BBD7-CCE9431645EC}">
              <a14:shadowObscured xmlns:a14="http://schemas.microsoft.com/office/drawing/2010/main"/>
            </a:ext>
          </a:extLst>
        </p:spPr>
      </p:pic>
      <p:pic>
        <p:nvPicPr>
          <p:cNvPr id="9" name="Picture 8"/>
          <p:cNvPicPr>
            <a:picLocks noChangeAspect="1"/>
          </p:cNvPicPr>
          <p:nvPr/>
        </p:nvPicPr>
        <p:blipFill>
          <a:blip r:embed="rId7"/>
          <a:stretch>
            <a:fillRect/>
          </a:stretch>
        </p:blipFill>
        <p:spPr>
          <a:xfrm>
            <a:off x="4271562" y="4899898"/>
            <a:ext cx="943708" cy="380946"/>
          </a:xfrm>
          <a:prstGeom prst="rect">
            <a:avLst/>
          </a:prstGeom>
        </p:spPr>
      </p:pic>
    </p:spTree>
    <p:extLst>
      <p:ext uri="{BB962C8B-B14F-4D97-AF65-F5344CB8AC3E}">
        <p14:creationId xmlns:p14="http://schemas.microsoft.com/office/powerpoint/2010/main" val="65508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Rejecting a specimen</a:t>
            </a:r>
            <a:endParaRPr lang="sw-KE" b="1" dirty="0"/>
          </a:p>
        </p:txBody>
      </p:sp>
      <p:sp>
        <p:nvSpPr>
          <p:cNvPr id="3" name="Content Placeholder 2"/>
          <p:cNvSpPr>
            <a:spLocks noGrp="1"/>
          </p:cNvSpPr>
          <p:nvPr>
            <p:ph idx="1"/>
          </p:nvPr>
        </p:nvSpPr>
        <p:spPr/>
        <p:txBody>
          <a:bodyPr>
            <a:normAutofit/>
          </a:bodyPr>
          <a:lstStyle/>
          <a:p>
            <a:r>
              <a:rPr lang="en-US" sz="2400" dirty="0"/>
              <a:t>Specimen can be rejected on several levels in </a:t>
            </a:r>
            <a:r>
              <a:rPr lang="en-US" sz="2400" dirty="0" err="1"/>
              <a:t>iBLIS</a:t>
            </a:r>
            <a:r>
              <a:rPr lang="en-US" sz="2400" dirty="0" smtClean="0"/>
              <a:t>.</a:t>
            </a:r>
          </a:p>
          <a:p>
            <a:pPr>
              <a:buFont typeface="Calibri" panose="020F0502020204030204" pitchFamily="34" charset="0"/>
              <a:buChar char="⁻"/>
            </a:pPr>
            <a:r>
              <a:rPr lang="en-US" sz="2400" dirty="0" smtClean="0"/>
              <a:t> </a:t>
            </a:r>
            <a:r>
              <a:rPr lang="en-US" sz="2400" dirty="0"/>
              <a:t>The first level is during specimen collection. Mistakes can be made hence making the specimen unsuitable. </a:t>
            </a:r>
            <a:endParaRPr lang="en-US" sz="2400" dirty="0" smtClean="0"/>
          </a:p>
          <a:p>
            <a:pPr>
              <a:buFont typeface="Calibri" panose="020F0502020204030204" pitchFamily="34" charset="0"/>
              <a:buChar char="⁻"/>
            </a:pPr>
            <a:r>
              <a:rPr lang="en-US" sz="2400" dirty="0" smtClean="0"/>
              <a:t>On </a:t>
            </a:r>
            <a:r>
              <a:rPr lang="en-US" sz="2400" dirty="0"/>
              <a:t>other occasions the specimen samples can be damaged or contaminated during testing. </a:t>
            </a:r>
            <a:endParaRPr lang="en-US" sz="2400" dirty="0" smtClean="0"/>
          </a:p>
          <a:p>
            <a:r>
              <a:rPr lang="en-US" sz="2400" dirty="0" smtClean="0"/>
              <a:t>If </a:t>
            </a:r>
            <a:r>
              <a:rPr lang="en-US" sz="2400" dirty="0"/>
              <a:t>the collected specimen cannot progress to testing and actualize the test due to various reasons it can then be rejected </a:t>
            </a:r>
            <a:r>
              <a:rPr lang="en-US" sz="2400" dirty="0" smtClean="0"/>
              <a:t>through;</a:t>
            </a:r>
            <a:endParaRPr lang="sw-KE" sz="2400" dirty="0"/>
          </a:p>
        </p:txBody>
      </p:sp>
    </p:spTree>
    <p:extLst>
      <p:ext uri="{BB962C8B-B14F-4D97-AF65-F5344CB8AC3E}">
        <p14:creationId xmlns:p14="http://schemas.microsoft.com/office/powerpoint/2010/main" val="2155160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Click </a:t>
            </a:r>
            <a:r>
              <a:rPr lang="en-US" sz="2400" dirty="0"/>
              <a:t>on the  </a:t>
            </a:r>
            <a:r>
              <a:rPr lang="en-US" sz="2400" dirty="0" smtClean="0"/>
              <a:t>                   link </a:t>
            </a:r>
            <a:r>
              <a:rPr lang="en-US" sz="2400" dirty="0"/>
              <a:t>on the side bar navigation menu on the left of the screen.</a:t>
            </a:r>
          </a:p>
          <a:p>
            <a:pPr marL="0" indent="0">
              <a:buNone/>
            </a:pPr>
            <a:r>
              <a:rPr lang="en-US" sz="2400" dirty="0"/>
              <a:t>2</a:t>
            </a:r>
            <a:r>
              <a:rPr lang="en-US" sz="2400" dirty="0" smtClean="0"/>
              <a:t>.  Select </a:t>
            </a:r>
            <a:r>
              <a:rPr lang="en-US" sz="2400" dirty="0"/>
              <a:t>the test of interest and check where Test Status is  </a:t>
            </a:r>
          </a:p>
          <a:p>
            <a:pPr marL="0" indent="0">
              <a:buNone/>
            </a:pPr>
            <a:r>
              <a:rPr lang="en-US" sz="2400" dirty="0"/>
              <a:t>3</a:t>
            </a:r>
            <a:r>
              <a:rPr lang="en-US" sz="2400" dirty="0" smtClean="0"/>
              <a:t>.  Click </a:t>
            </a:r>
            <a:r>
              <a:rPr lang="en-US" sz="2400" dirty="0"/>
              <a:t>on the   </a:t>
            </a:r>
            <a:r>
              <a:rPr lang="en-US" sz="2400" dirty="0" smtClean="0"/>
              <a:t>             button </a:t>
            </a:r>
            <a:r>
              <a:rPr lang="en-US" sz="2400" dirty="0"/>
              <a:t>to reject the specimen. </a:t>
            </a:r>
          </a:p>
          <a:p>
            <a:pPr marL="0" indent="0">
              <a:buNone/>
            </a:pPr>
            <a:r>
              <a:rPr lang="en-US" sz="2400" dirty="0"/>
              <a:t>4</a:t>
            </a:r>
            <a:r>
              <a:rPr lang="en-US" sz="2400" dirty="0" smtClean="0"/>
              <a:t>.  Fill </a:t>
            </a:r>
            <a:r>
              <a:rPr lang="en-US" sz="2400" dirty="0"/>
              <a:t>in the form appropriately then click the  </a:t>
            </a:r>
            <a:r>
              <a:rPr lang="en-US" sz="2400" dirty="0" smtClean="0"/>
              <a:t>              </a:t>
            </a:r>
            <a:r>
              <a:rPr lang="en-US" sz="2400" dirty="0"/>
              <a:t>button at the bottom to complete the rejection.</a:t>
            </a:r>
          </a:p>
          <a:p>
            <a:pPr marL="0" indent="0">
              <a:buNone/>
            </a:pPr>
            <a:r>
              <a:rPr lang="en-US" sz="2400" dirty="0" smtClean="0"/>
              <a:t>5.  You </a:t>
            </a:r>
            <a:r>
              <a:rPr lang="en-US" sz="2400" dirty="0"/>
              <a:t>will be notified of any errors during rejection like </a:t>
            </a:r>
            <a:endParaRPr lang="en-US" sz="2400" dirty="0" smtClean="0"/>
          </a:p>
          <a:p>
            <a:pPr marL="514350" indent="-514350">
              <a:buAutoNum type="arabicPeriod" startAt="5"/>
            </a:pPr>
            <a:endParaRPr lang="sw-KE" sz="2400" dirty="0"/>
          </a:p>
        </p:txBody>
      </p:sp>
      <p:pic>
        <p:nvPicPr>
          <p:cNvPr id="4" name="Picture 3"/>
          <p:cNvPicPr>
            <a:picLocks noChangeAspect="1"/>
          </p:cNvPicPr>
          <p:nvPr/>
        </p:nvPicPr>
        <p:blipFill>
          <a:blip r:embed="rId2"/>
          <a:stretch>
            <a:fillRect/>
          </a:stretch>
        </p:blipFill>
        <p:spPr>
          <a:xfrm>
            <a:off x="3050710" y="1896370"/>
            <a:ext cx="1001229" cy="280344"/>
          </a:xfrm>
          <a:prstGeom prst="rect">
            <a:avLst/>
          </a:prstGeom>
        </p:spPr>
      </p:pic>
      <p:pic>
        <p:nvPicPr>
          <p:cNvPr id="5" name="Picture 4"/>
          <p:cNvPicPr>
            <a:picLocks noChangeAspect="1"/>
          </p:cNvPicPr>
          <p:nvPr/>
        </p:nvPicPr>
        <p:blipFill>
          <a:blip r:embed="rId3"/>
          <a:stretch>
            <a:fillRect/>
          </a:stretch>
        </p:blipFill>
        <p:spPr>
          <a:xfrm>
            <a:off x="8490077" y="2662501"/>
            <a:ext cx="1650658" cy="335573"/>
          </a:xfrm>
          <a:prstGeom prst="rect">
            <a:avLst/>
          </a:prstGeom>
        </p:spPr>
      </p:pic>
      <p:pic>
        <p:nvPicPr>
          <p:cNvPr id="6" name="Picture 5"/>
          <p:cNvPicPr>
            <a:picLocks noChangeAspect="1"/>
          </p:cNvPicPr>
          <p:nvPr/>
        </p:nvPicPr>
        <p:blipFill>
          <a:blip r:embed="rId4"/>
          <a:stretch>
            <a:fillRect/>
          </a:stretch>
        </p:blipFill>
        <p:spPr>
          <a:xfrm>
            <a:off x="3025845" y="3211730"/>
            <a:ext cx="867579" cy="371820"/>
          </a:xfrm>
          <a:prstGeom prst="rect">
            <a:avLst/>
          </a:prstGeom>
        </p:spPr>
      </p:pic>
      <p:pic>
        <p:nvPicPr>
          <p:cNvPr id="7" name="Picture 6"/>
          <p:cNvPicPr>
            <a:picLocks noChangeAspect="1"/>
          </p:cNvPicPr>
          <p:nvPr/>
        </p:nvPicPr>
        <p:blipFill>
          <a:blip r:embed="rId4"/>
          <a:stretch>
            <a:fillRect/>
          </a:stretch>
        </p:blipFill>
        <p:spPr>
          <a:xfrm>
            <a:off x="6833193" y="3736040"/>
            <a:ext cx="812799" cy="348343"/>
          </a:xfrm>
          <a:prstGeom prst="rect">
            <a:avLst/>
          </a:prstGeom>
        </p:spPr>
      </p:pic>
      <p:pic>
        <p:nvPicPr>
          <p:cNvPr id="8" name="Picture 7"/>
          <p:cNvPicPr>
            <a:picLocks noChangeAspect="1"/>
          </p:cNvPicPr>
          <p:nvPr/>
        </p:nvPicPr>
        <p:blipFill>
          <a:blip r:embed="rId5"/>
          <a:stretch>
            <a:fillRect/>
          </a:stretch>
        </p:blipFill>
        <p:spPr>
          <a:xfrm>
            <a:off x="3388349" y="4529188"/>
            <a:ext cx="4255516" cy="11200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6329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2391509" y="1969477"/>
            <a:ext cx="6869722" cy="39624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1553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Referring a Test</a:t>
            </a:r>
            <a:endParaRPr lang="sw-KE" b="1" dirty="0"/>
          </a:p>
        </p:txBody>
      </p:sp>
      <p:sp>
        <p:nvSpPr>
          <p:cNvPr id="3" name="Content Placeholder 2"/>
          <p:cNvSpPr>
            <a:spLocks noGrp="1"/>
          </p:cNvSpPr>
          <p:nvPr>
            <p:ph idx="1"/>
          </p:nvPr>
        </p:nvSpPr>
        <p:spPr/>
        <p:txBody>
          <a:bodyPr>
            <a:noAutofit/>
          </a:bodyPr>
          <a:lstStyle/>
          <a:p>
            <a:pPr marL="0" indent="0">
              <a:buNone/>
            </a:pPr>
            <a:r>
              <a:rPr lang="en-US" sz="2400" dirty="0"/>
              <a:t>The accepted specimen can be referred via</a:t>
            </a:r>
            <a:r>
              <a:rPr lang="en-US" sz="2400" dirty="0" smtClean="0"/>
              <a:t>;</a:t>
            </a:r>
          </a:p>
          <a:p>
            <a:pPr marL="0" indent="0">
              <a:buNone/>
            </a:pPr>
            <a:r>
              <a:rPr lang="en-US" sz="2400" dirty="0"/>
              <a:t>1</a:t>
            </a:r>
            <a:r>
              <a:rPr lang="en-US" sz="2400" dirty="0" smtClean="0"/>
              <a:t>.  Click </a:t>
            </a:r>
            <a:r>
              <a:rPr lang="en-US" sz="2400" dirty="0"/>
              <a:t>on the   </a:t>
            </a:r>
            <a:r>
              <a:rPr lang="en-US" sz="2400" dirty="0" smtClean="0"/>
              <a:t>                 link </a:t>
            </a:r>
            <a:r>
              <a:rPr lang="en-US" sz="2400" dirty="0"/>
              <a:t>on the side bar navigation menu on the left of the screen.</a:t>
            </a:r>
          </a:p>
          <a:p>
            <a:pPr marL="0" indent="0">
              <a:buNone/>
            </a:pPr>
            <a:r>
              <a:rPr lang="en-US" sz="2400" dirty="0"/>
              <a:t>2</a:t>
            </a:r>
            <a:r>
              <a:rPr lang="en-US" sz="2400" dirty="0" smtClean="0"/>
              <a:t>.  Select </a:t>
            </a:r>
            <a:r>
              <a:rPr lang="en-US" sz="2400" dirty="0"/>
              <a:t>the test of interest and check where Test Status is   </a:t>
            </a:r>
            <a:r>
              <a:rPr lang="en-US" sz="2400" dirty="0" smtClean="0"/>
              <a:t>                      </a:t>
            </a:r>
            <a:r>
              <a:rPr lang="en-US" sz="2400" dirty="0" smtClean="0"/>
              <a:t> </a:t>
            </a:r>
            <a:r>
              <a:rPr lang="en-US" sz="2400" dirty="0" smtClean="0"/>
              <a:t>and                                                                 </a:t>
            </a:r>
            <a:endParaRPr lang="en-US" sz="2400" dirty="0"/>
          </a:p>
          <a:p>
            <a:pPr marL="0" indent="0">
              <a:buNone/>
            </a:pPr>
            <a:r>
              <a:rPr lang="en-US" sz="2400" dirty="0" smtClean="0"/>
              <a:t>3.  Click </a:t>
            </a:r>
            <a:r>
              <a:rPr lang="en-US" sz="2400" dirty="0"/>
              <a:t>on </a:t>
            </a:r>
            <a:r>
              <a:rPr lang="en-US" sz="2400" dirty="0" smtClean="0"/>
              <a:t>the                        </a:t>
            </a:r>
            <a:r>
              <a:rPr lang="en-US" sz="2400" dirty="0" smtClean="0"/>
              <a:t>button.</a:t>
            </a:r>
          </a:p>
          <a:p>
            <a:pPr marL="0" indent="0">
              <a:buNone/>
            </a:pPr>
            <a:r>
              <a:rPr lang="en-US" sz="2400" dirty="0" smtClean="0"/>
              <a:t>4. Fill </a:t>
            </a:r>
            <a:r>
              <a:rPr lang="en-US" sz="2400" dirty="0"/>
              <a:t>in the form </a:t>
            </a:r>
            <a:endParaRPr lang="en-US" sz="2400" dirty="0" smtClean="0"/>
          </a:p>
          <a:p>
            <a:pPr marL="0" indent="0">
              <a:buNone/>
            </a:pPr>
            <a:r>
              <a:rPr lang="en-US" sz="2400" dirty="0" smtClean="0"/>
              <a:t>5.  Click </a:t>
            </a:r>
            <a:r>
              <a:rPr lang="en-US" sz="2400" dirty="0"/>
              <a:t>the   </a:t>
            </a:r>
            <a:r>
              <a:rPr lang="en-US" sz="2400" dirty="0" smtClean="0"/>
              <a:t>                button</a:t>
            </a:r>
            <a:endParaRPr lang="en-US" sz="2400" dirty="0"/>
          </a:p>
          <a:p>
            <a:pPr marL="0" indent="0">
              <a:buNone/>
            </a:pPr>
            <a:r>
              <a:rPr lang="en-US" sz="2400" dirty="0"/>
              <a:t>NB: The process is similar for both referred-in tests and those referred out. You just have to indicate whether it is a refer In or out </a:t>
            </a:r>
            <a:endParaRPr lang="sw-KE" sz="2400" dirty="0"/>
          </a:p>
        </p:txBody>
      </p:sp>
      <p:pic>
        <p:nvPicPr>
          <p:cNvPr id="4" name="Picture 3"/>
          <p:cNvPicPr>
            <a:picLocks noChangeAspect="1"/>
          </p:cNvPicPr>
          <p:nvPr/>
        </p:nvPicPr>
        <p:blipFill>
          <a:blip r:embed="rId2"/>
          <a:stretch>
            <a:fillRect/>
          </a:stretch>
        </p:blipFill>
        <p:spPr>
          <a:xfrm>
            <a:off x="3028131" y="2433671"/>
            <a:ext cx="1029510" cy="28826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718966" y="3222812"/>
            <a:ext cx="873427" cy="505464"/>
          </a:xfrm>
          <a:prstGeom prst="rect">
            <a:avLst/>
          </a:prstGeom>
          <a:noFill/>
          <a:ln>
            <a:noFill/>
          </a:ln>
        </p:spPr>
      </p:pic>
      <p:pic>
        <p:nvPicPr>
          <p:cNvPr id="6" name="Picture 5"/>
          <p:cNvPicPr>
            <a:picLocks noChangeAspect="1"/>
          </p:cNvPicPr>
          <p:nvPr/>
        </p:nvPicPr>
        <p:blipFill>
          <a:blip r:embed="rId4"/>
          <a:stretch>
            <a:fillRect/>
          </a:stretch>
        </p:blipFill>
        <p:spPr>
          <a:xfrm>
            <a:off x="8631340" y="3222812"/>
            <a:ext cx="1455609" cy="505464"/>
          </a:xfrm>
          <a:prstGeom prst="rect">
            <a:avLst/>
          </a:prstGeom>
        </p:spPr>
      </p:pic>
      <p:pic>
        <p:nvPicPr>
          <p:cNvPr id="7" name="Picture 6" descr="Refer Sample button"/>
          <p:cNvPicPr/>
          <p:nvPr/>
        </p:nvPicPr>
        <p:blipFill>
          <a:blip r:embed="rId5">
            <a:extLst>
              <a:ext uri="{28A0092B-C50C-407E-A947-70E740481C1C}">
                <a14:useLocalDpi xmlns:a14="http://schemas.microsoft.com/office/drawing/2010/main" val="0"/>
              </a:ext>
            </a:extLst>
          </a:blip>
          <a:srcRect/>
          <a:stretch>
            <a:fillRect/>
          </a:stretch>
        </p:blipFill>
        <p:spPr bwMode="auto">
          <a:xfrm>
            <a:off x="3028131" y="3728276"/>
            <a:ext cx="1288688" cy="290831"/>
          </a:xfrm>
          <a:prstGeom prst="rect">
            <a:avLst/>
          </a:prstGeom>
          <a:noFill/>
          <a:ln>
            <a:noFill/>
          </a:ln>
        </p:spPr>
      </p:pic>
      <p:pic>
        <p:nvPicPr>
          <p:cNvPr id="8" name="Picture 7"/>
          <p:cNvPicPr>
            <a:picLocks noChangeAspect="1"/>
          </p:cNvPicPr>
          <p:nvPr/>
        </p:nvPicPr>
        <p:blipFill>
          <a:blip r:embed="rId6"/>
          <a:stretch>
            <a:fillRect/>
          </a:stretch>
        </p:blipFill>
        <p:spPr>
          <a:xfrm>
            <a:off x="2634861" y="4609437"/>
            <a:ext cx="923534" cy="403560"/>
          </a:xfrm>
          <a:prstGeom prst="rect">
            <a:avLst/>
          </a:prstGeom>
        </p:spPr>
      </p:pic>
    </p:spTree>
    <p:extLst>
      <p:ext uri="{BB962C8B-B14F-4D97-AF65-F5344CB8AC3E}">
        <p14:creationId xmlns:p14="http://schemas.microsoft.com/office/powerpoint/2010/main" val="280556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Getting started with BLIS</a:t>
            </a:r>
            <a:endParaRPr lang="en-US" b="1" dirty="0"/>
          </a:p>
        </p:txBody>
      </p:sp>
      <p:pic>
        <p:nvPicPr>
          <p:cNvPr id="5" name="Content Placeholder 4"/>
          <p:cNvPicPr>
            <a:picLocks noGrp="1" noChangeAspect="1"/>
          </p:cNvPicPr>
          <p:nvPr>
            <p:ph idx="1"/>
          </p:nvPr>
        </p:nvPicPr>
        <p:blipFill>
          <a:blip r:embed="rId2"/>
          <a:stretch>
            <a:fillRect/>
          </a:stretch>
        </p:blipFill>
        <p:spPr>
          <a:xfrm>
            <a:off x="7453107" y="1911578"/>
            <a:ext cx="3183665" cy="4022725"/>
          </a:xfrm>
          <a:prstGeom prst="rect">
            <a:avLst/>
          </a:prstGeom>
          <a:ln>
            <a:noFill/>
          </a:ln>
          <a:effectLst>
            <a:outerShdw blurRad="190500" algn="tl" rotWithShape="0">
              <a:srgbClr val="000000">
                <a:alpha val="70000"/>
              </a:srgbClr>
            </a:outerShdw>
          </a:effectLst>
        </p:spPr>
      </p:pic>
      <p:sp>
        <p:nvSpPr>
          <p:cNvPr id="3" name="Rectangle 2"/>
          <p:cNvSpPr/>
          <p:nvPr/>
        </p:nvSpPr>
        <p:spPr>
          <a:xfrm>
            <a:off x="838200" y="1690688"/>
            <a:ext cx="6096000" cy="2308324"/>
          </a:xfrm>
          <a:prstGeom prst="rect">
            <a:avLst/>
          </a:prstGeom>
        </p:spPr>
        <p:txBody>
          <a:bodyPr>
            <a:spAutoFit/>
          </a:bodyPr>
          <a:lstStyle/>
          <a:p>
            <a:r>
              <a:rPr lang="en-US" sz="2400" dirty="0"/>
              <a:t>To start the Basic Laboratory Information System, you must click on the bookmark saved on the web browser e.g. Google Chrome or Mozilla Firefox. You will then see a page requesting login information. You must then enter your credentials to proceed.</a:t>
            </a:r>
          </a:p>
        </p:txBody>
      </p:sp>
    </p:spTree>
    <p:extLst>
      <p:ext uri="{BB962C8B-B14F-4D97-AF65-F5344CB8AC3E}">
        <p14:creationId xmlns:p14="http://schemas.microsoft.com/office/powerpoint/2010/main" val="76860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4210442" y="1846263"/>
            <a:ext cx="3831442"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8242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Starting a Test</a:t>
            </a:r>
            <a:endParaRPr lang="sw-KE" b="1" dirty="0"/>
          </a:p>
        </p:txBody>
      </p:sp>
      <p:sp>
        <p:nvSpPr>
          <p:cNvPr id="3" name="Content Placeholder 2"/>
          <p:cNvSpPr>
            <a:spLocks noGrp="1"/>
          </p:cNvSpPr>
          <p:nvPr>
            <p:ph idx="1"/>
          </p:nvPr>
        </p:nvSpPr>
        <p:spPr/>
        <p:txBody>
          <a:bodyPr>
            <a:normAutofit/>
          </a:bodyPr>
          <a:lstStyle/>
          <a:p>
            <a:r>
              <a:rPr lang="en-US" sz="2400" dirty="0"/>
              <a:t>A test can only be started if the collected specimen is suitable</a:t>
            </a:r>
          </a:p>
          <a:p>
            <a:pPr marL="0" indent="0">
              <a:buNone/>
            </a:pPr>
            <a:r>
              <a:rPr lang="en-US" sz="2400" dirty="0" smtClean="0"/>
              <a:t>1. Click </a:t>
            </a:r>
            <a:r>
              <a:rPr lang="en-US" sz="2400" dirty="0"/>
              <a:t>on the  </a:t>
            </a:r>
            <a:r>
              <a:rPr lang="en-US" sz="2400" dirty="0" smtClean="0"/>
              <a:t>                </a:t>
            </a:r>
            <a:r>
              <a:rPr lang="en-US" sz="2400" dirty="0"/>
              <a:t>link.</a:t>
            </a:r>
          </a:p>
          <a:p>
            <a:pPr marL="0" indent="0">
              <a:buNone/>
            </a:pPr>
            <a:r>
              <a:rPr lang="en-US" sz="2400" dirty="0" smtClean="0"/>
              <a:t>2. Select </a:t>
            </a:r>
            <a:r>
              <a:rPr lang="en-US" sz="2400" dirty="0"/>
              <a:t>the test of interest and check where Test Status is   </a:t>
            </a:r>
            <a:r>
              <a:rPr lang="en-US" sz="2400" dirty="0" smtClean="0"/>
              <a:t>          	 </a:t>
            </a:r>
            <a:r>
              <a:rPr lang="en-US" sz="2400" dirty="0" smtClean="0"/>
              <a:t>       </a:t>
            </a:r>
            <a:r>
              <a:rPr lang="en-US" sz="2400" dirty="0" smtClean="0"/>
              <a:t>and  	              	</a:t>
            </a:r>
            <a:endParaRPr lang="en-US" sz="2400" dirty="0"/>
          </a:p>
          <a:p>
            <a:pPr marL="0" indent="0">
              <a:buNone/>
            </a:pPr>
            <a:r>
              <a:rPr lang="en-US" sz="2400" dirty="0" smtClean="0"/>
              <a:t>3. Click </a:t>
            </a:r>
            <a:r>
              <a:rPr lang="en-US" sz="2400" dirty="0"/>
              <a:t>on the  </a:t>
            </a:r>
            <a:r>
              <a:rPr lang="en-US" sz="2400" dirty="0" smtClean="0"/>
              <a:t>             </a:t>
            </a:r>
            <a:r>
              <a:rPr lang="en-US" sz="2400" dirty="0"/>
              <a:t>button to commence the testing process. </a:t>
            </a:r>
            <a:r>
              <a:rPr lang="en-US" sz="2400" dirty="0" smtClean="0"/>
              <a:t>The test </a:t>
            </a:r>
            <a:r>
              <a:rPr lang="en-US" sz="2400" dirty="0"/>
              <a:t>status changes to </a:t>
            </a:r>
            <a:endParaRPr lang="sw-KE" sz="2400" dirty="0"/>
          </a:p>
        </p:txBody>
      </p:sp>
      <p:pic>
        <p:nvPicPr>
          <p:cNvPr id="5" name="Picture 4"/>
          <p:cNvPicPr>
            <a:picLocks noChangeAspect="1"/>
          </p:cNvPicPr>
          <p:nvPr/>
        </p:nvPicPr>
        <p:blipFill>
          <a:blip r:embed="rId2"/>
          <a:stretch>
            <a:fillRect/>
          </a:stretch>
        </p:blipFill>
        <p:spPr>
          <a:xfrm>
            <a:off x="2842516" y="2414806"/>
            <a:ext cx="1172831" cy="328393"/>
          </a:xfrm>
          <a:prstGeom prst="rect">
            <a:avLst/>
          </a:prstGeom>
        </p:spPr>
      </p:pic>
      <p:pic>
        <p:nvPicPr>
          <p:cNvPr id="6" name="Picture 5"/>
          <p:cNvPicPr>
            <a:picLocks noChangeAspect="1"/>
          </p:cNvPicPr>
          <p:nvPr/>
        </p:nvPicPr>
        <p:blipFill>
          <a:blip r:embed="rId3"/>
          <a:stretch>
            <a:fillRect/>
          </a:stretch>
        </p:blipFill>
        <p:spPr>
          <a:xfrm>
            <a:off x="10369129" y="2922149"/>
            <a:ext cx="786551" cy="310687"/>
          </a:xfrm>
          <a:prstGeom prst="rect">
            <a:avLst/>
          </a:prstGeom>
        </p:spPr>
      </p:pic>
      <p:pic>
        <p:nvPicPr>
          <p:cNvPr id="7" name="Picture 6"/>
          <p:cNvPicPr>
            <a:picLocks noChangeAspect="1"/>
          </p:cNvPicPr>
          <p:nvPr/>
        </p:nvPicPr>
        <p:blipFill>
          <a:blip r:embed="rId4"/>
          <a:stretch>
            <a:fillRect/>
          </a:stretch>
        </p:blipFill>
        <p:spPr>
          <a:xfrm>
            <a:off x="8321279" y="2922149"/>
            <a:ext cx="1437131" cy="310687"/>
          </a:xfrm>
          <a:prstGeom prst="rect">
            <a:avLst/>
          </a:prstGeom>
        </p:spPr>
      </p:pic>
      <p:pic>
        <p:nvPicPr>
          <p:cNvPr id="8" name="Picture 7"/>
          <p:cNvPicPr>
            <a:picLocks noChangeAspect="1"/>
          </p:cNvPicPr>
          <p:nvPr/>
        </p:nvPicPr>
        <p:blipFill>
          <a:blip r:embed="rId5"/>
          <a:stretch>
            <a:fillRect/>
          </a:stretch>
        </p:blipFill>
        <p:spPr>
          <a:xfrm>
            <a:off x="2842516" y="3718580"/>
            <a:ext cx="853280" cy="364322"/>
          </a:xfrm>
          <a:prstGeom prst="rect">
            <a:avLst/>
          </a:prstGeom>
        </p:spPr>
      </p:pic>
      <p:pic>
        <p:nvPicPr>
          <p:cNvPr id="9" name="Picture 8"/>
          <p:cNvPicPr>
            <a:picLocks noChangeAspect="1"/>
          </p:cNvPicPr>
          <p:nvPr/>
        </p:nvPicPr>
        <p:blipFill>
          <a:blip r:embed="rId6"/>
          <a:stretch>
            <a:fillRect/>
          </a:stretch>
        </p:blipFill>
        <p:spPr>
          <a:xfrm>
            <a:off x="2648967" y="4131222"/>
            <a:ext cx="1240377" cy="349849"/>
          </a:xfrm>
          <a:prstGeom prst="rect">
            <a:avLst/>
          </a:prstGeom>
        </p:spPr>
      </p:pic>
    </p:spTree>
    <p:extLst>
      <p:ext uri="{BB962C8B-B14F-4D97-AF65-F5344CB8AC3E}">
        <p14:creationId xmlns:p14="http://schemas.microsoft.com/office/powerpoint/2010/main" val="2056731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Entering the results</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After a successful test, the results are then recorded into </a:t>
            </a:r>
            <a:r>
              <a:rPr lang="en-US" sz="2400" dirty="0" err="1"/>
              <a:t>iBLIS</a:t>
            </a:r>
            <a:r>
              <a:rPr lang="en-US" sz="2400" dirty="0"/>
              <a:t>. The page can be accessed via</a:t>
            </a:r>
            <a:r>
              <a:rPr lang="en-US" sz="2400" dirty="0" smtClean="0"/>
              <a:t>;</a:t>
            </a:r>
          </a:p>
          <a:p>
            <a:pPr marL="0" indent="0">
              <a:buNone/>
            </a:pPr>
            <a:r>
              <a:rPr lang="en-US" sz="2400" dirty="0" smtClean="0"/>
              <a:t>	1.  Click </a:t>
            </a:r>
            <a:r>
              <a:rPr lang="en-US" sz="2400" dirty="0"/>
              <a:t>on the   </a:t>
            </a:r>
            <a:r>
              <a:rPr lang="en-US" sz="2400" dirty="0" smtClean="0"/>
              <a:t>             </a:t>
            </a:r>
            <a:r>
              <a:rPr lang="en-US" sz="2400" dirty="0" smtClean="0"/>
              <a:t>   </a:t>
            </a:r>
            <a:r>
              <a:rPr lang="en-US" sz="2400" dirty="0" smtClean="0"/>
              <a:t>link</a:t>
            </a:r>
            <a:r>
              <a:rPr lang="en-US" sz="2400" dirty="0"/>
              <a:t>.</a:t>
            </a:r>
          </a:p>
          <a:p>
            <a:pPr marL="0" indent="0">
              <a:buNone/>
            </a:pPr>
            <a:r>
              <a:rPr lang="en-US" sz="2400" dirty="0" smtClean="0"/>
              <a:t>	2.  Select </a:t>
            </a:r>
            <a:r>
              <a:rPr lang="en-US" sz="2400" dirty="0"/>
              <a:t>the test that whose results are ready.</a:t>
            </a:r>
          </a:p>
          <a:p>
            <a:pPr marL="0" indent="0">
              <a:buNone/>
            </a:pPr>
            <a:r>
              <a:rPr lang="en-US" sz="2400" dirty="0" smtClean="0"/>
              <a:t>	3.  Click </a:t>
            </a:r>
            <a:r>
              <a:rPr lang="en-US" sz="2400" dirty="0"/>
              <a:t>on the </a:t>
            </a:r>
            <a:r>
              <a:rPr lang="en-US" sz="2400" dirty="0" smtClean="0"/>
              <a:t>               button </a:t>
            </a:r>
            <a:r>
              <a:rPr lang="en-US" sz="2400" dirty="0"/>
              <a:t>to feed the results into the </a:t>
            </a:r>
            <a:r>
              <a:rPr lang="en-US" sz="2400" dirty="0" smtClean="0"/>
              <a:t>system</a:t>
            </a:r>
          </a:p>
          <a:p>
            <a:pPr marL="0" indent="0">
              <a:buNone/>
            </a:pPr>
            <a:r>
              <a:rPr lang="en-US" sz="2400" dirty="0"/>
              <a:t>	</a:t>
            </a:r>
            <a:r>
              <a:rPr lang="en-US" sz="2400" dirty="0" smtClean="0"/>
              <a:t>4.  Fill the results form</a:t>
            </a:r>
          </a:p>
          <a:p>
            <a:pPr marL="0" indent="0">
              <a:buNone/>
            </a:pPr>
            <a:r>
              <a:rPr lang="en-US" sz="2400" dirty="0"/>
              <a:t>	</a:t>
            </a:r>
            <a:r>
              <a:rPr lang="en-US" sz="2400" dirty="0" smtClean="0"/>
              <a:t>5.  Click the                      button to save the results to the system</a:t>
            </a:r>
            <a:r>
              <a:rPr lang="en-US" sz="2400" dirty="0"/>
              <a:t>	</a:t>
            </a:r>
            <a:endParaRPr lang="sw-KE" sz="2400" dirty="0"/>
          </a:p>
        </p:txBody>
      </p:sp>
      <p:pic>
        <p:nvPicPr>
          <p:cNvPr id="4" name="Picture 3"/>
          <p:cNvPicPr>
            <a:picLocks noChangeAspect="1"/>
          </p:cNvPicPr>
          <p:nvPr/>
        </p:nvPicPr>
        <p:blipFill>
          <a:blip r:embed="rId2"/>
          <a:stretch>
            <a:fillRect/>
          </a:stretch>
        </p:blipFill>
        <p:spPr>
          <a:xfrm>
            <a:off x="3454227" y="4711086"/>
            <a:ext cx="1373890" cy="392541"/>
          </a:xfrm>
          <a:prstGeom prst="rect">
            <a:avLst/>
          </a:prstGeom>
        </p:spPr>
      </p:pic>
      <p:pic>
        <p:nvPicPr>
          <p:cNvPr id="5" name="Picture 4"/>
          <p:cNvPicPr>
            <a:picLocks noChangeAspect="1"/>
          </p:cNvPicPr>
          <p:nvPr/>
        </p:nvPicPr>
        <p:blipFill>
          <a:blip r:embed="rId3"/>
          <a:stretch>
            <a:fillRect/>
          </a:stretch>
        </p:blipFill>
        <p:spPr>
          <a:xfrm>
            <a:off x="3893127" y="3770731"/>
            <a:ext cx="934990" cy="374024"/>
          </a:xfrm>
          <a:prstGeom prst="rect">
            <a:avLst/>
          </a:prstGeom>
        </p:spPr>
      </p:pic>
      <p:pic>
        <p:nvPicPr>
          <p:cNvPr id="6" name="Picture 5"/>
          <p:cNvPicPr>
            <a:picLocks noChangeAspect="1"/>
          </p:cNvPicPr>
          <p:nvPr/>
        </p:nvPicPr>
        <p:blipFill>
          <a:blip r:embed="rId4"/>
          <a:stretch>
            <a:fillRect/>
          </a:stretch>
        </p:blipFill>
        <p:spPr>
          <a:xfrm>
            <a:off x="3893127" y="2745793"/>
            <a:ext cx="1067026" cy="298767"/>
          </a:xfrm>
          <a:prstGeom prst="rect">
            <a:avLst/>
          </a:prstGeom>
        </p:spPr>
      </p:pic>
    </p:spTree>
    <p:extLst>
      <p:ext uri="{BB962C8B-B14F-4D97-AF65-F5344CB8AC3E}">
        <p14:creationId xmlns:p14="http://schemas.microsoft.com/office/powerpoint/2010/main" val="383180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Entering test results for culture worksheet</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Click </a:t>
            </a:r>
            <a:r>
              <a:rPr lang="en-US" sz="2400" dirty="0"/>
              <a:t>on the   </a:t>
            </a:r>
            <a:r>
              <a:rPr lang="en-US" sz="2400" dirty="0" smtClean="0"/>
              <a:t>                </a:t>
            </a:r>
            <a:r>
              <a:rPr lang="en-US" sz="2400" dirty="0" smtClean="0"/>
              <a:t> link </a:t>
            </a:r>
            <a:r>
              <a:rPr lang="en-US" sz="2400" dirty="0"/>
              <a:t>to access a test which has test type with culture worksheet</a:t>
            </a:r>
          </a:p>
          <a:p>
            <a:pPr marL="0" indent="0">
              <a:buNone/>
            </a:pPr>
            <a:r>
              <a:rPr lang="en-US" sz="2400" dirty="0"/>
              <a:t>2</a:t>
            </a:r>
            <a:r>
              <a:rPr lang="en-US" sz="2400" dirty="0" smtClean="0"/>
              <a:t>.   Select </a:t>
            </a:r>
            <a:r>
              <a:rPr lang="en-US" sz="2400" dirty="0"/>
              <a:t>the test that whose results are ready.</a:t>
            </a:r>
          </a:p>
          <a:p>
            <a:pPr marL="0" indent="0">
              <a:buNone/>
            </a:pPr>
            <a:r>
              <a:rPr lang="en-US" sz="2400" dirty="0"/>
              <a:t>3</a:t>
            </a:r>
            <a:r>
              <a:rPr lang="en-US" sz="2400" dirty="0" smtClean="0"/>
              <a:t>.   Click </a:t>
            </a:r>
            <a:r>
              <a:rPr lang="en-US" sz="2400" dirty="0"/>
              <a:t>on the  </a:t>
            </a:r>
            <a:r>
              <a:rPr lang="en-US" sz="2400" dirty="0" smtClean="0"/>
              <a:t>                     </a:t>
            </a:r>
            <a:r>
              <a:rPr lang="en-US" sz="2400" dirty="0"/>
              <a:t>button to feed the results into the system.</a:t>
            </a:r>
          </a:p>
          <a:p>
            <a:pPr marL="0" indent="0">
              <a:buNone/>
            </a:pPr>
            <a:r>
              <a:rPr lang="en-US" sz="2400" dirty="0" smtClean="0"/>
              <a:t>4.   Fill </a:t>
            </a:r>
            <a:r>
              <a:rPr lang="en-US" sz="2400" dirty="0"/>
              <a:t>in the results form </a:t>
            </a:r>
            <a:r>
              <a:rPr lang="en-US" sz="2400" dirty="0" smtClean="0"/>
              <a:t>.</a:t>
            </a:r>
          </a:p>
          <a:p>
            <a:pPr marL="0" lvl="0" indent="0">
              <a:buNone/>
            </a:pPr>
            <a:r>
              <a:rPr lang="en-US" sz="2400" dirty="0" smtClean="0"/>
              <a:t>5.   To </a:t>
            </a:r>
            <a:r>
              <a:rPr lang="en-US" sz="2400" dirty="0"/>
              <a:t>feel the culture work sheet proceed </a:t>
            </a:r>
            <a:r>
              <a:rPr lang="en-US" sz="2400" dirty="0" smtClean="0"/>
              <a:t>below:</a:t>
            </a:r>
            <a:endParaRPr lang="sw-KE" sz="2400" dirty="0"/>
          </a:p>
          <a:p>
            <a:pPr marL="514350" indent="-514350">
              <a:buAutoNum type="arabicPeriod" startAt="4"/>
            </a:pPr>
            <a:endParaRPr lang="en-US" sz="2400" dirty="0" smtClean="0"/>
          </a:p>
        </p:txBody>
      </p:sp>
      <p:pic>
        <p:nvPicPr>
          <p:cNvPr id="4" name="Picture 3"/>
          <p:cNvPicPr>
            <a:picLocks noChangeAspect="1"/>
          </p:cNvPicPr>
          <p:nvPr/>
        </p:nvPicPr>
        <p:blipFill>
          <a:blip r:embed="rId2"/>
          <a:stretch>
            <a:fillRect/>
          </a:stretch>
        </p:blipFill>
        <p:spPr>
          <a:xfrm>
            <a:off x="3075348" y="1861462"/>
            <a:ext cx="1250391" cy="350110"/>
          </a:xfrm>
          <a:prstGeom prst="rect">
            <a:avLst/>
          </a:prstGeom>
        </p:spPr>
      </p:pic>
      <p:pic>
        <p:nvPicPr>
          <p:cNvPr id="5" name="Picture 4"/>
          <p:cNvPicPr>
            <a:picLocks noChangeAspect="1"/>
          </p:cNvPicPr>
          <p:nvPr/>
        </p:nvPicPr>
        <p:blipFill>
          <a:blip r:embed="rId3"/>
          <a:stretch>
            <a:fillRect/>
          </a:stretch>
        </p:blipFill>
        <p:spPr>
          <a:xfrm>
            <a:off x="3075348" y="3124224"/>
            <a:ext cx="1353950" cy="363255"/>
          </a:xfrm>
          <a:prstGeom prst="rect">
            <a:avLst/>
          </a:prstGeom>
        </p:spPr>
      </p:pic>
    </p:spTree>
    <p:extLst>
      <p:ext uri="{BB962C8B-B14F-4D97-AF65-F5344CB8AC3E}">
        <p14:creationId xmlns:p14="http://schemas.microsoft.com/office/powerpoint/2010/main" val="138218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4084391" y="1846263"/>
            <a:ext cx="4083544"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45834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lstStyle/>
          <a:p>
            <a:pPr marL="0" indent="0">
              <a:buNone/>
            </a:pPr>
            <a:r>
              <a:rPr lang="en-US" sz="2400" dirty="0"/>
              <a:t>6</a:t>
            </a:r>
            <a:r>
              <a:rPr lang="en-US" sz="2400" dirty="0" smtClean="0"/>
              <a:t>.   After </a:t>
            </a:r>
            <a:r>
              <a:rPr lang="en-US" sz="2400" dirty="0"/>
              <a:t>feeling the feeling the observations and work-up section click </a:t>
            </a:r>
            <a:r>
              <a:rPr lang="en-US" sz="2400" dirty="0" smtClean="0"/>
              <a:t>                 to </a:t>
            </a:r>
            <a:r>
              <a:rPr lang="en-US" sz="2400" dirty="0"/>
              <a:t>save the observation into the system.</a:t>
            </a:r>
          </a:p>
          <a:p>
            <a:pPr marL="0" indent="0">
              <a:buNone/>
            </a:pPr>
            <a:r>
              <a:rPr lang="en-US" sz="2400" dirty="0"/>
              <a:t>7</a:t>
            </a:r>
            <a:r>
              <a:rPr lang="en-US" sz="2400" dirty="0" smtClean="0"/>
              <a:t>.   Continue </a:t>
            </a:r>
            <a:r>
              <a:rPr lang="en-US" sz="2400" dirty="0"/>
              <a:t>to the susceptibility test results section to select the applicable</a:t>
            </a:r>
          </a:p>
          <a:p>
            <a:endParaRPr lang="sw-KE" dirty="0"/>
          </a:p>
        </p:txBody>
      </p:sp>
      <p:pic>
        <p:nvPicPr>
          <p:cNvPr id="5" name="Picture 4"/>
          <p:cNvPicPr>
            <a:picLocks noChangeAspect="1"/>
          </p:cNvPicPr>
          <p:nvPr/>
        </p:nvPicPr>
        <p:blipFill>
          <a:blip r:embed="rId2"/>
          <a:stretch>
            <a:fillRect/>
          </a:stretch>
        </p:blipFill>
        <p:spPr>
          <a:xfrm>
            <a:off x="9878093" y="1845734"/>
            <a:ext cx="872125" cy="592183"/>
          </a:xfrm>
          <a:prstGeom prst="rect">
            <a:avLst/>
          </a:prstGeom>
        </p:spPr>
      </p:pic>
      <p:pic>
        <p:nvPicPr>
          <p:cNvPr id="6" name="Picture 5"/>
          <p:cNvPicPr>
            <a:picLocks noChangeAspect="1"/>
          </p:cNvPicPr>
          <p:nvPr/>
        </p:nvPicPr>
        <p:blipFill>
          <a:blip r:embed="rId3"/>
          <a:stretch>
            <a:fillRect/>
          </a:stretch>
        </p:blipFill>
        <p:spPr>
          <a:xfrm>
            <a:off x="1589314" y="3276600"/>
            <a:ext cx="6963507" cy="23494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72653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sz="2400" dirty="0" smtClean="0"/>
              <a:t>8.   Once </a:t>
            </a:r>
            <a:r>
              <a:rPr lang="en-US" sz="2400" dirty="0"/>
              <a:t>you check any box for susceptibility test results then the selected test result entry form will be populated below as shown below for </a:t>
            </a:r>
            <a:endParaRPr lang="en-US" sz="2400" dirty="0" smtClean="0"/>
          </a:p>
          <a:p>
            <a:pPr marL="0" indent="0">
              <a:buNone/>
            </a:pPr>
            <a:r>
              <a:rPr lang="en-US" sz="2400" dirty="0" smtClean="0"/>
              <a:t>9.   Fill </a:t>
            </a:r>
            <a:r>
              <a:rPr lang="en-US" sz="2400" dirty="0"/>
              <a:t>the form as deemed and click the save button on the particular </a:t>
            </a:r>
            <a:r>
              <a:rPr lang="en-US" sz="2400" dirty="0" smtClean="0"/>
              <a:t>section.</a:t>
            </a:r>
          </a:p>
          <a:p>
            <a:pPr marL="0" indent="0">
              <a:buNone/>
            </a:pPr>
            <a:r>
              <a:rPr lang="en-US" sz="2400" dirty="0" smtClean="0"/>
              <a:t>10.    Finally </a:t>
            </a:r>
            <a:r>
              <a:rPr lang="en-US" sz="2400" dirty="0"/>
              <a:t>click the  </a:t>
            </a:r>
            <a:r>
              <a:rPr lang="en-US" sz="2400" dirty="0" smtClean="0"/>
              <a:t>                      button </a:t>
            </a:r>
            <a:r>
              <a:rPr lang="en-US" sz="2400" dirty="0"/>
              <a:t>to save the results to the system.</a:t>
            </a:r>
            <a:endParaRPr lang="sw-KE" sz="2400" dirty="0"/>
          </a:p>
        </p:txBody>
      </p:sp>
      <p:pic>
        <p:nvPicPr>
          <p:cNvPr id="4" name="Picture 3"/>
          <p:cNvPicPr>
            <a:picLocks noChangeAspect="1"/>
          </p:cNvPicPr>
          <p:nvPr/>
        </p:nvPicPr>
        <p:blipFill>
          <a:blip r:embed="rId2"/>
          <a:stretch>
            <a:fillRect/>
          </a:stretch>
        </p:blipFill>
        <p:spPr>
          <a:xfrm>
            <a:off x="7824802" y="2147718"/>
            <a:ext cx="2520757" cy="344244"/>
          </a:xfrm>
          <a:prstGeom prst="rect">
            <a:avLst/>
          </a:prstGeom>
        </p:spPr>
      </p:pic>
      <p:pic>
        <p:nvPicPr>
          <p:cNvPr id="6" name="Picture 5"/>
          <p:cNvPicPr>
            <a:picLocks noChangeAspect="1"/>
          </p:cNvPicPr>
          <p:nvPr/>
        </p:nvPicPr>
        <p:blipFill>
          <a:blip r:embed="rId3"/>
          <a:stretch>
            <a:fillRect/>
          </a:stretch>
        </p:blipFill>
        <p:spPr>
          <a:xfrm>
            <a:off x="3486206" y="3100934"/>
            <a:ext cx="1281990" cy="366283"/>
          </a:xfrm>
          <a:prstGeom prst="rect">
            <a:avLst/>
          </a:prstGeom>
        </p:spPr>
      </p:pic>
    </p:spTree>
    <p:extLst>
      <p:ext uri="{BB962C8B-B14F-4D97-AF65-F5344CB8AC3E}">
        <p14:creationId xmlns:p14="http://schemas.microsoft.com/office/powerpoint/2010/main" val="1760700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Full </a:t>
            </a:r>
            <a:r>
              <a:rPr lang="en-US" sz="4400" b="1" dirty="0" err="1"/>
              <a:t>Haemogram</a:t>
            </a:r>
            <a:r>
              <a:rPr lang="en-US" sz="4400" b="1" dirty="0"/>
              <a:t> results on </a:t>
            </a:r>
            <a:r>
              <a:rPr lang="en-US" sz="4400" b="1" dirty="0" err="1"/>
              <a:t>Celltac</a:t>
            </a:r>
            <a:r>
              <a:rPr lang="en-US" sz="4400" b="1" dirty="0"/>
              <a:t> F machine</a:t>
            </a:r>
            <a:endParaRPr lang="sw-KE" sz="4400"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Click </a:t>
            </a:r>
            <a:r>
              <a:rPr lang="en-US" sz="2400" dirty="0"/>
              <a:t>the   </a:t>
            </a:r>
            <a:r>
              <a:rPr lang="en-US" sz="2400" dirty="0" smtClean="0"/>
              <a:t>                     button </a:t>
            </a:r>
            <a:r>
              <a:rPr lang="en-US" sz="2400" dirty="0"/>
              <a:t>on the corresponding test on the list of tests.</a:t>
            </a:r>
          </a:p>
          <a:p>
            <a:pPr marL="0" indent="0">
              <a:buNone/>
            </a:pPr>
            <a:r>
              <a:rPr lang="en-US" sz="2400" dirty="0"/>
              <a:t>2</a:t>
            </a:r>
            <a:r>
              <a:rPr lang="en-US" sz="2400" dirty="0" smtClean="0"/>
              <a:t>.   On </a:t>
            </a:r>
            <a:r>
              <a:rPr lang="en-US" sz="2400" dirty="0"/>
              <a:t>the </a:t>
            </a:r>
            <a:r>
              <a:rPr lang="en-US" sz="2400" dirty="0" err="1"/>
              <a:t>Celltac</a:t>
            </a:r>
            <a:r>
              <a:rPr lang="en-US" sz="2400" dirty="0"/>
              <a:t> F machine; press Print Results button to send the results from the </a:t>
            </a:r>
            <a:r>
              <a:rPr lang="en-US" sz="2400" dirty="0" err="1"/>
              <a:t>Celltac</a:t>
            </a:r>
            <a:r>
              <a:rPr lang="en-US" sz="2400" dirty="0"/>
              <a:t> F machine to the computer.</a:t>
            </a:r>
          </a:p>
          <a:p>
            <a:pPr marL="0" indent="0">
              <a:buNone/>
            </a:pPr>
            <a:r>
              <a:rPr lang="en-US" sz="2400" dirty="0"/>
              <a:t>3</a:t>
            </a:r>
            <a:r>
              <a:rPr lang="en-US" sz="2400" dirty="0" smtClean="0"/>
              <a:t>.   Click </a:t>
            </a:r>
            <a:r>
              <a:rPr lang="en-US" sz="2400" dirty="0"/>
              <a:t>the   </a:t>
            </a:r>
            <a:r>
              <a:rPr lang="en-US" sz="2400" dirty="0" smtClean="0"/>
              <a:t>                button </a:t>
            </a:r>
            <a:r>
              <a:rPr lang="en-US" sz="2400" dirty="0"/>
              <a:t>on the results panel to autofill the form with the test results as shown below.</a:t>
            </a:r>
          </a:p>
          <a:p>
            <a:pPr marL="0" indent="0">
              <a:buNone/>
            </a:pPr>
            <a:r>
              <a:rPr lang="en-US" sz="2400" dirty="0"/>
              <a:t>4</a:t>
            </a:r>
            <a:r>
              <a:rPr lang="en-US" sz="2400" dirty="0" smtClean="0"/>
              <a:t>.   Click </a:t>
            </a:r>
            <a:r>
              <a:rPr lang="en-US" sz="2400" dirty="0"/>
              <a:t>the   </a:t>
            </a:r>
            <a:r>
              <a:rPr lang="en-US" sz="2400" dirty="0" smtClean="0"/>
              <a:t>                     button </a:t>
            </a:r>
            <a:r>
              <a:rPr lang="en-US" sz="2400" dirty="0"/>
              <a:t>to save the results to the </a:t>
            </a:r>
            <a:r>
              <a:rPr lang="en-US" sz="2400" dirty="0" smtClean="0"/>
              <a:t>system.</a:t>
            </a:r>
            <a:endParaRPr lang="sw-KE" sz="2400" dirty="0"/>
          </a:p>
        </p:txBody>
      </p:sp>
      <p:pic>
        <p:nvPicPr>
          <p:cNvPr id="4" name="Picture 3"/>
          <p:cNvPicPr>
            <a:picLocks noChangeAspect="1"/>
          </p:cNvPicPr>
          <p:nvPr/>
        </p:nvPicPr>
        <p:blipFill>
          <a:blip r:embed="rId2"/>
          <a:stretch>
            <a:fillRect/>
          </a:stretch>
        </p:blipFill>
        <p:spPr>
          <a:xfrm>
            <a:off x="2741228" y="1867038"/>
            <a:ext cx="1363434" cy="365799"/>
          </a:xfrm>
          <a:prstGeom prst="rect">
            <a:avLst/>
          </a:prstGeom>
        </p:spPr>
      </p:pic>
      <p:pic>
        <p:nvPicPr>
          <p:cNvPr id="5" name="Picture 4"/>
          <p:cNvPicPr>
            <a:picLocks noChangeAspect="1"/>
          </p:cNvPicPr>
          <p:nvPr/>
        </p:nvPicPr>
        <p:blipFill>
          <a:blip r:embed="rId3"/>
          <a:stretch>
            <a:fillRect/>
          </a:stretch>
        </p:blipFill>
        <p:spPr>
          <a:xfrm>
            <a:off x="2741228" y="3186279"/>
            <a:ext cx="839111" cy="369209"/>
          </a:xfrm>
          <a:prstGeom prst="rect">
            <a:avLst/>
          </a:prstGeom>
        </p:spPr>
      </p:pic>
      <p:pic>
        <p:nvPicPr>
          <p:cNvPr id="6" name="Picture 5"/>
          <p:cNvPicPr>
            <a:picLocks noChangeAspect="1"/>
          </p:cNvPicPr>
          <p:nvPr/>
        </p:nvPicPr>
        <p:blipFill>
          <a:blip r:embed="rId4"/>
          <a:stretch>
            <a:fillRect/>
          </a:stretch>
        </p:blipFill>
        <p:spPr>
          <a:xfrm>
            <a:off x="2741228" y="4060323"/>
            <a:ext cx="1269939" cy="362840"/>
          </a:xfrm>
          <a:prstGeom prst="rect">
            <a:avLst/>
          </a:prstGeom>
        </p:spPr>
      </p:pic>
    </p:spTree>
    <p:extLst>
      <p:ext uri="{BB962C8B-B14F-4D97-AF65-F5344CB8AC3E}">
        <p14:creationId xmlns:p14="http://schemas.microsoft.com/office/powerpoint/2010/main" val="539869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Editing Test Results</a:t>
            </a:r>
            <a:endParaRPr lang="sw-KE" b="1" dirty="0"/>
          </a:p>
        </p:txBody>
      </p:sp>
      <p:sp>
        <p:nvSpPr>
          <p:cNvPr id="3" name="Content Placeholder 2"/>
          <p:cNvSpPr>
            <a:spLocks noGrp="1"/>
          </p:cNvSpPr>
          <p:nvPr>
            <p:ph idx="1"/>
          </p:nvPr>
        </p:nvSpPr>
        <p:spPr/>
        <p:txBody>
          <a:bodyPr>
            <a:normAutofit/>
          </a:bodyPr>
          <a:lstStyle/>
          <a:p>
            <a:r>
              <a:rPr lang="en-US" sz="2400" dirty="0"/>
              <a:t>If the test results were entered incorrectly they can be edited. This can only be done before test </a:t>
            </a:r>
            <a:r>
              <a:rPr lang="en-US" sz="2400" dirty="0" smtClean="0"/>
              <a:t>verification following the steps below;</a:t>
            </a:r>
          </a:p>
          <a:p>
            <a:pPr marL="0" indent="0">
              <a:buNone/>
            </a:pPr>
            <a:r>
              <a:rPr lang="en-US" sz="2400" dirty="0"/>
              <a:t>1</a:t>
            </a:r>
            <a:r>
              <a:rPr lang="en-US" sz="2400" dirty="0" smtClean="0"/>
              <a:t>.   Click </a:t>
            </a:r>
            <a:r>
              <a:rPr lang="en-US" sz="2400" dirty="0"/>
              <a:t>on the   </a:t>
            </a:r>
            <a:r>
              <a:rPr lang="en-US" sz="2400" dirty="0" smtClean="0"/>
              <a:t>                    link</a:t>
            </a:r>
            <a:r>
              <a:rPr lang="en-US" sz="2400" dirty="0"/>
              <a:t>.</a:t>
            </a:r>
          </a:p>
          <a:p>
            <a:pPr marL="0" indent="0">
              <a:buNone/>
            </a:pPr>
            <a:r>
              <a:rPr lang="en-US" sz="2400" dirty="0"/>
              <a:t>2</a:t>
            </a:r>
            <a:r>
              <a:rPr lang="en-US" sz="2400" dirty="0" smtClean="0"/>
              <a:t>.   Select </a:t>
            </a:r>
            <a:r>
              <a:rPr lang="en-US" sz="2400" dirty="0"/>
              <a:t>the test whose results are to be edited and test status is </a:t>
            </a:r>
            <a:r>
              <a:rPr lang="en-US" sz="2400" dirty="0" smtClean="0"/>
              <a:t> 		</a:t>
            </a:r>
          </a:p>
          <a:p>
            <a:pPr marL="0" indent="0">
              <a:buNone/>
            </a:pPr>
            <a:r>
              <a:rPr lang="en-US" sz="2400" dirty="0" smtClean="0"/>
              <a:t>3.   Click on the                   button to make the changes.</a:t>
            </a:r>
          </a:p>
          <a:p>
            <a:pPr marL="0" indent="0">
              <a:buNone/>
            </a:pPr>
            <a:r>
              <a:rPr lang="en-US" sz="2400" dirty="0" smtClean="0"/>
              <a:t>4.   Make </a:t>
            </a:r>
            <a:r>
              <a:rPr lang="en-US" sz="2400" dirty="0"/>
              <a:t>the necessary </a:t>
            </a:r>
            <a:r>
              <a:rPr lang="en-US" sz="2400" dirty="0" smtClean="0"/>
              <a:t>modifications </a:t>
            </a:r>
            <a:r>
              <a:rPr lang="en-US" sz="2400" dirty="0"/>
              <a:t>on the form </a:t>
            </a:r>
            <a:r>
              <a:rPr lang="en-US" sz="2400" dirty="0" smtClean="0"/>
              <a:t>presented.</a:t>
            </a:r>
          </a:p>
          <a:p>
            <a:pPr marL="0" indent="0">
              <a:buNone/>
            </a:pPr>
            <a:r>
              <a:rPr lang="en-US" sz="2400" dirty="0" smtClean="0"/>
              <a:t>5.   Click </a:t>
            </a:r>
            <a:r>
              <a:rPr lang="en-US" sz="2400" dirty="0"/>
              <a:t>the  </a:t>
            </a:r>
            <a:r>
              <a:rPr lang="en-US" sz="2400" dirty="0" smtClean="0"/>
              <a:t>                             button </a:t>
            </a:r>
            <a:r>
              <a:rPr lang="en-US" sz="2400" dirty="0"/>
              <a:t>to save the changes.</a:t>
            </a:r>
            <a:endParaRPr lang="sw-KE" sz="2400" dirty="0"/>
          </a:p>
        </p:txBody>
      </p:sp>
      <p:pic>
        <p:nvPicPr>
          <p:cNvPr id="4" name="Picture 3"/>
          <p:cNvPicPr>
            <a:picLocks noChangeAspect="1"/>
          </p:cNvPicPr>
          <p:nvPr/>
        </p:nvPicPr>
        <p:blipFill>
          <a:blip r:embed="rId2"/>
          <a:stretch>
            <a:fillRect/>
          </a:stretch>
        </p:blipFill>
        <p:spPr>
          <a:xfrm>
            <a:off x="3112800" y="2727667"/>
            <a:ext cx="1067314" cy="298848"/>
          </a:xfrm>
          <a:prstGeom prst="rect">
            <a:avLst/>
          </a:prstGeom>
        </p:spPr>
      </p:pic>
      <p:pic>
        <p:nvPicPr>
          <p:cNvPr id="5" name="Picture 4"/>
          <p:cNvPicPr>
            <a:picLocks noChangeAspect="1"/>
          </p:cNvPicPr>
          <p:nvPr/>
        </p:nvPicPr>
        <p:blipFill>
          <a:blip r:embed="rId3"/>
          <a:stretch>
            <a:fillRect/>
          </a:stretch>
        </p:blipFill>
        <p:spPr>
          <a:xfrm>
            <a:off x="9365944" y="3240653"/>
            <a:ext cx="1789736" cy="407318"/>
          </a:xfrm>
          <a:prstGeom prst="rect">
            <a:avLst/>
          </a:prstGeom>
        </p:spPr>
      </p:pic>
      <p:pic>
        <p:nvPicPr>
          <p:cNvPr id="6" name="Picture 5"/>
          <p:cNvPicPr>
            <a:picLocks noChangeAspect="1"/>
          </p:cNvPicPr>
          <p:nvPr/>
        </p:nvPicPr>
        <p:blipFill>
          <a:blip r:embed="rId4"/>
          <a:stretch>
            <a:fillRect/>
          </a:stretch>
        </p:blipFill>
        <p:spPr>
          <a:xfrm>
            <a:off x="3123235" y="3689477"/>
            <a:ext cx="897243" cy="437941"/>
          </a:xfrm>
          <a:prstGeom prst="rect">
            <a:avLst/>
          </a:prstGeom>
        </p:spPr>
      </p:pic>
      <p:pic>
        <p:nvPicPr>
          <p:cNvPr id="7" name="Picture 6"/>
          <p:cNvPicPr>
            <a:picLocks noChangeAspect="1"/>
          </p:cNvPicPr>
          <p:nvPr/>
        </p:nvPicPr>
        <p:blipFill>
          <a:blip r:embed="rId5"/>
          <a:stretch>
            <a:fillRect/>
          </a:stretch>
        </p:blipFill>
        <p:spPr>
          <a:xfrm>
            <a:off x="2762067" y="4704610"/>
            <a:ext cx="1619577" cy="425246"/>
          </a:xfrm>
          <a:prstGeom prst="rect">
            <a:avLst/>
          </a:prstGeom>
        </p:spPr>
      </p:pic>
    </p:spTree>
    <p:extLst>
      <p:ext uri="{BB962C8B-B14F-4D97-AF65-F5344CB8AC3E}">
        <p14:creationId xmlns:p14="http://schemas.microsoft.com/office/powerpoint/2010/main" val="2624583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Verifying Test Results</a:t>
            </a:r>
            <a:endParaRPr lang="sw-KE" b="1" dirty="0"/>
          </a:p>
        </p:txBody>
      </p:sp>
      <p:sp>
        <p:nvSpPr>
          <p:cNvPr id="3" name="Content Placeholder 2"/>
          <p:cNvSpPr>
            <a:spLocks noGrp="1"/>
          </p:cNvSpPr>
          <p:nvPr>
            <p:ph idx="1"/>
          </p:nvPr>
        </p:nvSpPr>
        <p:spPr/>
        <p:txBody>
          <a:bodyPr>
            <a:normAutofit/>
          </a:bodyPr>
          <a:lstStyle/>
          <a:p>
            <a:r>
              <a:rPr lang="en-US" sz="2400" dirty="0"/>
              <a:t>A test can only be verified if all the above processes and conditions are correctly actualized. </a:t>
            </a:r>
            <a:endParaRPr lang="en-US" sz="2400" dirty="0" smtClean="0"/>
          </a:p>
          <a:p>
            <a:r>
              <a:rPr lang="en-US" sz="2400" dirty="0" smtClean="0"/>
              <a:t>The </a:t>
            </a:r>
            <a:r>
              <a:rPr lang="en-US" sz="2400" dirty="0"/>
              <a:t>results will be compared against preset criteria designed for verifying the particular test</a:t>
            </a:r>
            <a:r>
              <a:rPr lang="en-US" sz="2400" dirty="0" smtClean="0"/>
              <a:t>;</a:t>
            </a:r>
          </a:p>
          <a:p>
            <a:pPr marL="0" indent="0">
              <a:buNone/>
            </a:pPr>
            <a:r>
              <a:rPr lang="en-US" sz="2400" dirty="0"/>
              <a:t>1</a:t>
            </a:r>
            <a:r>
              <a:rPr lang="en-US" sz="2400" dirty="0" smtClean="0"/>
              <a:t>.   Click </a:t>
            </a:r>
            <a:r>
              <a:rPr lang="en-US" sz="2400" dirty="0"/>
              <a:t>on the  </a:t>
            </a:r>
            <a:r>
              <a:rPr lang="en-US" sz="2400" dirty="0" smtClean="0"/>
              <a:t>                  link</a:t>
            </a:r>
            <a:r>
              <a:rPr lang="en-US" sz="2400" dirty="0"/>
              <a:t>.</a:t>
            </a:r>
          </a:p>
          <a:p>
            <a:pPr marL="0" indent="0">
              <a:buNone/>
            </a:pPr>
            <a:r>
              <a:rPr lang="en-US" sz="2400" dirty="0"/>
              <a:t>2</a:t>
            </a:r>
            <a:r>
              <a:rPr lang="en-US" sz="2400" dirty="0" smtClean="0"/>
              <a:t>.   Select </a:t>
            </a:r>
            <a:r>
              <a:rPr lang="en-US" sz="2400" dirty="0"/>
              <a:t>the test whose results are to be verified and test status is  </a:t>
            </a:r>
            <a:r>
              <a:rPr lang="en-US" sz="2400" dirty="0" smtClean="0"/>
              <a:t>     	</a:t>
            </a:r>
            <a:r>
              <a:rPr lang="en-US" sz="2400" dirty="0" smtClean="0"/>
              <a:t>        </a:t>
            </a:r>
            <a:r>
              <a:rPr lang="en-US" sz="2400" dirty="0" smtClean="0"/>
              <a:t>.</a:t>
            </a:r>
            <a:endParaRPr lang="en-US" sz="2400" dirty="0"/>
          </a:p>
          <a:p>
            <a:pPr marL="0" indent="0">
              <a:buNone/>
            </a:pPr>
            <a:r>
              <a:rPr lang="en-US" sz="2400" dirty="0" smtClean="0"/>
              <a:t>3.   Click </a:t>
            </a:r>
            <a:r>
              <a:rPr lang="en-US" sz="2400" dirty="0"/>
              <a:t>on the   </a:t>
            </a:r>
            <a:r>
              <a:rPr lang="en-US" sz="2400" dirty="0" smtClean="0"/>
              <a:t>             button </a:t>
            </a:r>
            <a:r>
              <a:rPr lang="en-US" sz="2400" dirty="0"/>
              <a:t>to proceed to the test details page. </a:t>
            </a:r>
            <a:endParaRPr lang="en-US" sz="2400" dirty="0" smtClean="0"/>
          </a:p>
          <a:p>
            <a:pPr marL="0" indent="0">
              <a:buNone/>
            </a:pPr>
            <a:r>
              <a:rPr lang="en-US" sz="2400" dirty="0" smtClean="0"/>
              <a:t>4.   Click on the                 button on the test details page to commit the verifications.</a:t>
            </a:r>
            <a:endParaRPr lang="sw-KE" sz="2400" dirty="0"/>
          </a:p>
        </p:txBody>
      </p:sp>
      <p:pic>
        <p:nvPicPr>
          <p:cNvPr id="4" name="Picture 3"/>
          <p:cNvPicPr>
            <a:picLocks noChangeAspect="1"/>
          </p:cNvPicPr>
          <p:nvPr/>
        </p:nvPicPr>
        <p:blipFill>
          <a:blip r:embed="rId2"/>
          <a:stretch>
            <a:fillRect/>
          </a:stretch>
        </p:blipFill>
        <p:spPr>
          <a:xfrm>
            <a:off x="9450101" y="4028890"/>
            <a:ext cx="2100619" cy="478070"/>
          </a:xfrm>
          <a:prstGeom prst="rect">
            <a:avLst/>
          </a:prstGeom>
        </p:spPr>
      </p:pic>
      <p:pic>
        <p:nvPicPr>
          <p:cNvPr id="5" name="Picture 4"/>
          <p:cNvPicPr>
            <a:picLocks noChangeAspect="1"/>
          </p:cNvPicPr>
          <p:nvPr/>
        </p:nvPicPr>
        <p:blipFill>
          <a:blip r:embed="rId3"/>
          <a:stretch>
            <a:fillRect/>
          </a:stretch>
        </p:blipFill>
        <p:spPr>
          <a:xfrm>
            <a:off x="3085263" y="3583292"/>
            <a:ext cx="985668" cy="275987"/>
          </a:xfrm>
          <a:prstGeom prst="rect">
            <a:avLst/>
          </a:prstGeom>
        </p:spPr>
      </p:pic>
      <p:pic>
        <p:nvPicPr>
          <p:cNvPr id="6" name="Picture 5"/>
          <p:cNvPicPr>
            <a:picLocks noChangeAspect="1"/>
          </p:cNvPicPr>
          <p:nvPr/>
        </p:nvPicPr>
        <p:blipFill>
          <a:blip r:embed="rId4"/>
          <a:stretch>
            <a:fillRect/>
          </a:stretch>
        </p:blipFill>
        <p:spPr>
          <a:xfrm>
            <a:off x="3104731" y="4506960"/>
            <a:ext cx="761348" cy="319041"/>
          </a:xfrm>
          <a:prstGeom prst="rect">
            <a:avLst/>
          </a:prstGeom>
        </p:spPr>
      </p:pic>
      <p:pic>
        <p:nvPicPr>
          <p:cNvPr id="7" name="Picture 6"/>
          <p:cNvPicPr>
            <a:picLocks noChangeAspect="1"/>
          </p:cNvPicPr>
          <p:nvPr/>
        </p:nvPicPr>
        <p:blipFill>
          <a:blip r:embed="rId5"/>
          <a:stretch>
            <a:fillRect/>
          </a:stretch>
        </p:blipFill>
        <p:spPr>
          <a:xfrm>
            <a:off x="3085263" y="5039708"/>
            <a:ext cx="800285" cy="333834"/>
          </a:xfrm>
          <a:prstGeom prst="rect">
            <a:avLst/>
          </a:prstGeom>
        </p:spPr>
      </p:pic>
    </p:spTree>
    <p:extLst>
      <p:ext uri="{BB962C8B-B14F-4D97-AF65-F5344CB8AC3E}">
        <p14:creationId xmlns:p14="http://schemas.microsoft.com/office/powerpoint/2010/main" val="300379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en-US" b="1" dirty="0"/>
          </a:p>
        </p:txBody>
      </p:sp>
      <p:sp>
        <p:nvSpPr>
          <p:cNvPr id="5" name="Content Placeholder 4"/>
          <p:cNvSpPr>
            <a:spLocks noGrp="1"/>
          </p:cNvSpPr>
          <p:nvPr>
            <p:ph idx="1"/>
          </p:nvPr>
        </p:nvSpPr>
        <p:spPr/>
        <p:txBody>
          <a:bodyPr/>
          <a:lstStyle/>
          <a:p>
            <a:r>
              <a:rPr lang="en-US" sz="2400" dirty="0"/>
              <a:t>On successful sign-in, you should see such a page as this.</a:t>
            </a:r>
            <a:endParaRPr lang="sw-KE" sz="2400" dirty="0"/>
          </a:p>
          <a:p>
            <a:endParaRPr lang="en-US" dirty="0"/>
          </a:p>
        </p:txBody>
      </p:sp>
      <p:pic>
        <p:nvPicPr>
          <p:cNvPr id="3" name="Picture 2"/>
          <p:cNvPicPr>
            <a:picLocks noChangeAspect="1"/>
          </p:cNvPicPr>
          <p:nvPr/>
        </p:nvPicPr>
        <p:blipFill>
          <a:blip r:embed="rId2"/>
          <a:stretch>
            <a:fillRect/>
          </a:stretch>
        </p:blipFill>
        <p:spPr>
          <a:xfrm>
            <a:off x="1187768" y="2513554"/>
            <a:ext cx="7839001" cy="33479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8530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pic>
        <p:nvPicPr>
          <p:cNvPr id="4" name="Content Placeholder 3"/>
          <p:cNvPicPr>
            <a:picLocks noGrp="1" noChangeAspect="1"/>
          </p:cNvPicPr>
          <p:nvPr>
            <p:ph idx="1"/>
          </p:nvPr>
        </p:nvPicPr>
        <p:blipFill>
          <a:blip r:embed="rId2"/>
          <a:stretch>
            <a:fillRect/>
          </a:stretch>
        </p:blipFill>
        <p:spPr>
          <a:xfrm>
            <a:off x="3263843" y="2053053"/>
            <a:ext cx="5724640" cy="36091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1218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Reports</a:t>
            </a:r>
            <a:endParaRPr lang="sw-KE" b="1" dirty="0"/>
          </a:p>
        </p:txBody>
      </p:sp>
      <p:sp>
        <p:nvSpPr>
          <p:cNvPr id="3" name="Content Placeholder 2"/>
          <p:cNvSpPr>
            <a:spLocks noGrp="1"/>
          </p:cNvSpPr>
          <p:nvPr>
            <p:ph idx="1"/>
          </p:nvPr>
        </p:nvSpPr>
        <p:spPr/>
        <p:txBody>
          <a:bodyPr/>
          <a:lstStyle/>
          <a:p>
            <a:pPr marL="0" indent="0">
              <a:buNone/>
            </a:pPr>
            <a:r>
              <a:rPr lang="en-US" sz="2400" dirty="0" smtClean="0"/>
              <a:t>1.   Click on the                       link to open the reports module.</a:t>
            </a:r>
          </a:p>
          <a:p>
            <a:pPr marL="514350" indent="-514350">
              <a:buAutoNum type="arabicPeriod"/>
            </a:pPr>
            <a:endParaRPr lang="en-US" sz="2400" dirty="0" smtClean="0"/>
          </a:p>
          <a:p>
            <a:pPr marL="0" indent="0">
              <a:buNone/>
            </a:pPr>
            <a:r>
              <a:rPr lang="en-US" sz="2400" b="1" dirty="0" smtClean="0"/>
              <a:t>Daily Reports- </a:t>
            </a:r>
            <a:r>
              <a:rPr lang="en-US" sz="2400" dirty="0" smtClean="0"/>
              <a:t>The </a:t>
            </a:r>
            <a:r>
              <a:rPr lang="en-US" sz="2400" dirty="0"/>
              <a:t>Patient Report and Daily Log should be run every day.</a:t>
            </a:r>
          </a:p>
          <a:p>
            <a:pPr marL="0" indent="0">
              <a:buNone/>
            </a:pPr>
            <a:endParaRPr lang="sw-KE" dirty="0"/>
          </a:p>
        </p:txBody>
      </p:sp>
      <p:pic>
        <p:nvPicPr>
          <p:cNvPr id="4" name="Picture 3"/>
          <p:cNvPicPr>
            <a:picLocks noChangeAspect="1"/>
          </p:cNvPicPr>
          <p:nvPr/>
        </p:nvPicPr>
        <p:blipFill>
          <a:blip r:embed="rId2"/>
          <a:stretch>
            <a:fillRect/>
          </a:stretch>
        </p:blipFill>
        <p:spPr>
          <a:xfrm>
            <a:off x="3059019" y="1845734"/>
            <a:ext cx="1461159" cy="325585"/>
          </a:xfrm>
          <a:prstGeom prst="rect">
            <a:avLst/>
          </a:prstGeom>
        </p:spPr>
      </p:pic>
    </p:spTree>
    <p:extLst>
      <p:ext uri="{BB962C8B-B14F-4D97-AF65-F5344CB8AC3E}">
        <p14:creationId xmlns:p14="http://schemas.microsoft.com/office/powerpoint/2010/main" val="3117921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 Report</a:t>
            </a:r>
            <a:endParaRPr lang="sw-KE" b="1" dirty="0"/>
          </a:p>
        </p:txBody>
      </p:sp>
      <p:sp>
        <p:nvSpPr>
          <p:cNvPr id="3" name="Content Placeholder 2"/>
          <p:cNvSpPr>
            <a:spLocks noGrp="1"/>
          </p:cNvSpPr>
          <p:nvPr>
            <p:ph idx="1"/>
          </p:nvPr>
        </p:nvSpPr>
        <p:spPr/>
        <p:txBody>
          <a:bodyPr/>
          <a:lstStyle/>
          <a:p>
            <a:pPr marL="0" indent="0">
              <a:buNone/>
            </a:pPr>
            <a:r>
              <a:rPr lang="en-US" sz="2400" dirty="0" smtClean="0"/>
              <a:t>1.   Click </a:t>
            </a:r>
            <a:r>
              <a:rPr lang="en-US" sz="2400" dirty="0"/>
              <a:t>the  </a:t>
            </a:r>
            <a:r>
              <a:rPr lang="en-US" sz="2400" dirty="0" smtClean="0"/>
              <a:t>                      </a:t>
            </a:r>
            <a:r>
              <a:rPr lang="en-US" sz="2400" dirty="0" smtClean="0"/>
              <a:t>            link </a:t>
            </a:r>
            <a:r>
              <a:rPr lang="en-US" sz="2400" dirty="0"/>
              <a:t>on the Reports sub-menu to open the patients reports </a:t>
            </a:r>
            <a:r>
              <a:rPr lang="en-US" sz="2400" dirty="0" smtClean="0"/>
              <a:t>listing</a:t>
            </a:r>
          </a:p>
          <a:p>
            <a:pPr marL="514350" indent="-514350">
              <a:buAutoNum type="arabicPeriod"/>
            </a:pPr>
            <a:endParaRPr lang="sw-KE" dirty="0"/>
          </a:p>
        </p:txBody>
      </p:sp>
      <p:pic>
        <p:nvPicPr>
          <p:cNvPr id="4" name="Picture 3"/>
          <p:cNvPicPr>
            <a:picLocks noChangeAspect="1"/>
          </p:cNvPicPr>
          <p:nvPr/>
        </p:nvPicPr>
        <p:blipFill>
          <a:blip r:embed="rId2"/>
          <a:stretch>
            <a:fillRect/>
          </a:stretch>
        </p:blipFill>
        <p:spPr>
          <a:xfrm>
            <a:off x="2837462" y="1876656"/>
            <a:ext cx="1703417" cy="398848"/>
          </a:xfrm>
          <a:prstGeom prst="rect">
            <a:avLst/>
          </a:prstGeom>
        </p:spPr>
      </p:pic>
      <p:pic>
        <p:nvPicPr>
          <p:cNvPr id="5" name="Picture 4"/>
          <p:cNvPicPr>
            <a:picLocks noChangeAspect="1"/>
          </p:cNvPicPr>
          <p:nvPr/>
        </p:nvPicPr>
        <p:blipFill>
          <a:blip r:embed="rId3"/>
          <a:stretch>
            <a:fillRect/>
          </a:stretch>
        </p:blipFill>
        <p:spPr>
          <a:xfrm>
            <a:off x="2390894" y="2655920"/>
            <a:ext cx="7471171" cy="33399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5410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Continuation….</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2</a:t>
            </a:r>
            <a:r>
              <a:rPr lang="en-US" sz="2400" dirty="0" smtClean="0"/>
              <a:t>.   Search </a:t>
            </a:r>
            <a:r>
              <a:rPr lang="en-US" sz="2400" dirty="0"/>
              <a:t>for the patient by Patient Name, Patient Number, or Patient ID. </a:t>
            </a:r>
          </a:p>
          <a:p>
            <a:pPr marL="0" indent="0">
              <a:buNone/>
            </a:pPr>
            <a:r>
              <a:rPr lang="en-US" sz="2400" dirty="0"/>
              <a:t>3</a:t>
            </a:r>
            <a:r>
              <a:rPr lang="en-US" sz="2400" dirty="0" smtClean="0"/>
              <a:t>.   Click </a:t>
            </a:r>
            <a:r>
              <a:rPr lang="en-US" sz="2400" dirty="0"/>
              <a:t>the   </a:t>
            </a:r>
            <a:r>
              <a:rPr lang="en-US" sz="2400" dirty="0" smtClean="0"/>
              <a:t>             button </a:t>
            </a:r>
            <a:r>
              <a:rPr lang="en-US" sz="2400" dirty="0"/>
              <a:t>to start search. </a:t>
            </a:r>
          </a:p>
          <a:p>
            <a:pPr marL="0" indent="0">
              <a:buNone/>
            </a:pPr>
            <a:r>
              <a:rPr lang="en-US" sz="2400" dirty="0"/>
              <a:t>4</a:t>
            </a:r>
            <a:r>
              <a:rPr lang="en-US" sz="2400" dirty="0" smtClean="0"/>
              <a:t>.   Select </a:t>
            </a:r>
            <a:r>
              <a:rPr lang="en-US" sz="2400" dirty="0"/>
              <a:t>the patient you want from the list if more than one patient matches your search criteria. </a:t>
            </a:r>
          </a:p>
          <a:p>
            <a:pPr marL="0" indent="0">
              <a:buNone/>
            </a:pPr>
            <a:r>
              <a:rPr lang="en-US" sz="2400" dirty="0"/>
              <a:t>5</a:t>
            </a:r>
            <a:r>
              <a:rPr lang="en-US" sz="2400" dirty="0" smtClean="0"/>
              <a:t>.   Click                    to </a:t>
            </a:r>
            <a:r>
              <a:rPr lang="en-US" sz="2400" dirty="0"/>
              <a:t>see all data for that patient. </a:t>
            </a:r>
            <a:endParaRPr lang="en-US" sz="2400" dirty="0" smtClean="0"/>
          </a:p>
          <a:p>
            <a:pPr marL="0" indent="0">
              <a:buNone/>
            </a:pPr>
            <a:r>
              <a:rPr lang="en-US" sz="2400" dirty="0" smtClean="0"/>
              <a:t>6.   Click                    to </a:t>
            </a:r>
            <a:r>
              <a:rPr lang="en-US" sz="2400" dirty="0"/>
              <a:t>filter the report and   </a:t>
            </a:r>
            <a:r>
              <a:rPr lang="en-US" sz="2400" dirty="0" smtClean="0"/>
              <a:t>                      to </a:t>
            </a:r>
            <a:r>
              <a:rPr lang="en-US" sz="2400" dirty="0"/>
              <a:t>export to word document</a:t>
            </a:r>
            <a:endParaRPr lang="en-US" sz="2400" dirty="0" smtClean="0"/>
          </a:p>
          <a:p>
            <a:pPr marL="514350" indent="-514350">
              <a:buAutoNum type="arabicPeriod" startAt="5"/>
            </a:pPr>
            <a:endParaRPr lang="en-US" sz="2400" dirty="0"/>
          </a:p>
          <a:p>
            <a:pPr marL="0" indent="0">
              <a:buNone/>
            </a:pPr>
            <a:endParaRPr lang="sw-KE" sz="2400" dirty="0"/>
          </a:p>
        </p:txBody>
      </p:sp>
      <p:pic>
        <p:nvPicPr>
          <p:cNvPr id="4" name="Picture 3"/>
          <p:cNvPicPr>
            <a:picLocks noChangeAspect="1"/>
          </p:cNvPicPr>
          <p:nvPr/>
        </p:nvPicPr>
        <p:blipFill>
          <a:blip r:embed="rId2"/>
          <a:stretch>
            <a:fillRect/>
          </a:stretch>
        </p:blipFill>
        <p:spPr>
          <a:xfrm>
            <a:off x="2767853" y="2380389"/>
            <a:ext cx="881169" cy="309067"/>
          </a:xfrm>
          <a:prstGeom prst="rect">
            <a:avLst/>
          </a:prstGeom>
        </p:spPr>
      </p:pic>
      <p:pic>
        <p:nvPicPr>
          <p:cNvPr id="5" name="Picture 4"/>
          <p:cNvPicPr>
            <a:picLocks noChangeAspect="1"/>
          </p:cNvPicPr>
          <p:nvPr/>
        </p:nvPicPr>
        <p:blipFill>
          <a:blip r:embed="rId3"/>
          <a:stretch>
            <a:fillRect/>
          </a:stretch>
        </p:blipFill>
        <p:spPr>
          <a:xfrm>
            <a:off x="2177516" y="4281369"/>
            <a:ext cx="1096908" cy="286150"/>
          </a:xfrm>
          <a:prstGeom prst="rect">
            <a:avLst/>
          </a:prstGeom>
        </p:spPr>
      </p:pic>
      <p:pic>
        <p:nvPicPr>
          <p:cNvPr id="6" name="Picture 5"/>
          <p:cNvPicPr>
            <a:picLocks noChangeAspect="1"/>
          </p:cNvPicPr>
          <p:nvPr/>
        </p:nvPicPr>
        <p:blipFill>
          <a:blip r:embed="rId4"/>
          <a:stretch>
            <a:fillRect/>
          </a:stretch>
        </p:blipFill>
        <p:spPr>
          <a:xfrm>
            <a:off x="2302442" y="3682645"/>
            <a:ext cx="847056" cy="363025"/>
          </a:xfrm>
          <a:prstGeom prst="rect">
            <a:avLst/>
          </a:prstGeom>
        </p:spPr>
      </p:pic>
      <p:pic>
        <p:nvPicPr>
          <p:cNvPr id="7" name="Picture 6"/>
          <p:cNvPicPr>
            <a:picLocks noChangeAspect="1"/>
          </p:cNvPicPr>
          <p:nvPr/>
        </p:nvPicPr>
        <p:blipFill>
          <a:blip r:embed="rId5"/>
          <a:stretch>
            <a:fillRect/>
          </a:stretch>
        </p:blipFill>
        <p:spPr>
          <a:xfrm>
            <a:off x="6520880" y="4307666"/>
            <a:ext cx="1388344" cy="367503"/>
          </a:xfrm>
          <a:prstGeom prst="rect">
            <a:avLst/>
          </a:prstGeom>
        </p:spPr>
      </p:pic>
    </p:spTree>
    <p:extLst>
      <p:ext uri="{BB962C8B-B14F-4D97-AF65-F5344CB8AC3E}">
        <p14:creationId xmlns:p14="http://schemas.microsoft.com/office/powerpoint/2010/main" val="2461910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Daily Log</a:t>
            </a:r>
            <a:endParaRPr lang="sw-KE" b="1" dirty="0"/>
          </a:p>
        </p:txBody>
      </p:sp>
      <p:sp>
        <p:nvSpPr>
          <p:cNvPr id="3" name="Content Placeholder 2"/>
          <p:cNvSpPr>
            <a:spLocks noGrp="1"/>
          </p:cNvSpPr>
          <p:nvPr>
            <p:ph idx="1"/>
          </p:nvPr>
        </p:nvSpPr>
        <p:spPr/>
        <p:txBody>
          <a:bodyPr/>
          <a:lstStyle/>
          <a:p>
            <a:pPr marL="0" indent="0">
              <a:buNone/>
            </a:pPr>
            <a:r>
              <a:rPr lang="en-US" sz="2400" dirty="0"/>
              <a:t>1</a:t>
            </a:r>
            <a:r>
              <a:rPr lang="en-US" sz="2400" dirty="0" smtClean="0"/>
              <a:t>.   Click </a:t>
            </a:r>
            <a:r>
              <a:rPr lang="en-US" sz="2400" dirty="0"/>
              <a:t>the   </a:t>
            </a:r>
            <a:r>
              <a:rPr lang="en-US" sz="2400" dirty="0" smtClean="0"/>
              <a:t>                       sub-menu </a:t>
            </a:r>
            <a:r>
              <a:rPr lang="en-US" sz="2400" dirty="0"/>
              <a:t>under reports to view daily logs.</a:t>
            </a:r>
          </a:p>
          <a:p>
            <a:pPr marL="0" indent="0">
              <a:buNone/>
            </a:pPr>
            <a:r>
              <a:rPr lang="en-US" sz="2400" dirty="0"/>
              <a:t>2</a:t>
            </a:r>
            <a:r>
              <a:rPr lang="en-US" sz="2400" dirty="0" smtClean="0"/>
              <a:t>.   Set </a:t>
            </a:r>
            <a:r>
              <a:rPr lang="en-US" sz="2400" dirty="0"/>
              <a:t>the date range to reflect the log to print. You can run a report of the day’s activity by patients seen (by clicking Patient Records), or by tests run (by clicking Test Records) or rejected specimens (by clicking Rejected Specimen Records). </a:t>
            </a:r>
          </a:p>
          <a:p>
            <a:endParaRPr lang="sw-KE" dirty="0"/>
          </a:p>
        </p:txBody>
      </p:sp>
      <p:pic>
        <p:nvPicPr>
          <p:cNvPr id="4" name="Picture 3"/>
          <p:cNvPicPr>
            <a:picLocks noChangeAspect="1"/>
          </p:cNvPicPr>
          <p:nvPr/>
        </p:nvPicPr>
        <p:blipFill>
          <a:blip r:embed="rId2"/>
          <a:stretch>
            <a:fillRect/>
          </a:stretch>
        </p:blipFill>
        <p:spPr>
          <a:xfrm>
            <a:off x="1302435" y="3857414"/>
            <a:ext cx="9853245" cy="1860244"/>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772064" y="1934839"/>
            <a:ext cx="1236663" cy="327352"/>
          </a:xfrm>
          <a:prstGeom prst="rect">
            <a:avLst/>
          </a:prstGeom>
        </p:spPr>
      </p:pic>
    </p:spTree>
    <p:extLst>
      <p:ext uri="{BB962C8B-B14F-4D97-AF65-F5344CB8AC3E}">
        <p14:creationId xmlns:p14="http://schemas.microsoft.com/office/powerpoint/2010/main" val="1734420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Records</a:t>
            </a:r>
            <a:endParaRPr lang="sw-KE" b="1" dirty="0"/>
          </a:p>
        </p:txBody>
      </p:sp>
      <p:sp>
        <p:nvSpPr>
          <p:cNvPr id="3" name="Content Placeholder 2"/>
          <p:cNvSpPr>
            <a:spLocks noGrp="1"/>
          </p:cNvSpPr>
          <p:nvPr>
            <p:ph idx="1"/>
          </p:nvPr>
        </p:nvSpPr>
        <p:spPr/>
        <p:txBody>
          <a:bodyPr/>
          <a:lstStyle/>
          <a:p>
            <a:r>
              <a:rPr lang="en-US" sz="2400" dirty="0"/>
              <a:t>You can choose to run a log for one lab section or for one type of test, for all tests or pending tests only. </a:t>
            </a:r>
            <a:r>
              <a:rPr lang="en-US" sz="2400" dirty="0" smtClean="0"/>
              <a:t>The </a:t>
            </a:r>
            <a:r>
              <a:rPr lang="en-US" sz="2400" dirty="0"/>
              <a:t>report loads with Export controls at the top of the </a:t>
            </a:r>
            <a:r>
              <a:rPr lang="en-US" sz="2400" dirty="0" smtClean="0"/>
              <a:t>page</a:t>
            </a:r>
          </a:p>
          <a:p>
            <a:endParaRPr lang="sw-KE" dirty="0"/>
          </a:p>
        </p:txBody>
      </p:sp>
      <p:pic>
        <p:nvPicPr>
          <p:cNvPr id="4" name="Picture 3"/>
          <p:cNvPicPr>
            <a:picLocks noChangeAspect="1"/>
          </p:cNvPicPr>
          <p:nvPr/>
        </p:nvPicPr>
        <p:blipFill>
          <a:blip r:embed="rId2"/>
          <a:stretch>
            <a:fillRect/>
          </a:stretch>
        </p:blipFill>
        <p:spPr>
          <a:xfrm>
            <a:off x="2457157" y="2868789"/>
            <a:ext cx="7338645" cy="30003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46226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 Records</a:t>
            </a:r>
            <a:endParaRPr lang="sw-KE" b="1" dirty="0"/>
          </a:p>
        </p:txBody>
      </p:sp>
      <p:sp>
        <p:nvSpPr>
          <p:cNvPr id="3" name="Content Placeholder 2"/>
          <p:cNvSpPr>
            <a:spLocks noGrp="1"/>
          </p:cNvSpPr>
          <p:nvPr>
            <p:ph idx="1"/>
          </p:nvPr>
        </p:nvSpPr>
        <p:spPr/>
        <p:txBody>
          <a:bodyPr/>
          <a:lstStyle/>
          <a:p>
            <a:pPr marL="0" indent="0">
              <a:buNone/>
            </a:pPr>
            <a:r>
              <a:rPr lang="en-US" sz="2400" dirty="0"/>
              <a:t>1</a:t>
            </a:r>
            <a:r>
              <a:rPr lang="en-US" sz="2400" dirty="0" smtClean="0"/>
              <a:t>.   Click </a:t>
            </a:r>
            <a:r>
              <a:rPr lang="en-US" sz="2400" dirty="0"/>
              <a:t>on the  </a:t>
            </a:r>
            <a:r>
              <a:rPr lang="en-US" sz="2400" dirty="0" smtClean="0"/>
              <a:t>                           </a:t>
            </a:r>
            <a:r>
              <a:rPr lang="en-US" sz="2400" dirty="0" smtClean="0"/>
              <a:t> checkbox</a:t>
            </a:r>
            <a:endParaRPr lang="en-US" sz="2400" dirty="0"/>
          </a:p>
          <a:p>
            <a:pPr marL="0" indent="0">
              <a:buNone/>
            </a:pPr>
            <a:r>
              <a:rPr lang="en-US" sz="2400" dirty="0"/>
              <a:t>2</a:t>
            </a:r>
            <a:r>
              <a:rPr lang="en-US" sz="2400" dirty="0" smtClean="0"/>
              <a:t>.   Apply </a:t>
            </a:r>
            <a:r>
              <a:rPr lang="en-US" sz="2400" dirty="0"/>
              <a:t>the filter parameters, </a:t>
            </a:r>
            <a:r>
              <a:rPr lang="en-US" sz="2400" dirty="0" smtClean="0"/>
              <a:t>such as date </a:t>
            </a:r>
            <a:r>
              <a:rPr lang="en-US" sz="2400" dirty="0"/>
              <a:t>ranges </a:t>
            </a:r>
            <a:endParaRPr lang="en-US" sz="2400" dirty="0" smtClean="0"/>
          </a:p>
          <a:p>
            <a:pPr marL="0" indent="0">
              <a:buNone/>
            </a:pPr>
            <a:r>
              <a:rPr lang="en-US" sz="2400" dirty="0" smtClean="0"/>
              <a:t>3.   Click </a:t>
            </a:r>
            <a:r>
              <a:rPr lang="en-US" sz="2400" dirty="0"/>
              <a:t>the  </a:t>
            </a:r>
            <a:r>
              <a:rPr lang="en-US" sz="2400" dirty="0" smtClean="0"/>
              <a:t>              button </a:t>
            </a:r>
            <a:r>
              <a:rPr lang="en-US" sz="2400" dirty="0"/>
              <a:t>to load the report</a:t>
            </a:r>
          </a:p>
          <a:p>
            <a:pPr marL="0" indent="0">
              <a:buNone/>
            </a:pPr>
            <a:r>
              <a:rPr lang="en-US" sz="2400" dirty="0" smtClean="0"/>
              <a:t>4.   Click the                               button </a:t>
            </a:r>
            <a:r>
              <a:rPr lang="en-US" sz="2400" dirty="0"/>
              <a:t>to toggle the </a:t>
            </a:r>
            <a:r>
              <a:rPr lang="en-US" sz="2400" dirty="0" smtClean="0"/>
              <a:t>summary</a:t>
            </a:r>
          </a:p>
          <a:p>
            <a:pPr marL="0" indent="0">
              <a:buNone/>
            </a:pPr>
            <a:r>
              <a:rPr lang="en-US" sz="2400" dirty="0" smtClean="0"/>
              <a:t>5.   Click </a:t>
            </a:r>
            <a:r>
              <a:rPr lang="en-US" sz="2400" dirty="0"/>
              <a:t>the </a:t>
            </a:r>
            <a:r>
              <a:rPr lang="en-US" sz="2400" dirty="0" smtClean="0"/>
              <a:t>                        button </a:t>
            </a:r>
            <a:r>
              <a:rPr lang="en-US" sz="2400" dirty="0"/>
              <a:t>to export the report to word document for further processing</a:t>
            </a:r>
          </a:p>
          <a:p>
            <a:endParaRPr lang="sw-KE" dirty="0"/>
          </a:p>
        </p:txBody>
      </p:sp>
      <p:pic>
        <p:nvPicPr>
          <p:cNvPr id="4" name="Picture 3"/>
          <p:cNvPicPr>
            <a:picLocks noChangeAspect="1"/>
          </p:cNvPicPr>
          <p:nvPr/>
        </p:nvPicPr>
        <p:blipFill>
          <a:blip r:embed="rId2"/>
          <a:stretch>
            <a:fillRect/>
          </a:stretch>
        </p:blipFill>
        <p:spPr>
          <a:xfrm>
            <a:off x="3204829" y="1926998"/>
            <a:ext cx="1600329" cy="276980"/>
          </a:xfrm>
          <a:prstGeom prst="rect">
            <a:avLst/>
          </a:prstGeom>
        </p:spPr>
      </p:pic>
      <p:pic>
        <p:nvPicPr>
          <p:cNvPr id="6" name="Picture 5"/>
          <p:cNvPicPr>
            <a:picLocks noChangeAspect="1"/>
          </p:cNvPicPr>
          <p:nvPr/>
        </p:nvPicPr>
        <p:blipFill>
          <a:blip r:embed="rId3"/>
          <a:stretch>
            <a:fillRect/>
          </a:stretch>
        </p:blipFill>
        <p:spPr>
          <a:xfrm>
            <a:off x="2613989" y="2887811"/>
            <a:ext cx="920035" cy="358243"/>
          </a:xfrm>
          <a:prstGeom prst="rect">
            <a:avLst/>
          </a:prstGeom>
        </p:spPr>
      </p:pic>
      <p:pic>
        <p:nvPicPr>
          <p:cNvPr id="7" name="Picture 6"/>
          <p:cNvPicPr>
            <a:picLocks noChangeAspect="1"/>
          </p:cNvPicPr>
          <p:nvPr/>
        </p:nvPicPr>
        <p:blipFill>
          <a:blip r:embed="rId4"/>
          <a:stretch>
            <a:fillRect/>
          </a:stretch>
        </p:blipFill>
        <p:spPr>
          <a:xfrm>
            <a:off x="2613989" y="3354429"/>
            <a:ext cx="2032900" cy="426837"/>
          </a:xfrm>
          <a:prstGeom prst="rect">
            <a:avLst/>
          </a:prstGeom>
        </p:spPr>
      </p:pic>
      <p:pic>
        <p:nvPicPr>
          <p:cNvPr id="8" name="Picture 7"/>
          <p:cNvPicPr>
            <a:picLocks noChangeAspect="1"/>
          </p:cNvPicPr>
          <p:nvPr/>
        </p:nvPicPr>
        <p:blipFill>
          <a:blip r:embed="rId5"/>
          <a:stretch>
            <a:fillRect/>
          </a:stretch>
        </p:blipFill>
        <p:spPr>
          <a:xfrm>
            <a:off x="2613989" y="3889641"/>
            <a:ext cx="1357574" cy="337519"/>
          </a:xfrm>
          <a:prstGeom prst="rect">
            <a:avLst/>
          </a:prstGeom>
        </p:spPr>
      </p:pic>
    </p:spTree>
    <p:extLst>
      <p:ext uri="{BB962C8B-B14F-4D97-AF65-F5344CB8AC3E}">
        <p14:creationId xmlns:p14="http://schemas.microsoft.com/office/powerpoint/2010/main" val="2977326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Rejected Specimen Records</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Click the                                              checkbox </a:t>
            </a:r>
            <a:r>
              <a:rPr lang="en-US" sz="2400" dirty="0"/>
              <a:t>then   </a:t>
            </a:r>
            <a:r>
              <a:rPr lang="en-US" sz="2400" dirty="0" smtClean="0"/>
              <a:t>                   button </a:t>
            </a:r>
            <a:r>
              <a:rPr lang="en-US" sz="2400" dirty="0"/>
              <a:t>to load the report</a:t>
            </a:r>
            <a:endParaRPr lang="sw-KE" sz="2400" dirty="0"/>
          </a:p>
        </p:txBody>
      </p:sp>
      <p:pic>
        <p:nvPicPr>
          <p:cNvPr id="4" name="Picture 3"/>
          <p:cNvPicPr>
            <a:picLocks noChangeAspect="1"/>
          </p:cNvPicPr>
          <p:nvPr/>
        </p:nvPicPr>
        <p:blipFill>
          <a:blip r:embed="rId2"/>
          <a:stretch>
            <a:fillRect/>
          </a:stretch>
        </p:blipFill>
        <p:spPr>
          <a:xfrm>
            <a:off x="2757609" y="1888352"/>
            <a:ext cx="2578164" cy="283972"/>
          </a:xfrm>
          <a:prstGeom prst="rect">
            <a:avLst/>
          </a:prstGeom>
        </p:spPr>
      </p:pic>
      <p:pic>
        <p:nvPicPr>
          <p:cNvPr id="5" name="Picture 4"/>
          <p:cNvPicPr>
            <a:picLocks noChangeAspect="1"/>
          </p:cNvPicPr>
          <p:nvPr/>
        </p:nvPicPr>
        <p:blipFill>
          <a:blip r:embed="rId3"/>
          <a:stretch>
            <a:fillRect/>
          </a:stretch>
        </p:blipFill>
        <p:spPr>
          <a:xfrm>
            <a:off x="7771629" y="1845734"/>
            <a:ext cx="948194" cy="369208"/>
          </a:xfrm>
          <a:prstGeom prst="rect">
            <a:avLst/>
          </a:prstGeom>
        </p:spPr>
      </p:pic>
    </p:spTree>
    <p:extLst>
      <p:ext uri="{BB962C8B-B14F-4D97-AF65-F5344CB8AC3E}">
        <p14:creationId xmlns:p14="http://schemas.microsoft.com/office/powerpoint/2010/main" val="1463344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Aggregate Reports</a:t>
            </a:r>
            <a:endParaRPr lang="sw-KE" b="1" dirty="0"/>
          </a:p>
        </p:txBody>
      </p:sp>
      <p:sp>
        <p:nvSpPr>
          <p:cNvPr id="3" name="Content Placeholder 2"/>
          <p:cNvSpPr>
            <a:spLocks noGrp="1"/>
          </p:cNvSpPr>
          <p:nvPr>
            <p:ph idx="1"/>
          </p:nvPr>
        </p:nvSpPr>
        <p:spPr>
          <a:xfrm>
            <a:off x="1097280" y="1737360"/>
            <a:ext cx="10058400" cy="4023360"/>
          </a:xfrm>
        </p:spPr>
        <p:txBody>
          <a:bodyPr>
            <a:normAutofit/>
          </a:bodyPr>
          <a:lstStyle/>
          <a:p>
            <a:r>
              <a:rPr lang="en-US" sz="2400" dirty="0"/>
              <a:t>These are accrued summaries over a period of </a:t>
            </a:r>
            <a:r>
              <a:rPr lang="en-US" sz="2400" dirty="0" smtClean="0"/>
              <a:t>time.</a:t>
            </a:r>
            <a:endParaRPr lang="sw-KE" sz="2400" dirty="0"/>
          </a:p>
        </p:txBody>
      </p:sp>
    </p:spTree>
    <p:extLst>
      <p:ext uri="{BB962C8B-B14F-4D97-AF65-F5344CB8AC3E}">
        <p14:creationId xmlns:p14="http://schemas.microsoft.com/office/powerpoint/2010/main" val="2345563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Prevalence Rates</a:t>
            </a:r>
            <a:endParaRPr lang="sw-KE" b="1" dirty="0"/>
          </a:p>
        </p:txBody>
      </p:sp>
      <p:sp>
        <p:nvSpPr>
          <p:cNvPr id="3" name="Content Placeholder 2"/>
          <p:cNvSpPr>
            <a:spLocks noGrp="1"/>
          </p:cNvSpPr>
          <p:nvPr>
            <p:ph idx="1"/>
          </p:nvPr>
        </p:nvSpPr>
        <p:spPr/>
        <p:txBody>
          <a:bodyPr>
            <a:noAutofit/>
          </a:bodyPr>
          <a:lstStyle/>
          <a:p>
            <a:r>
              <a:rPr lang="en-US" sz="2400" dirty="0" smtClean="0"/>
              <a:t>Gives the prevalence of a particular laboratory test result based on the number of tests done and the results. </a:t>
            </a:r>
          </a:p>
          <a:p>
            <a:pPr marL="0" indent="0">
              <a:buNone/>
            </a:pPr>
            <a:r>
              <a:rPr lang="en-US" sz="2400" dirty="0" smtClean="0"/>
              <a:t>1.   Click the   sub-menu to load the report. By default, the report loads   prevalence rates for the current year .</a:t>
            </a:r>
          </a:p>
          <a:p>
            <a:pPr marL="0" indent="0">
              <a:buNone/>
            </a:pPr>
            <a:r>
              <a:rPr lang="en-US" sz="2400" dirty="0" smtClean="0"/>
              <a:t>2.   Set a date range to view infection graph and prevalence rates. You can also specify the lab section. </a:t>
            </a:r>
          </a:p>
          <a:p>
            <a:pPr marL="0" indent="0">
              <a:buNone/>
            </a:pPr>
            <a:r>
              <a:rPr lang="en-US" sz="2400" dirty="0" smtClean="0"/>
              <a:t>3.   Click the                     </a:t>
            </a:r>
            <a:r>
              <a:rPr lang="en-US" sz="2400" dirty="0" smtClean="0"/>
              <a:t> button </a:t>
            </a:r>
            <a:r>
              <a:rPr lang="en-US" sz="2400" dirty="0" smtClean="0"/>
              <a:t>to load the report with the filters you defined </a:t>
            </a:r>
          </a:p>
          <a:p>
            <a:pPr marL="0" indent="0">
              <a:buNone/>
            </a:pPr>
            <a:r>
              <a:rPr lang="en-US" sz="2400" dirty="0" smtClean="0"/>
              <a:t>4.   You can view a numeric summary of the prevalence rates by clicking the                                         		</a:t>
            </a:r>
            <a:r>
              <a:rPr lang="en-US" sz="2400" dirty="0"/>
              <a:t> </a:t>
            </a:r>
            <a:r>
              <a:rPr lang="en-US" sz="2400" dirty="0" smtClean="0"/>
              <a:t>         button to reveal the numeric data. </a:t>
            </a:r>
          </a:p>
          <a:p>
            <a:pPr marL="0" indent="0">
              <a:buNone/>
            </a:pPr>
            <a:r>
              <a:rPr lang="en-US" sz="2400" dirty="0" smtClean="0"/>
              <a:t>5.   You </a:t>
            </a:r>
            <a:r>
              <a:rPr lang="en-US" sz="2400" dirty="0"/>
              <a:t>can click on a test on the legend section to hide its graph</a:t>
            </a:r>
          </a:p>
          <a:p>
            <a:pPr marL="514350" indent="-514350">
              <a:buAutoNum type="arabicPeriod" startAt="3"/>
            </a:pPr>
            <a:endParaRPr lang="en-US" sz="2400" dirty="0" smtClean="0"/>
          </a:p>
          <a:p>
            <a:pPr marL="514350" indent="-514350">
              <a:buAutoNum type="arabicPeriod" startAt="3"/>
            </a:pPr>
            <a:endParaRPr lang="sw-KE" sz="2400" dirty="0"/>
          </a:p>
        </p:txBody>
      </p:sp>
      <p:pic>
        <p:nvPicPr>
          <p:cNvPr id="4" name="Picture 3"/>
          <p:cNvPicPr>
            <a:picLocks noChangeAspect="1"/>
          </p:cNvPicPr>
          <p:nvPr/>
        </p:nvPicPr>
        <p:blipFill>
          <a:blip r:embed="rId2"/>
          <a:stretch>
            <a:fillRect/>
          </a:stretch>
        </p:blipFill>
        <p:spPr>
          <a:xfrm>
            <a:off x="2680096" y="4426534"/>
            <a:ext cx="1335215" cy="294322"/>
          </a:xfrm>
          <a:prstGeom prst="rect">
            <a:avLst/>
          </a:prstGeom>
        </p:spPr>
      </p:pic>
      <p:pic>
        <p:nvPicPr>
          <p:cNvPr id="5" name="Picture 4"/>
          <p:cNvPicPr>
            <a:picLocks noChangeAspect="1"/>
          </p:cNvPicPr>
          <p:nvPr/>
        </p:nvPicPr>
        <p:blipFill>
          <a:blip r:embed="rId3"/>
          <a:stretch>
            <a:fillRect/>
          </a:stretch>
        </p:blipFill>
        <p:spPr>
          <a:xfrm>
            <a:off x="1493388" y="5273145"/>
            <a:ext cx="1909031" cy="381806"/>
          </a:xfrm>
          <a:prstGeom prst="rect">
            <a:avLst/>
          </a:prstGeom>
        </p:spPr>
      </p:pic>
    </p:spTree>
    <p:extLst>
      <p:ext uri="{BB962C8B-B14F-4D97-AF65-F5344CB8AC3E}">
        <p14:creationId xmlns:p14="http://schemas.microsoft.com/office/powerpoint/2010/main" val="182151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Patient listing and registration</a:t>
            </a:r>
            <a:r>
              <a:rPr lang="sw-KE" b="1" dirty="0"/>
              <a:t/>
            </a:r>
            <a:br>
              <a:rPr lang="sw-KE" b="1" dirty="0"/>
            </a:br>
            <a:endParaRPr lang="sw-KE" dirty="0"/>
          </a:p>
        </p:txBody>
      </p:sp>
      <p:sp>
        <p:nvSpPr>
          <p:cNvPr id="3" name="Content Placeholder 2"/>
          <p:cNvSpPr>
            <a:spLocks noGrp="1"/>
          </p:cNvSpPr>
          <p:nvPr>
            <p:ph idx="1"/>
          </p:nvPr>
        </p:nvSpPr>
        <p:spPr/>
        <p:txBody>
          <a:bodyPr/>
          <a:lstStyle/>
          <a:p>
            <a:r>
              <a:rPr lang="en-US" sz="2400" dirty="0" smtClean="0"/>
              <a:t>This </a:t>
            </a:r>
            <a:r>
              <a:rPr lang="en-US" sz="2400" dirty="0"/>
              <a:t>section allows for patient registration in the case of referred patients or those not registered in the hospital EMR system. A listing of all the patients available is shown as captured below.</a:t>
            </a:r>
            <a:endParaRPr lang="sw-KE" sz="2400" dirty="0"/>
          </a:p>
          <a:p>
            <a:endParaRPr lang="sw-KE" dirty="0"/>
          </a:p>
        </p:txBody>
      </p:sp>
    </p:spTree>
    <p:extLst>
      <p:ext uri="{BB962C8B-B14F-4D97-AF65-F5344CB8AC3E}">
        <p14:creationId xmlns:p14="http://schemas.microsoft.com/office/powerpoint/2010/main" val="1078879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Counts Report</a:t>
            </a:r>
            <a:endParaRPr lang="sw-KE" b="1" dirty="0"/>
          </a:p>
        </p:txBody>
      </p:sp>
      <p:sp>
        <p:nvSpPr>
          <p:cNvPr id="3" name="Content Placeholder 2"/>
          <p:cNvSpPr>
            <a:spLocks noGrp="1"/>
          </p:cNvSpPr>
          <p:nvPr>
            <p:ph idx="1"/>
          </p:nvPr>
        </p:nvSpPr>
        <p:spPr/>
        <p:txBody>
          <a:bodyPr>
            <a:normAutofit/>
          </a:bodyPr>
          <a:lstStyle/>
          <a:p>
            <a:r>
              <a:rPr lang="en-US" sz="2400" dirty="0"/>
              <a:t>Generates a report for a particular time period of the number of tests and specimens both grouped and ungrouped.</a:t>
            </a:r>
          </a:p>
          <a:p>
            <a:pPr marL="0" indent="0">
              <a:buNone/>
            </a:pPr>
            <a:r>
              <a:rPr lang="en-US" sz="2400" dirty="0"/>
              <a:t>1</a:t>
            </a:r>
            <a:r>
              <a:rPr lang="en-US" sz="2400" dirty="0" smtClean="0"/>
              <a:t>.   Click </a:t>
            </a:r>
            <a:r>
              <a:rPr lang="en-US" sz="2400" dirty="0"/>
              <a:t>the   </a:t>
            </a:r>
            <a:r>
              <a:rPr lang="en-US" sz="2400" dirty="0" smtClean="0"/>
              <a:t>                  sub-menu </a:t>
            </a:r>
            <a:r>
              <a:rPr lang="en-US" sz="2400" dirty="0"/>
              <a:t>to launch the counts reports options</a:t>
            </a:r>
          </a:p>
          <a:p>
            <a:endParaRPr lang="sw-KE" sz="2400" dirty="0"/>
          </a:p>
        </p:txBody>
      </p:sp>
      <p:pic>
        <p:nvPicPr>
          <p:cNvPr id="4" name="Picture 3"/>
          <p:cNvPicPr>
            <a:picLocks noChangeAspect="1"/>
          </p:cNvPicPr>
          <p:nvPr/>
        </p:nvPicPr>
        <p:blipFill>
          <a:blip r:embed="rId2"/>
          <a:stretch>
            <a:fillRect/>
          </a:stretch>
        </p:blipFill>
        <p:spPr>
          <a:xfrm>
            <a:off x="2657602" y="2690111"/>
            <a:ext cx="1165584" cy="322194"/>
          </a:xfrm>
          <a:prstGeom prst="rect">
            <a:avLst/>
          </a:prstGeom>
        </p:spPr>
      </p:pic>
    </p:spTree>
    <p:extLst>
      <p:ext uri="{BB962C8B-B14F-4D97-AF65-F5344CB8AC3E}">
        <p14:creationId xmlns:p14="http://schemas.microsoft.com/office/powerpoint/2010/main" val="4116534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Counts (Ungrouped)</a:t>
            </a:r>
            <a:endParaRPr lang="sw-KE" b="1" dirty="0"/>
          </a:p>
        </p:txBody>
      </p:sp>
      <p:sp>
        <p:nvSpPr>
          <p:cNvPr id="3" name="Content Placeholder 2"/>
          <p:cNvSpPr>
            <a:spLocks noGrp="1"/>
          </p:cNvSpPr>
          <p:nvPr>
            <p:ph idx="1"/>
          </p:nvPr>
        </p:nvSpPr>
        <p:spPr/>
        <p:txBody>
          <a:bodyPr>
            <a:normAutofit/>
          </a:bodyPr>
          <a:lstStyle/>
          <a:p>
            <a:r>
              <a:rPr lang="en-US" sz="2400" dirty="0"/>
              <a:t>Shows for each test, the number of complete vs pending tests overtime</a:t>
            </a:r>
            <a:endParaRPr lang="sw-KE" sz="2400" dirty="0"/>
          </a:p>
        </p:txBody>
      </p:sp>
    </p:spTree>
    <p:extLst>
      <p:ext uri="{BB962C8B-B14F-4D97-AF65-F5344CB8AC3E}">
        <p14:creationId xmlns:p14="http://schemas.microsoft.com/office/powerpoint/2010/main" val="829362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 counts (Grouped)</a:t>
            </a:r>
            <a:endParaRPr lang="sw-KE" b="1" dirty="0"/>
          </a:p>
        </p:txBody>
      </p:sp>
      <p:sp>
        <p:nvSpPr>
          <p:cNvPr id="3" name="Content Placeholder 2"/>
          <p:cNvSpPr>
            <a:spLocks noGrp="1"/>
          </p:cNvSpPr>
          <p:nvPr>
            <p:ph idx="1"/>
          </p:nvPr>
        </p:nvSpPr>
        <p:spPr/>
        <p:txBody>
          <a:bodyPr/>
          <a:lstStyle/>
          <a:p>
            <a:r>
              <a:rPr lang="en-US" sz="2400" dirty="0"/>
              <a:t>This is a report that groups tests according to various parameters such as lab section, gender, age ranges then counts the numbers for each while showing the total tests run.</a:t>
            </a:r>
          </a:p>
          <a:p>
            <a:r>
              <a:rPr lang="en-US" sz="2400" dirty="0"/>
              <a:t>Click the  </a:t>
            </a:r>
            <a:r>
              <a:rPr lang="en-US" sz="2400" dirty="0" smtClean="0"/>
              <a:t>                                       checkbox </a:t>
            </a:r>
            <a:r>
              <a:rPr lang="en-US" sz="2400" dirty="0"/>
              <a:t>then   </a:t>
            </a:r>
            <a:r>
              <a:rPr lang="en-US" sz="2400" dirty="0" smtClean="0"/>
              <a:t>             </a:t>
            </a:r>
            <a:r>
              <a:rPr lang="en-US" sz="2400" dirty="0" smtClean="0"/>
              <a:t>  to </a:t>
            </a:r>
            <a:r>
              <a:rPr lang="en-US" sz="2400" dirty="0"/>
              <a:t>load the report</a:t>
            </a:r>
          </a:p>
          <a:p>
            <a:endParaRPr lang="sw-KE" dirty="0"/>
          </a:p>
        </p:txBody>
      </p:sp>
      <p:pic>
        <p:nvPicPr>
          <p:cNvPr id="4" name="Picture 3"/>
          <p:cNvPicPr>
            <a:picLocks noChangeAspect="1"/>
          </p:cNvPicPr>
          <p:nvPr/>
        </p:nvPicPr>
        <p:blipFill>
          <a:blip r:embed="rId2"/>
          <a:stretch>
            <a:fillRect/>
          </a:stretch>
        </p:blipFill>
        <p:spPr>
          <a:xfrm>
            <a:off x="2369455" y="3115161"/>
            <a:ext cx="2492015" cy="302601"/>
          </a:xfrm>
          <a:prstGeom prst="rect">
            <a:avLst/>
          </a:prstGeom>
        </p:spPr>
      </p:pic>
      <p:pic>
        <p:nvPicPr>
          <p:cNvPr id="5" name="Picture 4"/>
          <p:cNvPicPr>
            <a:picLocks noChangeAspect="1"/>
          </p:cNvPicPr>
          <p:nvPr/>
        </p:nvPicPr>
        <p:blipFill>
          <a:blip r:embed="rId3"/>
          <a:stretch>
            <a:fillRect/>
          </a:stretch>
        </p:blipFill>
        <p:spPr>
          <a:xfrm>
            <a:off x="6926498" y="3026285"/>
            <a:ext cx="1005390" cy="391478"/>
          </a:xfrm>
          <a:prstGeom prst="rect">
            <a:avLst/>
          </a:prstGeom>
        </p:spPr>
      </p:pic>
    </p:spTree>
    <p:extLst>
      <p:ext uri="{BB962C8B-B14F-4D97-AF65-F5344CB8AC3E}">
        <p14:creationId xmlns:p14="http://schemas.microsoft.com/office/powerpoint/2010/main" val="176634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counts (Ungrouped)</a:t>
            </a:r>
            <a:endParaRPr lang="sw-KE" b="1" dirty="0"/>
          </a:p>
        </p:txBody>
      </p:sp>
      <p:sp>
        <p:nvSpPr>
          <p:cNvPr id="3" name="Content Placeholder 2"/>
          <p:cNvSpPr>
            <a:spLocks noGrp="1"/>
          </p:cNvSpPr>
          <p:nvPr>
            <p:ph idx="1"/>
          </p:nvPr>
        </p:nvSpPr>
        <p:spPr/>
        <p:txBody>
          <a:bodyPr/>
          <a:lstStyle/>
          <a:p>
            <a:r>
              <a:rPr lang="en-US" sz="2400" dirty="0"/>
              <a:t>It is a count for accepted vs rejected specimen</a:t>
            </a:r>
          </a:p>
          <a:p>
            <a:r>
              <a:rPr lang="en-US" sz="2400" dirty="0"/>
              <a:t>Click the  </a:t>
            </a:r>
            <a:r>
              <a:rPr lang="en-US" sz="2400" dirty="0" smtClean="0"/>
              <a:t>                                               then                  </a:t>
            </a:r>
            <a:r>
              <a:rPr lang="en-US" sz="2400" dirty="0"/>
              <a:t>to load the report</a:t>
            </a:r>
          </a:p>
          <a:p>
            <a:endParaRPr lang="sw-KE" dirty="0"/>
          </a:p>
        </p:txBody>
      </p:sp>
      <p:pic>
        <p:nvPicPr>
          <p:cNvPr id="4" name="Picture 3"/>
          <p:cNvPicPr>
            <a:picLocks noChangeAspect="1"/>
          </p:cNvPicPr>
          <p:nvPr/>
        </p:nvPicPr>
        <p:blipFill>
          <a:blip r:embed="rId2"/>
          <a:stretch>
            <a:fillRect/>
          </a:stretch>
        </p:blipFill>
        <p:spPr>
          <a:xfrm>
            <a:off x="2434835" y="2437858"/>
            <a:ext cx="2989761" cy="279264"/>
          </a:xfrm>
          <a:prstGeom prst="rect">
            <a:avLst/>
          </a:prstGeom>
        </p:spPr>
      </p:pic>
      <p:pic>
        <p:nvPicPr>
          <p:cNvPr id="5" name="Picture 4"/>
          <p:cNvPicPr>
            <a:picLocks noChangeAspect="1"/>
          </p:cNvPicPr>
          <p:nvPr/>
        </p:nvPicPr>
        <p:blipFill>
          <a:blip r:embed="rId3"/>
          <a:stretch>
            <a:fillRect/>
          </a:stretch>
        </p:blipFill>
        <p:spPr>
          <a:xfrm>
            <a:off x="6383159" y="2376903"/>
            <a:ext cx="824197" cy="320926"/>
          </a:xfrm>
          <a:prstGeom prst="rect">
            <a:avLst/>
          </a:prstGeom>
        </p:spPr>
      </p:pic>
    </p:spTree>
    <p:extLst>
      <p:ext uri="{BB962C8B-B14F-4D97-AF65-F5344CB8AC3E}">
        <p14:creationId xmlns:p14="http://schemas.microsoft.com/office/powerpoint/2010/main" val="758773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Specimen Counts (Grouped)</a:t>
            </a:r>
            <a:endParaRPr lang="sw-KE" b="1" dirty="0"/>
          </a:p>
        </p:txBody>
      </p:sp>
      <p:sp>
        <p:nvSpPr>
          <p:cNvPr id="3" name="Content Placeholder 2"/>
          <p:cNvSpPr>
            <a:spLocks noGrp="1"/>
          </p:cNvSpPr>
          <p:nvPr>
            <p:ph idx="1"/>
          </p:nvPr>
        </p:nvSpPr>
        <p:spPr/>
        <p:txBody>
          <a:bodyPr>
            <a:normAutofit/>
          </a:bodyPr>
          <a:lstStyle/>
          <a:p>
            <a:r>
              <a:rPr lang="en-US" sz="2400" dirty="0"/>
              <a:t>Click the  </a:t>
            </a:r>
            <a:r>
              <a:rPr lang="en-US" sz="2400" dirty="0" smtClean="0"/>
              <a:t>                                       </a:t>
            </a:r>
            <a:r>
              <a:rPr lang="en-US" sz="2400" dirty="0" smtClean="0"/>
              <a:t>             </a:t>
            </a:r>
            <a:r>
              <a:rPr lang="en-US" sz="2400" dirty="0" smtClean="0"/>
              <a:t>checkbox </a:t>
            </a:r>
            <a:r>
              <a:rPr lang="en-US" sz="2400" dirty="0"/>
              <a:t>then </a:t>
            </a:r>
            <a:r>
              <a:rPr lang="en-US" sz="2400" dirty="0" smtClean="0"/>
              <a:t>               to </a:t>
            </a:r>
            <a:r>
              <a:rPr lang="en-US" sz="2400" dirty="0"/>
              <a:t>load the report</a:t>
            </a:r>
            <a:endParaRPr lang="sw-KE" sz="2400" dirty="0"/>
          </a:p>
        </p:txBody>
      </p:sp>
      <p:pic>
        <p:nvPicPr>
          <p:cNvPr id="5" name="Picture 4"/>
          <p:cNvPicPr>
            <a:picLocks noChangeAspect="1"/>
          </p:cNvPicPr>
          <p:nvPr/>
        </p:nvPicPr>
        <p:blipFill>
          <a:blip r:embed="rId2"/>
          <a:stretch>
            <a:fillRect/>
          </a:stretch>
        </p:blipFill>
        <p:spPr>
          <a:xfrm>
            <a:off x="2399456" y="1872514"/>
            <a:ext cx="3486323" cy="390798"/>
          </a:xfrm>
          <a:prstGeom prst="rect">
            <a:avLst/>
          </a:prstGeom>
        </p:spPr>
      </p:pic>
      <p:pic>
        <p:nvPicPr>
          <p:cNvPr id="6" name="Picture 5"/>
          <p:cNvPicPr>
            <a:picLocks noChangeAspect="1"/>
          </p:cNvPicPr>
          <p:nvPr/>
        </p:nvPicPr>
        <p:blipFill>
          <a:blip r:embed="rId3"/>
          <a:stretch>
            <a:fillRect/>
          </a:stretch>
        </p:blipFill>
        <p:spPr>
          <a:xfrm>
            <a:off x="7757572" y="1902082"/>
            <a:ext cx="927706" cy="361230"/>
          </a:xfrm>
          <a:prstGeom prst="rect">
            <a:avLst/>
          </a:prstGeom>
        </p:spPr>
      </p:pic>
    </p:spTree>
    <p:extLst>
      <p:ext uri="{BB962C8B-B14F-4D97-AF65-F5344CB8AC3E}">
        <p14:creationId xmlns:p14="http://schemas.microsoft.com/office/powerpoint/2010/main" val="436966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Turnaround Time Report</a:t>
            </a:r>
            <a:endParaRPr lang="sw-KE" b="1" dirty="0"/>
          </a:p>
        </p:txBody>
      </p:sp>
      <p:sp>
        <p:nvSpPr>
          <p:cNvPr id="3" name="Content Placeholder 2"/>
          <p:cNvSpPr>
            <a:spLocks noGrp="1"/>
          </p:cNvSpPr>
          <p:nvPr>
            <p:ph idx="1"/>
          </p:nvPr>
        </p:nvSpPr>
        <p:spPr/>
        <p:txBody>
          <a:bodyPr>
            <a:normAutofit/>
          </a:bodyPr>
          <a:lstStyle/>
          <a:p>
            <a:r>
              <a:rPr lang="en-US" sz="2400" dirty="0"/>
              <a:t>Allows you to see actual turnaround times between test order and completion for all or specific tests. </a:t>
            </a:r>
          </a:p>
          <a:p>
            <a:pPr marL="0" indent="0">
              <a:buNone/>
            </a:pPr>
            <a:r>
              <a:rPr lang="en-US" sz="2400" dirty="0"/>
              <a:t>1</a:t>
            </a:r>
            <a:r>
              <a:rPr lang="en-US" sz="2400" dirty="0" smtClean="0"/>
              <a:t>.   Click </a:t>
            </a:r>
            <a:r>
              <a:rPr lang="en-US" sz="2400" dirty="0"/>
              <a:t>the   </a:t>
            </a:r>
            <a:r>
              <a:rPr lang="en-US" sz="2400" dirty="0" smtClean="0"/>
              <a:t>                          sub-menu </a:t>
            </a:r>
            <a:r>
              <a:rPr lang="en-US" sz="2400" dirty="0"/>
              <a:t>to load the report</a:t>
            </a:r>
          </a:p>
          <a:p>
            <a:pPr marL="0" indent="0">
              <a:buNone/>
            </a:pPr>
            <a:r>
              <a:rPr lang="en-US" sz="2400" dirty="0" smtClean="0"/>
              <a:t>2.   Set </a:t>
            </a:r>
            <a:r>
              <a:rPr lang="en-US" sz="2400" dirty="0"/>
              <a:t>a date range then click the  </a:t>
            </a:r>
            <a:r>
              <a:rPr lang="en-US" sz="2400" dirty="0" smtClean="0"/>
              <a:t>                  button </a:t>
            </a:r>
            <a:r>
              <a:rPr lang="en-US" sz="2400" dirty="0"/>
              <a:t>to filter the report. The default is data for the current year</a:t>
            </a:r>
            <a:r>
              <a:rPr lang="en-US" sz="2400" dirty="0" smtClean="0"/>
              <a:t>.</a:t>
            </a:r>
          </a:p>
          <a:p>
            <a:pPr marL="0" indent="0">
              <a:buNone/>
            </a:pPr>
            <a:r>
              <a:rPr lang="en-US" sz="2400" dirty="0" smtClean="0"/>
              <a:t>3.   You </a:t>
            </a:r>
            <a:r>
              <a:rPr lang="en-US" sz="2400" dirty="0"/>
              <a:t>can choose to run a log for one lab section or for one type of test. The default settings are test records, all sections, and all tests. </a:t>
            </a:r>
          </a:p>
          <a:p>
            <a:pPr marL="0" indent="0">
              <a:buNone/>
            </a:pPr>
            <a:r>
              <a:rPr lang="en-US" sz="2400" dirty="0" smtClean="0"/>
              <a:t>4.   The </a:t>
            </a:r>
            <a:r>
              <a:rPr lang="en-US" sz="2400" dirty="0"/>
              <a:t>report loads with Export controls which can be accessed by clicking the  </a:t>
            </a:r>
            <a:r>
              <a:rPr lang="en-US" sz="2400" dirty="0" smtClean="0"/>
              <a:t>       icon </a:t>
            </a:r>
            <a:r>
              <a:rPr lang="en-US" sz="2400" dirty="0"/>
              <a:t>where the chart can be exported to PDF document or as an image.</a:t>
            </a:r>
          </a:p>
          <a:p>
            <a:pPr marL="514350" indent="-514350">
              <a:buAutoNum type="arabicPeriod" startAt="2"/>
            </a:pPr>
            <a:endParaRPr lang="en-US" sz="2400" dirty="0"/>
          </a:p>
          <a:p>
            <a:endParaRPr lang="sw-KE" sz="2400" dirty="0"/>
          </a:p>
        </p:txBody>
      </p:sp>
      <p:pic>
        <p:nvPicPr>
          <p:cNvPr id="4" name="Picture 3"/>
          <p:cNvPicPr>
            <a:picLocks noChangeAspect="1"/>
          </p:cNvPicPr>
          <p:nvPr/>
        </p:nvPicPr>
        <p:blipFill>
          <a:blip r:embed="rId2"/>
          <a:stretch>
            <a:fillRect/>
          </a:stretch>
        </p:blipFill>
        <p:spPr>
          <a:xfrm>
            <a:off x="2621287" y="2715349"/>
            <a:ext cx="1884950" cy="304297"/>
          </a:xfrm>
          <a:prstGeom prst="rect">
            <a:avLst/>
          </a:prstGeom>
        </p:spPr>
      </p:pic>
      <p:pic>
        <p:nvPicPr>
          <p:cNvPr id="5" name="Picture 4"/>
          <p:cNvPicPr>
            <a:picLocks noChangeAspect="1"/>
          </p:cNvPicPr>
          <p:nvPr/>
        </p:nvPicPr>
        <p:blipFill>
          <a:blip r:embed="rId3"/>
          <a:stretch>
            <a:fillRect/>
          </a:stretch>
        </p:blipFill>
        <p:spPr>
          <a:xfrm>
            <a:off x="5349840" y="3240128"/>
            <a:ext cx="1033375" cy="374942"/>
          </a:xfrm>
          <a:prstGeom prst="rect">
            <a:avLst/>
          </a:prstGeom>
        </p:spPr>
      </p:pic>
      <p:pic>
        <p:nvPicPr>
          <p:cNvPr id="6" name="Picture 5"/>
          <p:cNvPicPr>
            <a:picLocks noChangeAspect="1"/>
          </p:cNvPicPr>
          <p:nvPr/>
        </p:nvPicPr>
        <p:blipFill>
          <a:blip r:embed="rId4"/>
          <a:stretch>
            <a:fillRect/>
          </a:stretch>
        </p:blipFill>
        <p:spPr>
          <a:xfrm>
            <a:off x="10940790" y="4919482"/>
            <a:ext cx="429780" cy="398332"/>
          </a:xfrm>
          <a:prstGeom prst="rect">
            <a:avLst/>
          </a:prstGeom>
        </p:spPr>
      </p:pic>
    </p:spTree>
    <p:extLst>
      <p:ext uri="{BB962C8B-B14F-4D97-AF65-F5344CB8AC3E}">
        <p14:creationId xmlns:p14="http://schemas.microsoft.com/office/powerpoint/2010/main" val="471462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Infection Report</a:t>
            </a:r>
            <a:endParaRPr lang="sw-KE" b="1" dirty="0"/>
          </a:p>
        </p:txBody>
      </p:sp>
      <p:sp>
        <p:nvSpPr>
          <p:cNvPr id="3" name="Content Placeholder 2"/>
          <p:cNvSpPr>
            <a:spLocks noGrp="1"/>
          </p:cNvSpPr>
          <p:nvPr>
            <p:ph idx="1"/>
          </p:nvPr>
        </p:nvSpPr>
        <p:spPr/>
        <p:txBody>
          <a:bodyPr>
            <a:normAutofit/>
          </a:bodyPr>
          <a:lstStyle/>
          <a:p>
            <a:r>
              <a:rPr lang="en-US" sz="2400" dirty="0"/>
              <a:t>Allows you to generate reports of infections by patient age and gender. </a:t>
            </a:r>
          </a:p>
          <a:p>
            <a:pPr marL="0" indent="0">
              <a:buNone/>
            </a:pPr>
            <a:r>
              <a:rPr lang="en-US" sz="2400" dirty="0"/>
              <a:t>1</a:t>
            </a:r>
            <a:r>
              <a:rPr lang="en-US" sz="2400" dirty="0" smtClean="0"/>
              <a:t>.   Click                        sub-menu </a:t>
            </a:r>
            <a:r>
              <a:rPr lang="en-US" sz="2400" dirty="0"/>
              <a:t>to load the report. By default, it loads data counts for the current year.</a:t>
            </a:r>
          </a:p>
          <a:p>
            <a:pPr marL="0" indent="0">
              <a:buNone/>
            </a:pPr>
            <a:r>
              <a:rPr lang="en-US" sz="2400" dirty="0"/>
              <a:t>2</a:t>
            </a:r>
            <a:r>
              <a:rPr lang="en-US" sz="2400" dirty="0" smtClean="0"/>
              <a:t>.   Set </a:t>
            </a:r>
            <a:r>
              <a:rPr lang="en-US" sz="2400" dirty="0"/>
              <a:t>a date range or select one Lab Section, or all sections to see all test results after clicking the   </a:t>
            </a:r>
            <a:r>
              <a:rPr lang="en-US" sz="2400" dirty="0" smtClean="0"/>
              <a:t>              button</a:t>
            </a:r>
            <a:r>
              <a:rPr lang="en-US" sz="2400" dirty="0"/>
              <a:t>. </a:t>
            </a:r>
            <a:endParaRPr lang="sw-KE" sz="2400" dirty="0"/>
          </a:p>
        </p:txBody>
      </p:sp>
      <p:pic>
        <p:nvPicPr>
          <p:cNvPr id="4" name="Picture 3"/>
          <p:cNvPicPr>
            <a:picLocks noChangeAspect="1"/>
          </p:cNvPicPr>
          <p:nvPr/>
        </p:nvPicPr>
        <p:blipFill>
          <a:blip r:embed="rId2"/>
          <a:stretch>
            <a:fillRect/>
          </a:stretch>
        </p:blipFill>
        <p:spPr>
          <a:xfrm>
            <a:off x="2191603" y="2384301"/>
            <a:ext cx="1210816" cy="346274"/>
          </a:xfrm>
          <a:prstGeom prst="rect">
            <a:avLst/>
          </a:prstGeom>
        </p:spPr>
      </p:pic>
      <p:pic>
        <p:nvPicPr>
          <p:cNvPr id="5" name="Picture 4"/>
          <p:cNvPicPr>
            <a:picLocks noChangeAspect="1"/>
          </p:cNvPicPr>
          <p:nvPr/>
        </p:nvPicPr>
        <p:blipFill>
          <a:blip r:embed="rId3"/>
          <a:stretch>
            <a:fillRect/>
          </a:stretch>
        </p:blipFill>
        <p:spPr>
          <a:xfrm>
            <a:off x="3225447" y="3608561"/>
            <a:ext cx="880492" cy="342846"/>
          </a:xfrm>
          <a:prstGeom prst="rect">
            <a:avLst/>
          </a:prstGeom>
        </p:spPr>
      </p:pic>
    </p:spTree>
    <p:extLst>
      <p:ext uri="{BB962C8B-B14F-4D97-AF65-F5344CB8AC3E}">
        <p14:creationId xmlns:p14="http://schemas.microsoft.com/office/powerpoint/2010/main" val="836019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Surveillance Report</a:t>
            </a:r>
            <a:endParaRPr lang="sw-KE" b="1" dirty="0"/>
          </a:p>
        </p:txBody>
      </p:sp>
      <p:sp>
        <p:nvSpPr>
          <p:cNvPr id="3" name="Content Placeholder 2"/>
          <p:cNvSpPr>
            <a:spLocks noGrp="1"/>
          </p:cNvSpPr>
          <p:nvPr>
            <p:ph idx="1"/>
          </p:nvPr>
        </p:nvSpPr>
        <p:spPr/>
        <p:txBody>
          <a:bodyPr>
            <a:normAutofit/>
          </a:bodyPr>
          <a:lstStyle/>
          <a:p>
            <a:r>
              <a:rPr lang="en-US" sz="2400" dirty="0"/>
              <a:t>Allows you to generate surveillance report by laboratory and test outcome. </a:t>
            </a:r>
          </a:p>
          <a:p>
            <a:pPr marL="0" indent="0">
              <a:buNone/>
            </a:pPr>
            <a:r>
              <a:rPr lang="en-US" sz="2400" dirty="0"/>
              <a:t>1</a:t>
            </a:r>
            <a:r>
              <a:rPr lang="en-US" sz="2400" dirty="0" smtClean="0"/>
              <a:t>.   Click                             sub-menu </a:t>
            </a:r>
            <a:r>
              <a:rPr lang="en-US" sz="2400" dirty="0"/>
              <a:t>to load the report. By default, it loads surveillance for the current month.</a:t>
            </a:r>
          </a:p>
          <a:p>
            <a:pPr marL="0" indent="0">
              <a:buNone/>
            </a:pPr>
            <a:r>
              <a:rPr lang="en-US" sz="2400" dirty="0"/>
              <a:t>2</a:t>
            </a:r>
            <a:r>
              <a:rPr lang="en-US" sz="2400" dirty="0" smtClean="0"/>
              <a:t>.   Set </a:t>
            </a:r>
            <a:r>
              <a:rPr lang="en-US" sz="2400" dirty="0"/>
              <a:t>a date range to see all test results after clicking the  </a:t>
            </a:r>
            <a:r>
              <a:rPr lang="en-US" sz="2400" dirty="0" smtClean="0"/>
              <a:t>           </a:t>
            </a:r>
            <a:r>
              <a:rPr lang="en-US" sz="2400" dirty="0" smtClean="0"/>
              <a:t>  button</a:t>
            </a:r>
            <a:r>
              <a:rPr lang="en-US" sz="2400" dirty="0"/>
              <a:t>. </a:t>
            </a:r>
            <a:endParaRPr lang="sw-KE" sz="2400" dirty="0"/>
          </a:p>
        </p:txBody>
      </p:sp>
      <p:pic>
        <p:nvPicPr>
          <p:cNvPr id="4" name="Picture 3"/>
          <p:cNvPicPr>
            <a:picLocks noChangeAspect="1"/>
          </p:cNvPicPr>
          <p:nvPr/>
        </p:nvPicPr>
        <p:blipFill>
          <a:blip r:embed="rId2"/>
          <a:stretch>
            <a:fillRect/>
          </a:stretch>
        </p:blipFill>
        <p:spPr>
          <a:xfrm>
            <a:off x="2180833" y="2380844"/>
            <a:ext cx="1860811" cy="319826"/>
          </a:xfrm>
          <a:prstGeom prst="rect">
            <a:avLst/>
          </a:prstGeom>
        </p:spPr>
      </p:pic>
      <p:pic>
        <p:nvPicPr>
          <p:cNvPr id="5" name="Picture 4"/>
          <p:cNvPicPr>
            <a:picLocks noChangeAspect="1"/>
          </p:cNvPicPr>
          <p:nvPr/>
        </p:nvPicPr>
        <p:blipFill>
          <a:blip r:embed="rId3"/>
          <a:stretch>
            <a:fillRect/>
          </a:stretch>
        </p:blipFill>
        <p:spPr>
          <a:xfrm>
            <a:off x="8352842" y="3243096"/>
            <a:ext cx="846072" cy="329444"/>
          </a:xfrm>
          <a:prstGeom prst="rect">
            <a:avLst/>
          </a:prstGeom>
        </p:spPr>
      </p:pic>
    </p:spTree>
    <p:extLst>
      <p:ext uri="{BB962C8B-B14F-4D97-AF65-F5344CB8AC3E}">
        <p14:creationId xmlns:p14="http://schemas.microsoft.com/office/powerpoint/2010/main" val="2827360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Quality Control Report</a:t>
            </a:r>
            <a:endParaRPr lang="sw-KE" b="1" dirty="0"/>
          </a:p>
        </p:txBody>
      </p:sp>
      <p:sp>
        <p:nvSpPr>
          <p:cNvPr id="3" name="Content Placeholder 2"/>
          <p:cNvSpPr>
            <a:spLocks noGrp="1"/>
          </p:cNvSpPr>
          <p:nvPr>
            <p:ph idx="1"/>
          </p:nvPr>
        </p:nvSpPr>
        <p:spPr/>
        <p:txBody>
          <a:bodyPr>
            <a:normAutofit/>
          </a:bodyPr>
          <a:lstStyle/>
          <a:p>
            <a:r>
              <a:rPr lang="en-US" sz="2400" dirty="0"/>
              <a:t>Allows you to generate quality control report by range and control type. </a:t>
            </a:r>
          </a:p>
          <a:p>
            <a:pPr marL="0" indent="0">
              <a:buNone/>
            </a:pPr>
            <a:r>
              <a:rPr lang="en-US" sz="2400" dirty="0" smtClean="0"/>
              <a:t>1.   Click                                  sub-menu </a:t>
            </a:r>
            <a:r>
              <a:rPr lang="en-US" sz="2400" dirty="0"/>
              <a:t>to load the report. By default, it loads quality control report for the current month</a:t>
            </a:r>
            <a:r>
              <a:rPr lang="en-US" sz="2400" dirty="0" smtClean="0"/>
              <a:t>.</a:t>
            </a:r>
          </a:p>
          <a:p>
            <a:pPr marL="0" indent="0">
              <a:buNone/>
            </a:pPr>
            <a:r>
              <a:rPr lang="en-US" sz="2400" dirty="0" smtClean="0"/>
              <a:t>2.   Set the date range and select the control type to see all the results after clicking the                       button.</a:t>
            </a:r>
            <a:endParaRPr lang="en-US" sz="2400" dirty="0"/>
          </a:p>
          <a:p>
            <a:pPr marL="0" indent="0">
              <a:buNone/>
            </a:pPr>
            <a:endParaRPr lang="sw-KE" sz="2400" dirty="0"/>
          </a:p>
        </p:txBody>
      </p:sp>
      <p:pic>
        <p:nvPicPr>
          <p:cNvPr id="4" name="Picture 3"/>
          <p:cNvPicPr>
            <a:picLocks noChangeAspect="1"/>
          </p:cNvPicPr>
          <p:nvPr/>
        </p:nvPicPr>
        <p:blipFill>
          <a:blip r:embed="rId2"/>
          <a:stretch>
            <a:fillRect/>
          </a:stretch>
        </p:blipFill>
        <p:spPr>
          <a:xfrm>
            <a:off x="2225399" y="2411560"/>
            <a:ext cx="1894387" cy="329110"/>
          </a:xfrm>
          <a:prstGeom prst="rect">
            <a:avLst/>
          </a:prstGeom>
        </p:spPr>
      </p:pic>
      <p:pic>
        <p:nvPicPr>
          <p:cNvPr id="5" name="Picture 4"/>
          <p:cNvPicPr>
            <a:picLocks noChangeAspect="1"/>
          </p:cNvPicPr>
          <p:nvPr/>
        </p:nvPicPr>
        <p:blipFill>
          <a:blip r:embed="rId3"/>
          <a:stretch>
            <a:fillRect/>
          </a:stretch>
        </p:blipFill>
        <p:spPr>
          <a:xfrm>
            <a:off x="2759447" y="3526193"/>
            <a:ext cx="1105158" cy="430327"/>
          </a:xfrm>
          <a:prstGeom prst="rect">
            <a:avLst/>
          </a:prstGeom>
        </p:spPr>
      </p:pic>
    </p:spTree>
    <p:extLst>
      <p:ext uri="{BB962C8B-B14F-4D97-AF65-F5344CB8AC3E}">
        <p14:creationId xmlns:p14="http://schemas.microsoft.com/office/powerpoint/2010/main" val="1428918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User Account</a:t>
            </a:r>
            <a:endParaRPr lang="sw-KE" b="1" dirty="0"/>
          </a:p>
        </p:txBody>
      </p:sp>
      <p:sp>
        <p:nvSpPr>
          <p:cNvPr id="3" name="Content Placeholder 2"/>
          <p:cNvSpPr>
            <a:spLocks noGrp="1"/>
          </p:cNvSpPr>
          <p:nvPr>
            <p:ph idx="1"/>
          </p:nvPr>
        </p:nvSpPr>
        <p:spPr/>
        <p:txBody>
          <a:bodyPr/>
          <a:lstStyle/>
          <a:p>
            <a:r>
              <a:rPr lang="en-US" sz="2400" dirty="0"/>
              <a:t>Allows users signed into the system to update their accounts such as passwords for security reasons, adding profile pictures and so forth.</a:t>
            </a:r>
          </a:p>
          <a:p>
            <a:r>
              <a:rPr lang="en-US" sz="2400" dirty="0"/>
              <a:t>Click the   </a:t>
            </a:r>
            <a:r>
              <a:rPr lang="en-US" sz="2400" dirty="0" smtClean="0"/>
              <a:t>                         sub-menu </a:t>
            </a:r>
            <a:r>
              <a:rPr lang="en-US" sz="2400" dirty="0"/>
              <a:t>to open the user details page.</a:t>
            </a:r>
          </a:p>
          <a:p>
            <a:endParaRPr lang="sw-KE" dirty="0"/>
          </a:p>
        </p:txBody>
      </p:sp>
      <p:pic>
        <p:nvPicPr>
          <p:cNvPr id="4" name="Picture 3"/>
          <p:cNvPicPr>
            <a:picLocks noChangeAspect="1"/>
          </p:cNvPicPr>
          <p:nvPr/>
        </p:nvPicPr>
        <p:blipFill>
          <a:blip r:embed="rId2"/>
          <a:stretch>
            <a:fillRect/>
          </a:stretch>
        </p:blipFill>
        <p:spPr>
          <a:xfrm>
            <a:off x="2320530" y="2666071"/>
            <a:ext cx="1652985" cy="396106"/>
          </a:xfrm>
          <a:prstGeom prst="rect">
            <a:avLst/>
          </a:prstGeom>
        </p:spPr>
      </p:pic>
    </p:spTree>
    <p:extLst>
      <p:ext uri="{BB962C8B-B14F-4D97-AF65-F5344CB8AC3E}">
        <p14:creationId xmlns:p14="http://schemas.microsoft.com/office/powerpoint/2010/main" val="150692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Listing patients</a:t>
            </a:r>
            <a:endParaRPr lang="sw-KE" dirty="0"/>
          </a:p>
        </p:txBody>
      </p:sp>
      <p:sp>
        <p:nvSpPr>
          <p:cNvPr id="3" name="Content Placeholder 2"/>
          <p:cNvSpPr>
            <a:spLocks noGrp="1"/>
          </p:cNvSpPr>
          <p:nvPr>
            <p:ph idx="1"/>
          </p:nvPr>
        </p:nvSpPr>
        <p:spPr/>
        <p:txBody>
          <a:bodyPr/>
          <a:lstStyle/>
          <a:p>
            <a:r>
              <a:rPr lang="en-US" sz="2400" dirty="0" smtClean="0"/>
              <a:t>From </a:t>
            </a:r>
            <a:r>
              <a:rPr lang="en-US" sz="2400" dirty="0"/>
              <a:t>the homepage, click </a:t>
            </a:r>
            <a:r>
              <a:rPr lang="en-US" sz="2400" dirty="0" smtClean="0"/>
              <a:t>the patients </a:t>
            </a:r>
            <a:r>
              <a:rPr lang="en-US" sz="2400" dirty="0"/>
              <a:t>tab on the navigation menu for the patients list portlet to be </a:t>
            </a:r>
            <a:r>
              <a:rPr lang="en-US" sz="2400" dirty="0" smtClean="0"/>
              <a:t>shown</a:t>
            </a:r>
          </a:p>
          <a:p>
            <a:endParaRPr lang="sw-KE" dirty="0"/>
          </a:p>
        </p:txBody>
      </p:sp>
      <p:pic>
        <p:nvPicPr>
          <p:cNvPr id="6" name="Picture 5"/>
          <p:cNvPicPr>
            <a:picLocks noChangeAspect="1"/>
          </p:cNvPicPr>
          <p:nvPr/>
        </p:nvPicPr>
        <p:blipFill>
          <a:blip r:embed="rId2"/>
          <a:stretch>
            <a:fillRect/>
          </a:stretch>
        </p:blipFill>
        <p:spPr>
          <a:xfrm>
            <a:off x="1554146" y="2457470"/>
            <a:ext cx="7385538" cy="34116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7159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Editing Your User Profile</a:t>
            </a:r>
            <a:endParaRPr lang="sw-KE" b="1" dirty="0"/>
          </a:p>
        </p:txBody>
      </p:sp>
      <p:sp>
        <p:nvSpPr>
          <p:cNvPr id="3" name="Content Placeholder 2"/>
          <p:cNvSpPr>
            <a:spLocks noGrp="1"/>
          </p:cNvSpPr>
          <p:nvPr>
            <p:ph idx="1"/>
          </p:nvPr>
        </p:nvSpPr>
        <p:spPr/>
        <p:txBody>
          <a:bodyPr/>
          <a:lstStyle/>
          <a:p>
            <a:pPr marL="0" indent="0">
              <a:buNone/>
            </a:pPr>
            <a:r>
              <a:rPr lang="en-US" sz="2400" dirty="0" smtClean="0"/>
              <a:t>1.   Click </a:t>
            </a:r>
            <a:r>
              <a:rPr lang="en-US" sz="2400" dirty="0"/>
              <a:t>the   </a:t>
            </a:r>
            <a:r>
              <a:rPr lang="en-US" sz="2400" dirty="0" smtClean="0"/>
              <a:t>                                                                 tab </a:t>
            </a:r>
            <a:r>
              <a:rPr lang="en-US" sz="2400" dirty="0"/>
              <a:t>on the tabbed bar</a:t>
            </a:r>
          </a:p>
          <a:p>
            <a:pPr marL="0" indent="0">
              <a:buNone/>
            </a:pPr>
            <a:r>
              <a:rPr lang="en-US" sz="2400" dirty="0"/>
              <a:t>2</a:t>
            </a:r>
            <a:r>
              <a:rPr lang="en-US" sz="2400" dirty="0" smtClean="0"/>
              <a:t>.   Make </a:t>
            </a:r>
            <a:r>
              <a:rPr lang="en-US" sz="2400" dirty="0"/>
              <a:t>modifications to the details using the form provided </a:t>
            </a:r>
          </a:p>
          <a:p>
            <a:pPr marL="0" indent="0">
              <a:buNone/>
            </a:pPr>
            <a:r>
              <a:rPr lang="en-US" sz="2400" dirty="0" smtClean="0"/>
              <a:t>3.   Click </a:t>
            </a:r>
            <a:r>
              <a:rPr lang="en-US" sz="2400" dirty="0"/>
              <a:t>the   </a:t>
            </a:r>
            <a:r>
              <a:rPr lang="en-US" sz="2400" dirty="0" smtClean="0"/>
              <a:t>                  button </a:t>
            </a:r>
            <a:r>
              <a:rPr lang="en-US" sz="2400" dirty="0"/>
              <a:t>to save the </a:t>
            </a:r>
            <a:r>
              <a:rPr lang="en-US" sz="2400" dirty="0" smtClean="0"/>
              <a:t>changes</a:t>
            </a:r>
          </a:p>
          <a:p>
            <a:pPr marL="514350" indent="-514350">
              <a:buAutoNum type="arabicPeriod" startAt="3"/>
            </a:pPr>
            <a:endParaRPr lang="sw-KE" dirty="0"/>
          </a:p>
        </p:txBody>
      </p:sp>
      <p:pic>
        <p:nvPicPr>
          <p:cNvPr id="4" name="Picture 3"/>
          <p:cNvPicPr>
            <a:picLocks noChangeAspect="1"/>
          </p:cNvPicPr>
          <p:nvPr/>
        </p:nvPicPr>
        <p:blipFill>
          <a:blip r:embed="rId2"/>
          <a:stretch>
            <a:fillRect/>
          </a:stretch>
        </p:blipFill>
        <p:spPr>
          <a:xfrm>
            <a:off x="2868562" y="1781927"/>
            <a:ext cx="3695776" cy="512781"/>
          </a:xfrm>
          <a:prstGeom prst="rect">
            <a:avLst/>
          </a:prstGeom>
        </p:spPr>
      </p:pic>
      <p:pic>
        <p:nvPicPr>
          <p:cNvPr id="5" name="Picture 4"/>
          <p:cNvPicPr>
            <a:picLocks noChangeAspect="1"/>
          </p:cNvPicPr>
          <p:nvPr/>
        </p:nvPicPr>
        <p:blipFill>
          <a:blip r:embed="rId3"/>
          <a:stretch>
            <a:fillRect/>
          </a:stretch>
        </p:blipFill>
        <p:spPr>
          <a:xfrm>
            <a:off x="2697479" y="2867271"/>
            <a:ext cx="1064269" cy="320846"/>
          </a:xfrm>
          <a:prstGeom prst="rect">
            <a:avLst/>
          </a:prstGeom>
        </p:spPr>
      </p:pic>
      <p:pic>
        <p:nvPicPr>
          <p:cNvPr id="6" name="Picture 5"/>
          <p:cNvPicPr>
            <a:picLocks noChangeAspect="1"/>
          </p:cNvPicPr>
          <p:nvPr/>
        </p:nvPicPr>
        <p:blipFill>
          <a:blip r:embed="rId4"/>
          <a:stretch>
            <a:fillRect/>
          </a:stretch>
        </p:blipFill>
        <p:spPr>
          <a:xfrm>
            <a:off x="2571610" y="3503641"/>
            <a:ext cx="6168227" cy="23654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98921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Changing your Password</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Click </a:t>
            </a:r>
            <a:r>
              <a:rPr lang="en-US" sz="2400" dirty="0"/>
              <a:t>the </a:t>
            </a:r>
            <a:r>
              <a:rPr lang="en-US" sz="2400" dirty="0" smtClean="0"/>
              <a:t>                                                           </a:t>
            </a:r>
            <a:r>
              <a:rPr lang="en-US" sz="2400" dirty="0" smtClean="0"/>
              <a:t>                </a:t>
            </a:r>
            <a:r>
              <a:rPr lang="en-US" sz="2400" dirty="0"/>
              <a:t>, change password </a:t>
            </a:r>
            <a:r>
              <a:rPr lang="en-US" sz="2400" dirty="0" smtClean="0"/>
              <a:t>tab</a:t>
            </a:r>
            <a:r>
              <a:rPr lang="en-US" sz="2400" dirty="0"/>
              <a:t>.</a:t>
            </a:r>
          </a:p>
          <a:p>
            <a:pPr marL="0" indent="0">
              <a:buNone/>
            </a:pPr>
            <a:r>
              <a:rPr lang="en-US" sz="2400" dirty="0" smtClean="0"/>
              <a:t>2.   Make </a:t>
            </a:r>
            <a:r>
              <a:rPr lang="en-US" sz="2400" dirty="0"/>
              <a:t>necessary modifications to the data. Remember the new password MUST match retyped </a:t>
            </a:r>
            <a:r>
              <a:rPr lang="en-US" sz="2400" dirty="0" smtClean="0"/>
              <a:t>password.</a:t>
            </a:r>
          </a:p>
          <a:p>
            <a:pPr marL="0" indent="0">
              <a:buNone/>
            </a:pPr>
            <a:r>
              <a:rPr lang="en-US" sz="2400" dirty="0" smtClean="0"/>
              <a:t>3.   Click </a:t>
            </a:r>
            <a:r>
              <a:rPr lang="en-US" sz="2400" dirty="0"/>
              <a:t>the   </a:t>
            </a:r>
            <a:r>
              <a:rPr lang="en-US" sz="2400" dirty="0" smtClean="0"/>
              <a:t>                  button </a:t>
            </a:r>
            <a:r>
              <a:rPr lang="en-US" sz="2400" dirty="0"/>
              <a:t>to save the changes</a:t>
            </a:r>
            <a:endParaRPr lang="sw-KE" sz="2400" dirty="0"/>
          </a:p>
        </p:txBody>
      </p:sp>
      <p:pic>
        <p:nvPicPr>
          <p:cNvPr id="4" name="Picture 3"/>
          <p:cNvPicPr>
            <a:picLocks noChangeAspect="1"/>
          </p:cNvPicPr>
          <p:nvPr/>
        </p:nvPicPr>
        <p:blipFill>
          <a:blip r:embed="rId2"/>
          <a:stretch>
            <a:fillRect/>
          </a:stretch>
        </p:blipFill>
        <p:spPr>
          <a:xfrm>
            <a:off x="2707310" y="1807573"/>
            <a:ext cx="4696678" cy="621019"/>
          </a:xfrm>
          <a:prstGeom prst="rect">
            <a:avLst/>
          </a:prstGeom>
        </p:spPr>
      </p:pic>
      <p:pic>
        <p:nvPicPr>
          <p:cNvPr id="5" name="Picture 4"/>
          <p:cNvPicPr>
            <a:picLocks noChangeAspect="1"/>
          </p:cNvPicPr>
          <p:nvPr/>
        </p:nvPicPr>
        <p:blipFill>
          <a:blip r:embed="rId3"/>
          <a:stretch>
            <a:fillRect/>
          </a:stretch>
        </p:blipFill>
        <p:spPr>
          <a:xfrm>
            <a:off x="2707310" y="3245462"/>
            <a:ext cx="1084938" cy="327078"/>
          </a:xfrm>
          <a:prstGeom prst="rect">
            <a:avLst/>
          </a:prstGeom>
        </p:spPr>
      </p:pic>
    </p:spTree>
    <p:extLst>
      <p:ext uri="{BB962C8B-B14F-4D97-AF65-F5344CB8AC3E}">
        <p14:creationId xmlns:p14="http://schemas.microsoft.com/office/powerpoint/2010/main" val="942564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Signing out of BLIS</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Go </a:t>
            </a:r>
            <a:r>
              <a:rPr lang="en-US" sz="2400" dirty="0"/>
              <a:t>to the top right corner of the top bar where your username is indicated </a:t>
            </a:r>
            <a:r>
              <a:rPr lang="en-US" sz="2400" dirty="0" smtClean="0"/>
              <a:t>.</a:t>
            </a:r>
          </a:p>
          <a:p>
            <a:pPr marL="0" indent="0">
              <a:buNone/>
            </a:pPr>
            <a:r>
              <a:rPr lang="en-US" sz="2400" dirty="0" smtClean="0"/>
              <a:t>2.   Click </a:t>
            </a:r>
            <a:r>
              <a:rPr lang="en-US" sz="2400" dirty="0"/>
              <a:t>on the username to open a menu with  </a:t>
            </a:r>
            <a:r>
              <a:rPr lang="en-US" sz="2400" dirty="0" smtClean="0"/>
              <a:t>                                and                                          links</a:t>
            </a:r>
            <a:r>
              <a:rPr lang="en-US" sz="2400" dirty="0"/>
              <a:t>.</a:t>
            </a:r>
          </a:p>
          <a:p>
            <a:pPr marL="0" indent="0">
              <a:buNone/>
            </a:pPr>
            <a:r>
              <a:rPr lang="en-US" sz="2400" dirty="0"/>
              <a:t>3</a:t>
            </a:r>
            <a:r>
              <a:rPr lang="en-US" sz="2400" dirty="0" smtClean="0"/>
              <a:t>.   Click </a:t>
            </a:r>
            <a:r>
              <a:rPr lang="en-US" sz="2400" dirty="0"/>
              <a:t>the Logout link to </a:t>
            </a:r>
            <a:r>
              <a:rPr lang="en-US" sz="2400" dirty="0" smtClean="0"/>
              <a:t>sign </a:t>
            </a:r>
            <a:r>
              <a:rPr lang="en-US" sz="2400" dirty="0"/>
              <a:t>out. You should be redirected to the login page of BLIS. </a:t>
            </a:r>
          </a:p>
          <a:p>
            <a:pPr marL="0" indent="0">
              <a:buNone/>
            </a:pPr>
            <a:endParaRPr lang="sw-KE" sz="2400" dirty="0"/>
          </a:p>
        </p:txBody>
      </p:sp>
      <p:pic>
        <p:nvPicPr>
          <p:cNvPr id="4" name="Picture 3"/>
          <p:cNvPicPr>
            <a:picLocks noChangeAspect="1"/>
          </p:cNvPicPr>
          <p:nvPr/>
        </p:nvPicPr>
        <p:blipFill>
          <a:blip r:embed="rId2"/>
          <a:stretch>
            <a:fillRect/>
          </a:stretch>
        </p:blipFill>
        <p:spPr>
          <a:xfrm>
            <a:off x="7157199" y="2319196"/>
            <a:ext cx="2025400" cy="448579"/>
          </a:xfrm>
          <a:prstGeom prst="rect">
            <a:avLst/>
          </a:prstGeom>
        </p:spPr>
      </p:pic>
      <p:pic>
        <p:nvPicPr>
          <p:cNvPr id="5" name="Picture 4"/>
          <p:cNvPicPr>
            <a:picLocks noChangeAspect="1"/>
          </p:cNvPicPr>
          <p:nvPr/>
        </p:nvPicPr>
        <p:blipFill>
          <a:blip r:embed="rId3"/>
          <a:stretch>
            <a:fillRect/>
          </a:stretch>
        </p:blipFill>
        <p:spPr>
          <a:xfrm>
            <a:off x="9909544" y="2319197"/>
            <a:ext cx="2250419" cy="502592"/>
          </a:xfrm>
          <a:prstGeom prst="rect">
            <a:avLst/>
          </a:prstGeom>
        </p:spPr>
      </p:pic>
      <p:pic>
        <p:nvPicPr>
          <p:cNvPr id="6" name="Picture 5"/>
          <p:cNvPicPr>
            <a:picLocks noChangeAspect="1"/>
          </p:cNvPicPr>
          <p:nvPr/>
        </p:nvPicPr>
        <p:blipFill>
          <a:blip r:embed="rId4"/>
          <a:stretch>
            <a:fillRect/>
          </a:stretch>
        </p:blipFill>
        <p:spPr>
          <a:xfrm>
            <a:off x="3735306" y="3479884"/>
            <a:ext cx="3016369" cy="3003234"/>
          </a:xfrm>
          <a:prstGeom prst="rect">
            <a:avLst/>
          </a:prstGeom>
        </p:spPr>
      </p:pic>
    </p:spTree>
    <p:extLst>
      <p:ext uri="{BB962C8B-B14F-4D97-AF65-F5344CB8AC3E}">
        <p14:creationId xmlns:p14="http://schemas.microsoft.com/office/powerpoint/2010/main" val="299399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Searching for a patient </a:t>
            </a:r>
            <a:endParaRPr lang="sw-KE" b="1" dirty="0"/>
          </a:p>
        </p:txBody>
      </p:sp>
      <p:sp>
        <p:nvSpPr>
          <p:cNvPr id="3" name="Content Placeholder 2"/>
          <p:cNvSpPr>
            <a:spLocks noGrp="1"/>
          </p:cNvSpPr>
          <p:nvPr>
            <p:ph idx="1"/>
          </p:nvPr>
        </p:nvSpPr>
        <p:spPr/>
        <p:txBody>
          <a:bodyPr/>
          <a:lstStyle/>
          <a:p>
            <a:pPr marL="0" indent="0">
              <a:buNone/>
            </a:pPr>
            <a:r>
              <a:rPr lang="en-US" sz="2400" dirty="0" smtClean="0"/>
              <a:t>1.   Begin typing the patient name on the search field </a:t>
            </a:r>
            <a:endParaRPr lang="en-US" sz="2400" dirty="0" smtClean="0"/>
          </a:p>
          <a:p>
            <a:pPr marL="0" indent="0">
              <a:buNone/>
            </a:pPr>
            <a:endParaRPr lang="en-US" dirty="0" smtClean="0"/>
          </a:p>
          <a:p>
            <a:pPr marL="0" indent="0">
              <a:buNone/>
            </a:pPr>
            <a:endParaRPr lang="en-US" dirty="0"/>
          </a:p>
          <a:p>
            <a:pPr marL="0" indent="0">
              <a:buNone/>
            </a:pPr>
            <a:r>
              <a:rPr lang="en-US" sz="2400" dirty="0"/>
              <a:t>2</a:t>
            </a:r>
            <a:r>
              <a:rPr lang="en-US" sz="2400" dirty="0" smtClean="0"/>
              <a:t>.   The </a:t>
            </a:r>
            <a:r>
              <a:rPr lang="en-US" sz="2400" dirty="0"/>
              <a:t>patient details searched will be loaded with matching values e.g</a:t>
            </a:r>
            <a:r>
              <a:rPr lang="en-US" sz="2400" dirty="0" smtClean="0"/>
              <a:t>.</a:t>
            </a:r>
          </a:p>
          <a:p>
            <a:endParaRPr lang="sw-KE" dirty="0"/>
          </a:p>
        </p:txBody>
      </p:sp>
      <p:pic>
        <p:nvPicPr>
          <p:cNvPr id="4" name="Picture 3"/>
          <p:cNvPicPr>
            <a:picLocks noChangeAspect="1"/>
          </p:cNvPicPr>
          <p:nvPr/>
        </p:nvPicPr>
        <p:blipFill>
          <a:blip r:embed="rId2"/>
          <a:stretch>
            <a:fillRect/>
          </a:stretch>
        </p:blipFill>
        <p:spPr>
          <a:xfrm>
            <a:off x="1979227" y="2539671"/>
            <a:ext cx="3835419" cy="6021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290565" y="3857414"/>
            <a:ext cx="7671830" cy="22088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073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Patient</a:t>
            </a:r>
            <a:r>
              <a:rPr lang="en-US" dirty="0" smtClean="0"/>
              <a:t> </a:t>
            </a:r>
            <a:r>
              <a:rPr lang="en-US" b="1" dirty="0" smtClean="0"/>
              <a:t>Registration</a:t>
            </a:r>
            <a:endParaRPr lang="sw-KE" b="1" dirty="0"/>
          </a:p>
        </p:txBody>
      </p:sp>
      <p:sp>
        <p:nvSpPr>
          <p:cNvPr id="3" name="Content Placeholder 2"/>
          <p:cNvSpPr>
            <a:spLocks noGrp="1"/>
          </p:cNvSpPr>
          <p:nvPr>
            <p:ph idx="1"/>
          </p:nvPr>
        </p:nvSpPr>
        <p:spPr/>
        <p:txBody>
          <a:bodyPr/>
          <a:lstStyle/>
          <a:p>
            <a:r>
              <a:rPr lang="en-US" sz="2400" dirty="0" smtClean="0"/>
              <a:t>To </a:t>
            </a:r>
            <a:r>
              <a:rPr lang="en-US" sz="2400" dirty="0"/>
              <a:t>register a patient, click on the  </a:t>
            </a:r>
            <a:r>
              <a:rPr lang="en-US" sz="2400" dirty="0" smtClean="0"/>
              <a:t>                button </a:t>
            </a:r>
            <a:r>
              <a:rPr lang="en-US" sz="2400" dirty="0"/>
              <a:t>at the top of the blue portlet.</a:t>
            </a:r>
          </a:p>
          <a:p>
            <a:r>
              <a:rPr lang="en-US" sz="2400" dirty="0" smtClean="0"/>
              <a:t>After </a:t>
            </a:r>
            <a:r>
              <a:rPr lang="en-US" sz="2400" dirty="0"/>
              <a:t>completing the form, click the </a:t>
            </a:r>
            <a:r>
              <a:rPr lang="en-US" sz="2400" dirty="0" smtClean="0"/>
              <a:t>             </a:t>
            </a:r>
            <a:r>
              <a:rPr lang="en-US" sz="2400" dirty="0"/>
              <a:t>button at the bottom of the form. Using the Save button will instantly save the details to the system</a:t>
            </a:r>
            <a:r>
              <a:rPr lang="en-US" sz="2400" dirty="0" smtClean="0"/>
              <a:t>.</a:t>
            </a:r>
          </a:p>
          <a:p>
            <a:endParaRPr lang="en-US" dirty="0"/>
          </a:p>
          <a:p>
            <a:endParaRPr lang="sw-KE" dirty="0"/>
          </a:p>
        </p:txBody>
      </p:sp>
      <p:pic>
        <p:nvPicPr>
          <p:cNvPr id="4" name="Picture 3"/>
          <p:cNvPicPr>
            <a:picLocks noChangeAspect="1"/>
          </p:cNvPicPr>
          <p:nvPr/>
        </p:nvPicPr>
        <p:blipFill>
          <a:blip r:embed="rId2"/>
          <a:stretch>
            <a:fillRect/>
          </a:stretch>
        </p:blipFill>
        <p:spPr>
          <a:xfrm>
            <a:off x="5251461" y="1881135"/>
            <a:ext cx="963251" cy="286537"/>
          </a:xfrm>
          <a:prstGeom prst="rect">
            <a:avLst/>
          </a:prstGeom>
        </p:spPr>
      </p:pic>
      <p:pic>
        <p:nvPicPr>
          <p:cNvPr id="5" name="Picture 4"/>
          <p:cNvPicPr>
            <a:picLocks noChangeAspect="1"/>
          </p:cNvPicPr>
          <p:nvPr/>
        </p:nvPicPr>
        <p:blipFill>
          <a:blip r:embed="rId3"/>
          <a:stretch>
            <a:fillRect/>
          </a:stretch>
        </p:blipFill>
        <p:spPr>
          <a:xfrm>
            <a:off x="5647003" y="2344317"/>
            <a:ext cx="792549" cy="359695"/>
          </a:xfrm>
          <a:prstGeom prst="rect">
            <a:avLst/>
          </a:prstGeom>
        </p:spPr>
      </p:pic>
      <p:pic>
        <p:nvPicPr>
          <p:cNvPr id="6" name="Picture 5"/>
          <p:cNvPicPr>
            <a:picLocks noChangeAspect="1"/>
          </p:cNvPicPr>
          <p:nvPr/>
        </p:nvPicPr>
        <p:blipFill>
          <a:blip r:embed="rId4"/>
          <a:stretch>
            <a:fillRect/>
          </a:stretch>
        </p:blipFill>
        <p:spPr>
          <a:xfrm>
            <a:off x="2996631" y="3134324"/>
            <a:ext cx="6259698" cy="2658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727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Viewing a patient’s details</a:t>
            </a:r>
            <a:endParaRPr lang="sw-KE" b="1" dirty="0"/>
          </a:p>
        </p:txBody>
      </p:sp>
      <p:sp>
        <p:nvSpPr>
          <p:cNvPr id="3" name="Content Placeholder 2"/>
          <p:cNvSpPr>
            <a:spLocks noGrp="1"/>
          </p:cNvSpPr>
          <p:nvPr>
            <p:ph idx="1"/>
          </p:nvPr>
        </p:nvSpPr>
        <p:spPr/>
        <p:txBody>
          <a:bodyPr>
            <a:normAutofit/>
          </a:bodyPr>
          <a:lstStyle/>
          <a:p>
            <a:pPr marL="0" indent="0">
              <a:buNone/>
            </a:pPr>
            <a:r>
              <a:rPr lang="en-US" sz="2400" dirty="0" smtClean="0"/>
              <a:t>1. Click </a:t>
            </a:r>
            <a:r>
              <a:rPr lang="en-US" sz="2400" dirty="0"/>
              <a:t>the </a:t>
            </a:r>
            <a:r>
              <a:rPr lang="en-US" sz="2400" dirty="0" smtClean="0"/>
              <a:t>                button </a:t>
            </a:r>
            <a:r>
              <a:rPr lang="en-US" sz="2400" dirty="0"/>
              <a:t>on the Actions column with the corresponding row of the patient listed to see the details as shown below.</a:t>
            </a:r>
            <a:endParaRPr lang="sw-KE" sz="2400" dirty="0"/>
          </a:p>
        </p:txBody>
      </p:sp>
      <p:pic>
        <p:nvPicPr>
          <p:cNvPr id="4" name="Picture 3"/>
          <p:cNvPicPr>
            <a:picLocks noChangeAspect="1"/>
          </p:cNvPicPr>
          <p:nvPr/>
        </p:nvPicPr>
        <p:blipFill>
          <a:blip r:embed="rId2"/>
          <a:stretch>
            <a:fillRect/>
          </a:stretch>
        </p:blipFill>
        <p:spPr>
          <a:xfrm>
            <a:off x="2594092" y="1845734"/>
            <a:ext cx="783772" cy="349289"/>
          </a:xfrm>
          <a:prstGeom prst="rect">
            <a:avLst/>
          </a:prstGeom>
        </p:spPr>
      </p:pic>
      <p:pic>
        <p:nvPicPr>
          <p:cNvPr id="5" name="Picture 4"/>
          <p:cNvPicPr>
            <a:picLocks noChangeAspect="1"/>
          </p:cNvPicPr>
          <p:nvPr/>
        </p:nvPicPr>
        <p:blipFill>
          <a:blip r:embed="rId3"/>
          <a:stretch>
            <a:fillRect/>
          </a:stretch>
        </p:blipFill>
        <p:spPr>
          <a:xfrm>
            <a:off x="2063413" y="2853384"/>
            <a:ext cx="6885482" cy="26032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671908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367</TotalTime>
  <Words>2575</Words>
  <Application>Microsoft Office PowerPoint</Application>
  <PresentationFormat>Widescreen</PresentationFormat>
  <Paragraphs>236</Paragraphs>
  <Slides>62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62</vt:i4>
      </vt:variant>
    </vt:vector>
  </HeadingPairs>
  <TitlesOfParts>
    <vt:vector size="65" baseType="lpstr">
      <vt:lpstr>Calibri</vt:lpstr>
      <vt:lpstr>Calibri Light</vt:lpstr>
      <vt:lpstr>Retrospect</vt:lpstr>
      <vt:lpstr>BLIS-KENYA</vt:lpstr>
      <vt:lpstr>INTRODUCTION</vt:lpstr>
      <vt:lpstr>Getting started with BLIS</vt:lpstr>
      <vt:lpstr>Continuation….</vt:lpstr>
      <vt:lpstr>Patient listing and registration </vt:lpstr>
      <vt:lpstr>Listing patients</vt:lpstr>
      <vt:lpstr>Searching for a patient </vt:lpstr>
      <vt:lpstr>Patient Registration</vt:lpstr>
      <vt:lpstr>Viewing a patient’s details</vt:lpstr>
      <vt:lpstr>Continuation…</vt:lpstr>
      <vt:lpstr>Editing a patient’s details</vt:lpstr>
      <vt:lpstr>Laboratory tests</vt:lpstr>
      <vt:lpstr>Listing ordered tests</vt:lpstr>
      <vt:lpstr>Searching for a lab request </vt:lpstr>
      <vt:lpstr>Booking a test</vt:lpstr>
      <vt:lpstr> i) By use of the Tests Link </vt:lpstr>
      <vt:lpstr>Continuation….</vt:lpstr>
      <vt:lpstr>Continuation….</vt:lpstr>
      <vt:lpstr>Continuation….</vt:lpstr>
      <vt:lpstr>ii). By use of the patient's details page</vt:lpstr>
      <vt:lpstr>Continuation….</vt:lpstr>
      <vt:lpstr>iii). By use of an external system</vt:lpstr>
      <vt:lpstr>Viewing a lab test request </vt:lpstr>
      <vt:lpstr>Continuation….</vt:lpstr>
      <vt:lpstr>Accepting a specimen</vt:lpstr>
      <vt:lpstr>Rejecting a specimen</vt:lpstr>
      <vt:lpstr>Continuation….</vt:lpstr>
      <vt:lpstr>Continuation….</vt:lpstr>
      <vt:lpstr>Referring a Test</vt:lpstr>
      <vt:lpstr>Continuation…..</vt:lpstr>
      <vt:lpstr>Starting a Test</vt:lpstr>
      <vt:lpstr>Entering the results</vt:lpstr>
      <vt:lpstr>Entering test results for culture worksheet</vt:lpstr>
      <vt:lpstr>Continuation….</vt:lpstr>
      <vt:lpstr>Continuation….</vt:lpstr>
      <vt:lpstr>Continuation….</vt:lpstr>
      <vt:lpstr>Full Haemogram results on Celltac F machine</vt:lpstr>
      <vt:lpstr>Editing Test Results</vt:lpstr>
      <vt:lpstr>Verifying Test Results</vt:lpstr>
      <vt:lpstr>Continuation….</vt:lpstr>
      <vt:lpstr>Reports</vt:lpstr>
      <vt:lpstr>Patient Report</vt:lpstr>
      <vt:lpstr>Continuation….</vt:lpstr>
      <vt:lpstr>Daily Log</vt:lpstr>
      <vt:lpstr>Test Records</vt:lpstr>
      <vt:lpstr>Patient Records</vt:lpstr>
      <vt:lpstr>Rejected Specimen Records</vt:lpstr>
      <vt:lpstr>Aggregate Reports</vt:lpstr>
      <vt:lpstr>Prevalence Rates</vt:lpstr>
      <vt:lpstr>Counts Report</vt:lpstr>
      <vt:lpstr>Test Counts (Ungrouped)</vt:lpstr>
      <vt:lpstr>Test counts (Grouped)</vt:lpstr>
      <vt:lpstr>Specimen counts (Ungrouped)</vt:lpstr>
      <vt:lpstr>Specimen Counts (Grouped)</vt:lpstr>
      <vt:lpstr>Turnaround Time Report</vt:lpstr>
      <vt:lpstr>Infection Report</vt:lpstr>
      <vt:lpstr>Surveillance Report</vt:lpstr>
      <vt:lpstr>Quality Control Report</vt:lpstr>
      <vt:lpstr>User Account</vt:lpstr>
      <vt:lpstr>Editing Your User Profile</vt:lpstr>
      <vt:lpstr>Changing your Password</vt:lpstr>
      <vt:lpstr>Signing out of BLIS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BLIS-KENYA</dc:title>
  <dc:creator>oracle-10</dc:creator>
  <cp:lastModifiedBy>winnie bahati</cp:lastModifiedBy>
  <cp:revision>44</cp:revision>
  <dcterms:created xsi:type="dcterms:W3CDTF">2016-11-11T12:39:30Z</dcterms:created>
  <dcterms:modified xsi:type="dcterms:W3CDTF">2016-11-16T09:24:54Z</dcterms:modified>
</cp:coreProperties>
</file>