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9" r:id="rId3"/>
    <p:sldId id="306" r:id="rId4"/>
    <p:sldId id="307" r:id="rId5"/>
    <p:sldId id="308" r:id="rId6"/>
    <p:sldId id="309" r:id="rId7"/>
    <p:sldId id="311" r:id="rId8"/>
    <p:sldId id="312" r:id="rId9"/>
    <p:sldId id="310" r:id="rId10"/>
    <p:sldId id="313" r:id="rId11"/>
    <p:sldId id="314" r:id="rId12"/>
    <p:sldId id="315" r:id="rId13"/>
    <p:sldId id="316" r:id="rId14"/>
    <p:sldId id="317" r:id="rId15"/>
    <p:sldId id="318" r:id="rId16"/>
    <p:sldId id="319" r:id="rId17"/>
    <p:sldId id="320" r:id="rId18"/>
    <p:sldId id="321" r:id="rId19"/>
    <p:sldId id="322" r:id="rId20"/>
    <p:sldId id="3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47" autoAdjust="0"/>
    <p:restoredTop sz="94533" autoAdjust="0"/>
  </p:normalViewPr>
  <p:slideViewPr>
    <p:cSldViewPr snapToGrid="0">
      <p:cViewPr varScale="1">
        <p:scale>
          <a:sx n="51" d="100"/>
          <a:sy n="51" d="100"/>
        </p:scale>
        <p:origin x="78" y="840"/>
      </p:cViewPr>
      <p:guideLst/>
    </p:cSldViewPr>
  </p:slideViewPr>
  <p:outlineViewPr>
    <p:cViewPr>
      <p:scale>
        <a:sx n="33" d="100"/>
        <a:sy n="33" d="100"/>
      </p:scale>
      <p:origin x="0" y="-43332"/>
    </p:cViewPr>
  </p:outlineViewPr>
  <p:notesTextViewPr>
    <p:cViewPr>
      <p:scale>
        <a:sx n="1" d="1"/>
        <a:sy n="1" d="1"/>
      </p:scale>
      <p:origin x="0" y="0"/>
    </p:cViewPr>
  </p:notesTextViewPr>
  <p:sorterViewPr>
    <p:cViewPr>
      <p:scale>
        <a:sx n="100" d="100"/>
        <a:sy n="100" d="100"/>
      </p:scale>
      <p:origin x="0" y="-260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6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336904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1596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234231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D5391-B68B-4A5B-8058-5C68EAFC87CA}" type="datetimeFigureOut">
              <a:rPr lang="en-US" smtClean="0"/>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43D3A-8DBA-4E5B-9129-A56A095345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94994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D5391-B68B-4A5B-8058-5C68EAFC87CA}" type="datetimeFigureOut">
              <a:rPr lang="en-US" smtClean="0"/>
              <a:t>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5506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D5391-B68B-4A5B-8058-5C68EAFC87CA}" type="datetimeFigureOut">
              <a:rPr lang="en-US" smtClean="0"/>
              <a:t>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43828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1D5391-B68B-4A5B-8058-5C68EAFC87CA}" type="datetimeFigureOut">
              <a:rPr lang="en-US" smtClean="0"/>
              <a:t>2/11/2017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50897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E43D3A-8DBA-4E5B-9129-A56A0953458B}" type="slidenum">
              <a:rPr lang="en-US" smtClean="0"/>
              <a:t>‹#›</a:t>
            </a:fld>
            <a:endParaRPr lang="en-US"/>
          </a:p>
        </p:txBody>
      </p:sp>
    </p:spTree>
    <p:extLst>
      <p:ext uri="{BB962C8B-B14F-4D97-AF65-F5344CB8AC3E}">
        <p14:creationId xmlns:p14="http://schemas.microsoft.com/office/powerpoint/2010/main" val="315248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D5391-B68B-4A5B-8058-5C68EAFC87CA}" type="datetimeFigureOut">
              <a:rPr lang="en-US" smtClean="0"/>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43D3A-8DBA-4E5B-9129-A56A0953458B}" type="slidenum">
              <a:rPr lang="en-US" smtClean="0"/>
              <a:t>‹#›</a:t>
            </a:fld>
            <a:endParaRPr lang="en-US"/>
          </a:p>
        </p:txBody>
      </p:sp>
    </p:spTree>
    <p:extLst>
      <p:ext uri="{BB962C8B-B14F-4D97-AF65-F5344CB8AC3E}">
        <p14:creationId xmlns:p14="http://schemas.microsoft.com/office/powerpoint/2010/main" val="122657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1D5391-B68B-4A5B-8058-5C68EAFC87CA}" type="datetimeFigureOut">
              <a:rPr lang="en-US" smtClean="0"/>
              <a:t>2/11/2017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E43D3A-8DBA-4E5B-9129-A56A095345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5863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CONFIGURATION</a:t>
            </a:r>
            <a:endParaRPr lang="en-US" dirty="0"/>
          </a:p>
        </p:txBody>
      </p:sp>
    </p:spTree>
    <p:extLst>
      <p:ext uri="{BB962C8B-B14F-4D97-AF65-F5344CB8AC3E}">
        <p14:creationId xmlns:p14="http://schemas.microsoft.com/office/powerpoint/2010/main" val="319952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To add a new reason, click on the                                            button then </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2. </a:t>
            </a:r>
            <a:r>
              <a:rPr lang="en-US" dirty="0"/>
              <a:t>To </a:t>
            </a:r>
            <a:r>
              <a:rPr lang="en-US" dirty="0" smtClean="0"/>
              <a:t>search for </a:t>
            </a:r>
            <a:r>
              <a:rPr lang="en-US" dirty="0"/>
              <a:t>a particular </a:t>
            </a:r>
            <a:r>
              <a:rPr lang="en-US" dirty="0" smtClean="0"/>
              <a:t>specimen rejection reason click </a:t>
            </a:r>
            <a:r>
              <a:rPr lang="en-US" dirty="0"/>
              <a:t>on the                                        </a:t>
            </a:r>
            <a:r>
              <a:rPr lang="en-US" dirty="0" smtClean="0"/>
              <a:t>      field</a:t>
            </a:r>
            <a:endParaRPr lang="en-US" dirty="0"/>
          </a:p>
          <a:p>
            <a:r>
              <a:rPr lang="en-US" dirty="0" smtClean="0"/>
              <a:t>3. </a:t>
            </a:r>
            <a:r>
              <a:rPr lang="en-US" dirty="0"/>
              <a:t>The                     button enables </a:t>
            </a:r>
            <a:r>
              <a:rPr lang="en-US" dirty="0" smtClean="0"/>
              <a:t>a specimen rejection reason to be changed</a:t>
            </a:r>
            <a:r>
              <a:rPr lang="en-US" dirty="0"/>
              <a:t>/ edited</a:t>
            </a:r>
          </a:p>
          <a:p>
            <a:r>
              <a:rPr lang="en-US" dirty="0" smtClean="0"/>
              <a:t>4. </a:t>
            </a:r>
            <a:r>
              <a:rPr lang="en-US" dirty="0"/>
              <a:t>To delete a </a:t>
            </a:r>
            <a:r>
              <a:rPr lang="en-US" dirty="0" smtClean="0"/>
              <a:t>specimen rejection reason </a:t>
            </a:r>
            <a:r>
              <a:rPr lang="en-US" dirty="0"/>
              <a:t>click </a:t>
            </a:r>
            <a:r>
              <a:rPr lang="en-US" dirty="0" smtClean="0"/>
              <a:t> </a:t>
            </a:r>
            <a:r>
              <a:rPr lang="en-US" dirty="0"/>
              <a:t>the                      </a:t>
            </a:r>
            <a:r>
              <a:rPr lang="en-US" dirty="0" smtClean="0"/>
              <a:t>   </a:t>
            </a:r>
            <a:r>
              <a:rPr lang="en-US" dirty="0"/>
              <a:t>button </a:t>
            </a:r>
          </a:p>
          <a:p>
            <a:endParaRPr lang="en-US" dirty="0"/>
          </a:p>
        </p:txBody>
      </p:sp>
      <p:pic>
        <p:nvPicPr>
          <p:cNvPr id="4" name="Picture 3"/>
          <p:cNvPicPr>
            <a:picLocks noChangeAspect="1"/>
          </p:cNvPicPr>
          <p:nvPr/>
        </p:nvPicPr>
        <p:blipFill>
          <a:blip r:embed="rId2"/>
          <a:stretch>
            <a:fillRect/>
          </a:stretch>
        </p:blipFill>
        <p:spPr>
          <a:xfrm>
            <a:off x="4342028" y="1814216"/>
            <a:ext cx="1795227" cy="374952"/>
          </a:xfrm>
          <a:prstGeom prst="rect">
            <a:avLst/>
          </a:prstGeom>
        </p:spPr>
      </p:pic>
      <p:pic>
        <p:nvPicPr>
          <p:cNvPr id="5" name="Picture 4"/>
          <p:cNvPicPr>
            <a:picLocks noChangeAspect="1"/>
          </p:cNvPicPr>
          <p:nvPr/>
        </p:nvPicPr>
        <p:blipFill>
          <a:blip r:embed="rId3"/>
          <a:stretch>
            <a:fillRect/>
          </a:stretch>
        </p:blipFill>
        <p:spPr>
          <a:xfrm>
            <a:off x="2469167" y="2295981"/>
            <a:ext cx="6357592" cy="1769149"/>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7754242" y="1672459"/>
            <a:ext cx="886838" cy="548227"/>
          </a:xfrm>
          <a:prstGeom prst="rect">
            <a:avLst/>
          </a:prstGeom>
        </p:spPr>
      </p:pic>
      <p:pic>
        <p:nvPicPr>
          <p:cNvPr id="7" name="Picture 6"/>
          <p:cNvPicPr>
            <a:picLocks noChangeAspect="1"/>
          </p:cNvPicPr>
          <p:nvPr/>
        </p:nvPicPr>
        <p:blipFill>
          <a:blip r:embed="rId5"/>
          <a:stretch>
            <a:fillRect/>
          </a:stretch>
        </p:blipFill>
        <p:spPr>
          <a:xfrm>
            <a:off x="7833406" y="4325429"/>
            <a:ext cx="1986706" cy="493251"/>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1901684" y="4818680"/>
            <a:ext cx="860177" cy="406195"/>
          </a:xfrm>
          <a:prstGeom prst="rect">
            <a:avLst/>
          </a:prstGeom>
        </p:spPr>
      </p:pic>
      <p:pic>
        <p:nvPicPr>
          <p:cNvPr id="9" name="Picture 8"/>
          <p:cNvPicPr>
            <a:picLocks noChangeAspect="1"/>
          </p:cNvPicPr>
          <p:nvPr/>
        </p:nvPicPr>
        <p:blipFill>
          <a:blip r:embed="rId7"/>
          <a:stretch>
            <a:fillRect/>
          </a:stretch>
        </p:blipFill>
        <p:spPr>
          <a:xfrm>
            <a:off x="6137255" y="5086963"/>
            <a:ext cx="1195519" cy="604710"/>
          </a:xfrm>
          <a:prstGeom prst="rect">
            <a:avLst/>
          </a:prstGeom>
        </p:spPr>
      </p:pic>
    </p:spTree>
    <p:extLst>
      <p:ext uri="{BB962C8B-B14F-4D97-AF65-F5344CB8AC3E}">
        <p14:creationId xmlns:p14="http://schemas.microsoft.com/office/powerpoint/2010/main" val="119665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Types</a:t>
            </a:r>
            <a:endParaRPr lang="en-US" dirty="0"/>
          </a:p>
        </p:txBody>
      </p:sp>
      <p:sp>
        <p:nvSpPr>
          <p:cNvPr id="3" name="Content Placeholder 2"/>
          <p:cNvSpPr>
            <a:spLocks noGrp="1"/>
          </p:cNvSpPr>
          <p:nvPr>
            <p:ph idx="1"/>
          </p:nvPr>
        </p:nvSpPr>
        <p:spPr/>
        <p:txBody>
          <a:bodyPr/>
          <a:lstStyle/>
          <a:p>
            <a:r>
              <a:rPr lang="en-US" dirty="0" smtClean="0"/>
              <a:t>Found under the test catalog tab</a:t>
            </a:r>
          </a:p>
          <a:p>
            <a:endParaRPr lang="en-US" dirty="0"/>
          </a:p>
        </p:txBody>
      </p:sp>
      <p:pic>
        <p:nvPicPr>
          <p:cNvPr id="4" name="Picture 3"/>
          <p:cNvPicPr>
            <a:picLocks noChangeAspect="1"/>
          </p:cNvPicPr>
          <p:nvPr/>
        </p:nvPicPr>
        <p:blipFill>
          <a:blip r:embed="rId2"/>
          <a:stretch>
            <a:fillRect/>
          </a:stretch>
        </p:blipFill>
        <p:spPr>
          <a:xfrm>
            <a:off x="2690999" y="2332653"/>
            <a:ext cx="7162128" cy="35364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067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To add a new test type click on the                         button, fill in the necessary fields and select specimen types.</a:t>
            </a:r>
          </a:p>
          <a:p>
            <a:endParaRPr lang="en-US" dirty="0"/>
          </a:p>
        </p:txBody>
      </p:sp>
      <p:pic>
        <p:nvPicPr>
          <p:cNvPr id="4" name="Picture 3"/>
          <p:cNvPicPr>
            <a:picLocks noChangeAspect="1"/>
          </p:cNvPicPr>
          <p:nvPr/>
        </p:nvPicPr>
        <p:blipFill>
          <a:blip r:embed="rId2"/>
          <a:stretch>
            <a:fillRect/>
          </a:stretch>
        </p:blipFill>
        <p:spPr>
          <a:xfrm>
            <a:off x="4890900" y="1845734"/>
            <a:ext cx="1118014" cy="435590"/>
          </a:xfrm>
          <a:prstGeom prst="rect">
            <a:avLst/>
          </a:prstGeom>
        </p:spPr>
      </p:pic>
      <p:pic>
        <p:nvPicPr>
          <p:cNvPr id="5" name="Picture 4"/>
          <p:cNvPicPr>
            <a:picLocks noChangeAspect="1"/>
          </p:cNvPicPr>
          <p:nvPr/>
        </p:nvPicPr>
        <p:blipFill>
          <a:blip r:embed="rId3"/>
          <a:stretch>
            <a:fillRect/>
          </a:stretch>
        </p:blipFill>
        <p:spPr>
          <a:xfrm>
            <a:off x="2667972" y="2562028"/>
            <a:ext cx="6460400" cy="29616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091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Type</a:t>
            </a:r>
            <a:endParaRPr lang="en-US" dirty="0"/>
          </a:p>
        </p:txBody>
      </p:sp>
      <p:sp>
        <p:nvSpPr>
          <p:cNvPr id="3" name="Content Placeholder 2"/>
          <p:cNvSpPr>
            <a:spLocks noGrp="1"/>
          </p:cNvSpPr>
          <p:nvPr>
            <p:ph idx="1"/>
          </p:nvPr>
        </p:nvSpPr>
        <p:spPr/>
        <p:txBody>
          <a:bodyPr/>
          <a:lstStyle/>
          <a:p>
            <a:r>
              <a:rPr lang="en-US" dirty="0" smtClean="0"/>
              <a:t>On the create test type page, measures can be added by clicking on the                         button and filling in the various fields. On the measure type tab, there’s a drop down where a range of measure types exist. </a:t>
            </a:r>
          </a:p>
          <a:p>
            <a:endParaRPr lang="en-US" dirty="0"/>
          </a:p>
        </p:txBody>
      </p:sp>
      <p:pic>
        <p:nvPicPr>
          <p:cNvPr id="4" name="Picture 3"/>
          <p:cNvPicPr>
            <a:picLocks noChangeAspect="1"/>
          </p:cNvPicPr>
          <p:nvPr/>
        </p:nvPicPr>
        <p:blipFill>
          <a:blip r:embed="rId2"/>
          <a:stretch>
            <a:fillRect/>
          </a:stretch>
        </p:blipFill>
        <p:spPr>
          <a:xfrm>
            <a:off x="2450134" y="3353939"/>
            <a:ext cx="6264658" cy="2041741"/>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8565970" y="1845734"/>
            <a:ext cx="1349826" cy="374952"/>
          </a:xfrm>
          <a:prstGeom prst="rect">
            <a:avLst/>
          </a:prstGeom>
        </p:spPr>
      </p:pic>
    </p:spTree>
    <p:extLst>
      <p:ext uri="{BB962C8B-B14F-4D97-AF65-F5344CB8AC3E}">
        <p14:creationId xmlns:p14="http://schemas.microsoft.com/office/powerpoint/2010/main" val="401036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Value</a:t>
            </a:r>
            <a:endParaRPr lang="en-US" dirty="0"/>
          </a:p>
        </p:txBody>
      </p:sp>
      <p:sp>
        <p:nvSpPr>
          <p:cNvPr id="3" name="Content Placeholder 2"/>
          <p:cNvSpPr>
            <a:spLocks noGrp="1"/>
          </p:cNvSpPr>
          <p:nvPr>
            <p:ph idx="1"/>
          </p:nvPr>
        </p:nvSpPr>
        <p:spPr/>
        <p:txBody>
          <a:bodyPr/>
          <a:lstStyle/>
          <a:p>
            <a:r>
              <a:rPr lang="en-US" dirty="0" smtClean="0"/>
              <a:t>The range values depends on the type of measure type selected.</a:t>
            </a:r>
          </a:p>
          <a:p>
            <a:r>
              <a:rPr lang="en-US" dirty="0" smtClean="0"/>
              <a:t>1. Numeric range measure type </a:t>
            </a:r>
          </a:p>
          <a:p>
            <a:endParaRPr lang="en-US" dirty="0"/>
          </a:p>
          <a:p>
            <a:endParaRPr lang="en-US" dirty="0" smtClean="0"/>
          </a:p>
          <a:p>
            <a:endParaRPr lang="en-US" dirty="0"/>
          </a:p>
          <a:p>
            <a:r>
              <a:rPr lang="en-US" dirty="0" smtClean="0"/>
              <a:t>2. Alphanumeric values and autocomplete measure type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273037" y="2777193"/>
            <a:ext cx="8412363" cy="129095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2273037" y="4600604"/>
            <a:ext cx="8799431" cy="12684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816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Turnaround Time</a:t>
            </a:r>
            <a:endParaRPr lang="en-US" dirty="0"/>
          </a:p>
        </p:txBody>
      </p:sp>
      <p:pic>
        <p:nvPicPr>
          <p:cNvPr id="4" name="Content Placeholder 3"/>
          <p:cNvPicPr>
            <a:picLocks noGrp="1" noChangeAspect="1"/>
          </p:cNvPicPr>
          <p:nvPr>
            <p:ph idx="1"/>
          </p:nvPr>
        </p:nvPicPr>
        <p:blipFill>
          <a:blip r:embed="rId2"/>
          <a:stretch>
            <a:fillRect/>
          </a:stretch>
        </p:blipFill>
        <p:spPr>
          <a:xfrm>
            <a:off x="2128782" y="2076177"/>
            <a:ext cx="6865928" cy="35848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882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Prevalence Threshold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752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Drugs</a:t>
            </a:r>
            <a:endParaRPr lang="en-US" dirty="0"/>
          </a:p>
        </p:txBody>
      </p:sp>
      <p:sp>
        <p:nvSpPr>
          <p:cNvPr id="5" name="Content Placeholder 4"/>
          <p:cNvSpPr>
            <a:spLocks noGrp="1"/>
          </p:cNvSpPr>
          <p:nvPr>
            <p:ph idx="1"/>
          </p:nvPr>
        </p:nvSpPr>
        <p:spPr/>
        <p:txBody>
          <a:bodyPr/>
          <a:lstStyle/>
          <a:p>
            <a:r>
              <a:rPr lang="en-US" dirty="0" smtClean="0"/>
              <a:t>Lists all available drugs</a:t>
            </a:r>
          </a:p>
          <a:p>
            <a:endParaRPr lang="en-US" dirty="0"/>
          </a:p>
        </p:txBody>
      </p:sp>
      <p:pic>
        <p:nvPicPr>
          <p:cNvPr id="6" name="Picture 5"/>
          <p:cNvPicPr>
            <a:picLocks noChangeAspect="1"/>
          </p:cNvPicPr>
          <p:nvPr/>
        </p:nvPicPr>
        <p:blipFill>
          <a:blip r:embed="rId2"/>
          <a:stretch>
            <a:fillRect/>
          </a:stretch>
        </p:blipFill>
        <p:spPr>
          <a:xfrm>
            <a:off x="2369764" y="2476234"/>
            <a:ext cx="6792898" cy="22637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9664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pPr lvl="0">
              <a:buClr>
                <a:srgbClr val="E48312"/>
              </a:buClr>
            </a:pPr>
            <a:r>
              <a:rPr lang="en-US" dirty="0">
                <a:solidFill>
                  <a:srgbClr val="000000">
                    <a:lumMod val="75000"/>
                    <a:lumOff val="25000"/>
                  </a:srgbClr>
                </a:solidFill>
              </a:rPr>
              <a:t>1</a:t>
            </a:r>
            <a:r>
              <a:rPr lang="en-US" dirty="0" smtClean="0">
                <a:solidFill>
                  <a:srgbClr val="000000">
                    <a:lumMod val="75000"/>
                    <a:lumOff val="25000"/>
                  </a:srgbClr>
                </a:solidFill>
              </a:rPr>
              <a:t>. To create a drug, click on the                           button </a:t>
            </a:r>
          </a:p>
          <a:p>
            <a:pPr lvl="0">
              <a:buClr>
                <a:srgbClr val="E48312"/>
              </a:buClr>
            </a:pPr>
            <a:endParaRPr lang="en-US" dirty="0">
              <a:solidFill>
                <a:srgbClr val="000000">
                  <a:lumMod val="75000"/>
                  <a:lumOff val="25000"/>
                </a:srgbClr>
              </a:solidFill>
            </a:endParaRPr>
          </a:p>
          <a:p>
            <a:pPr lvl="0">
              <a:buClr>
                <a:srgbClr val="E48312"/>
              </a:buClr>
            </a:pPr>
            <a:endParaRPr lang="en-US" dirty="0" smtClean="0">
              <a:solidFill>
                <a:srgbClr val="000000">
                  <a:lumMod val="75000"/>
                  <a:lumOff val="25000"/>
                </a:srgbClr>
              </a:solidFill>
            </a:endParaRPr>
          </a:p>
          <a:p>
            <a:pPr lvl="0">
              <a:buClr>
                <a:srgbClr val="E48312"/>
              </a:buClr>
            </a:pPr>
            <a:endParaRPr lang="en-US" dirty="0">
              <a:solidFill>
                <a:srgbClr val="000000">
                  <a:lumMod val="75000"/>
                  <a:lumOff val="25000"/>
                </a:srgbClr>
              </a:solidFill>
            </a:endParaRPr>
          </a:p>
          <a:p>
            <a:pPr lvl="0">
              <a:buClr>
                <a:srgbClr val="E48312"/>
              </a:buClr>
            </a:pPr>
            <a:endParaRPr lang="en-US" dirty="0" smtClean="0">
              <a:solidFill>
                <a:srgbClr val="000000">
                  <a:lumMod val="75000"/>
                  <a:lumOff val="25000"/>
                </a:srgbClr>
              </a:solidFill>
            </a:endParaRPr>
          </a:p>
          <a:p>
            <a:pPr lvl="0">
              <a:buClr>
                <a:srgbClr val="E48312"/>
              </a:buClr>
            </a:pPr>
            <a:r>
              <a:rPr lang="en-US" dirty="0" smtClean="0">
                <a:solidFill>
                  <a:srgbClr val="000000">
                    <a:lumMod val="75000"/>
                    <a:lumOff val="25000"/>
                  </a:srgbClr>
                </a:solidFill>
              </a:rPr>
              <a:t>Then click on the                  button.</a:t>
            </a:r>
            <a:endParaRPr lang="en-US" dirty="0">
              <a:solidFill>
                <a:srgbClr val="000000">
                  <a:lumMod val="75000"/>
                  <a:lumOff val="25000"/>
                </a:srgbClr>
              </a:solidFill>
            </a:endParaRPr>
          </a:p>
          <a:p>
            <a:pPr lvl="0">
              <a:buClr>
                <a:srgbClr val="E48312"/>
              </a:buClr>
            </a:pPr>
            <a:endParaRPr lang="en-US" dirty="0" smtClean="0">
              <a:solidFill>
                <a:srgbClr val="000000">
                  <a:lumMod val="75000"/>
                  <a:lumOff val="25000"/>
                </a:srgbClr>
              </a:solidFill>
            </a:endParaRPr>
          </a:p>
          <a:p>
            <a:pPr lvl="0">
              <a:buClr>
                <a:srgbClr val="E48312"/>
              </a:buClr>
            </a:pPr>
            <a:r>
              <a:rPr lang="en-US" dirty="0" smtClean="0">
                <a:solidFill>
                  <a:srgbClr val="000000">
                    <a:lumMod val="75000"/>
                    <a:lumOff val="25000"/>
                  </a:srgbClr>
                </a:solidFill>
              </a:rPr>
              <a:t>2. To </a:t>
            </a:r>
            <a:r>
              <a:rPr lang="en-US" dirty="0">
                <a:solidFill>
                  <a:srgbClr val="000000">
                    <a:lumMod val="75000"/>
                    <a:lumOff val="25000"/>
                  </a:srgbClr>
                </a:solidFill>
              </a:rPr>
              <a:t>search a particular lab section click on the                                        </a:t>
            </a:r>
            <a:r>
              <a:rPr lang="en-US" dirty="0" smtClean="0">
                <a:solidFill>
                  <a:srgbClr val="000000">
                    <a:lumMod val="75000"/>
                    <a:lumOff val="25000"/>
                  </a:srgbClr>
                </a:solidFill>
              </a:rPr>
              <a:t>field</a:t>
            </a:r>
            <a:endParaRPr lang="en-US" dirty="0">
              <a:solidFill>
                <a:srgbClr val="000000">
                  <a:lumMod val="75000"/>
                  <a:lumOff val="25000"/>
                </a:srgbClr>
              </a:solidFill>
            </a:endParaRPr>
          </a:p>
        </p:txBody>
      </p:sp>
      <p:pic>
        <p:nvPicPr>
          <p:cNvPr id="4" name="Picture 3"/>
          <p:cNvPicPr>
            <a:picLocks noChangeAspect="1"/>
          </p:cNvPicPr>
          <p:nvPr/>
        </p:nvPicPr>
        <p:blipFill>
          <a:blip r:embed="rId2"/>
          <a:stretch>
            <a:fillRect/>
          </a:stretch>
        </p:blipFill>
        <p:spPr>
          <a:xfrm>
            <a:off x="4532916" y="1737360"/>
            <a:ext cx="1252064" cy="486914"/>
          </a:xfrm>
          <a:prstGeom prst="rect">
            <a:avLst/>
          </a:prstGeom>
        </p:spPr>
      </p:pic>
      <p:pic>
        <p:nvPicPr>
          <p:cNvPr id="5" name="Picture 4"/>
          <p:cNvPicPr>
            <a:picLocks noChangeAspect="1"/>
          </p:cNvPicPr>
          <p:nvPr/>
        </p:nvPicPr>
        <p:blipFill>
          <a:blip r:embed="rId3"/>
          <a:stretch>
            <a:fillRect/>
          </a:stretch>
        </p:blipFill>
        <p:spPr>
          <a:xfrm>
            <a:off x="6219786" y="4948813"/>
            <a:ext cx="2090121" cy="518926"/>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2239351" y="2357529"/>
            <a:ext cx="7091257" cy="1661176"/>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3017194" y="4048318"/>
            <a:ext cx="779998" cy="482181"/>
          </a:xfrm>
          <a:prstGeom prst="rect">
            <a:avLst/>
          </a:prstGeom>
        </p:spPr>
      </p:pic>
    </p:spTree>
    <p:extLst>
      <p:ext uri="{BB962C8B-B14F-4D97-AF65-F5344CB8AC3E}">
        <p14:creationId xmlns:p14="http://schemas.microsoft.com/office/powerpoint/2010/main" val="243042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Organisms</a:t>
            </a:r>
            <a:endParaRPr lang="en-US" dirty="0"/>
          </a:p>
        </p:txBody>
      </p:sp>
      <p:sp>
        <p:nvSpPr>
          <p:cNvPr id="3" name="Content Placeholder 2"/>
          <p:cNvSpPr>
            <a:spLocks noGrp="1"/>
          </p:cNvSpPr>
          <p:nvPr>
            <p:ph idx="1"/>
          </p:nvPr>
        </p:nvSpPr>
        <p:spPr/>
        <p:txBody>
          <a:bodyPr/>
          <a:lstStyle/>
          <a:p>
            <a:r>
              <a:rPr lang="en-US" dirty="0" smtClean="0"/>
              <a:t>Shows a list of existing organisms</a:t>
            </a:r>
            <a:endParaRPr lang="en-US" dirty="0"/>
          </a:p>
        </p:txBody>
      </p:sp>
      <p:pic>
        <p:nvPicPr>
          <p:cNvPr id="4" name="Picture 3"/>
          <p:cNvPicPr>
            <a:picLocks noChangeAspect="1"/>
          </p:cNvPicPr>
          <p:nvPr/>
        </p:nvPicPr>
        <p:blipFill>
          <a:blip r:embed="rId2"/>
          <a:stretch>
            <a:fillRect/>
          </a:stretch>
        </p:blipFill>
        <p:spPr>
          <a:xfrm>
            <a:off x="2214378" y="2364266"/>
            <a:ext cx="8077410" cy="18531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053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Laboratory tests</a:t>
            </a:r>
            <a:endParaRPr lang="sw-KE" b="1" dirty="0"/>
          </a:p>
        </p:txBody>
      </p:sp>
      <p:sp>
        <p:nvSpPr>
          <p:cNvPr id="3" name="Content Placeholder 2"/>
          <p:cNvSpPr>
            <a:spLocks noGrp="1"/>
          </p:cNvSpPr>
          <p:nvPr>
            <p:ph idx="1"/>
          </p:nvPr>
        </p:nvSpPr>
        <p:spPr/>
        <p:txBody>
          <a:bodyPr>
            <a:normAutofit/>
          </a:bodyPr>
          <a:lstStyle/>
          <a:p>
            <a:r>
              <a:rPr lang="en-US" dirty="0"/>
              <a:t>Different medical systems have distinct stages and processes of conducting medical test. This document will track the life cycle of a medical test on-board </a:t>
            </a:r>
            <a:r>
              <a:rPr lang="en-US" dirty="0" err="1"/>
              <a:t>iBLIS</a:t>
            </a:r>
            <a:r>
              <a:rPr lang="en-US" dirty="0"/>
              <a:t>.</a:t>
            </a:r>
          </a:p>
          <a:p>
            <a:r>
              <a:rPr lang="en-US" dirty="0"/>
              <a:t>After receiving test request from a patient or other embedded systems the immediate step is to book for the test via the laboratory system. The initial stage of capturing the test details is most important stage. In essence, accurate data capturing will streamline the logical steps to ensure that what you test is what you meant to test, and that the final test report meets the client’s needs and expectations.</a:t>
            </a:r>
          </a:p>
          <a:p>
            <a:endParaRPr lang="sw-KE" dirty="0"/>
          </a:p>
        </p:txBody>
      </p:sp>
    </p:spTree>
    <p:extLst>
      <p:ext uri="{BB962C8B-B14F-4D97-AF65-F5344CB8AC3E}">
        <p14:creationId xmlns:p14="http://schemas.microsoft.com/office/powerpoint/2010/main" val="296832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a:t>1. To create a drug, click on the                           button </a:t>
            </a:r>
          </a:p>
          <a:p>
            <a:endParaRPr lang="en-US" dirty="0"/>
          </a:p>
          <a:p>
            <a:endParaRPr lang="en-US" dirty="0"/>
          </a:p>
          <a:p>
            <a:endParaRPr lang="en-US" dirty="0"/>
          </a:p>
          <a:p>
            <a:endParaRPr lang="en-US" dirty="0"/>
          </a:p>
          <a:p>
            <a:r>
              <a:rPr lang="en-US" dirty="0"/>
              <a:t>Then click on the                  button.</a:t>
            </a:r>
          </a:p>
          <a:p>
            <a:endParaRPr lang="en-US" dirty="0"/>
          </a:p>
          <a:p>
            <a:r>
              <a:rPr lang="en-US" dirty="0"/>
              <a:t>2. To search a particular lab section click on the                                        field</a:t>
            </a:r>
          </a:p>
          <a:p>
            <a:endParaRPr lang="en-US" dirty="0"/>
          </a:p>
        </p:txBody>
      </p:sp>
      <p:pic>
        <p:nvPicPr>
          <p:cNvPr id="4" name="Picture 3"/>
          <p:cNvPicPr>
            <a:picLocks noChangeAspect="1"/>
          </p:cNvPicPr>
          <p:nvPr/>
        </p:nvPicPr>
        <p:blipFill>
          <a:blip r:embed="rId2"/>
          <a:stretch>
            <a:fillRect/>
          </a:stretch>
        </p:blipFill>
        <p:spPr>
          <a:xfrm>
            <a:off x="1822864" y="2304787"/>
            <a:ext cx="6249103" cy="176336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4517684" y="1830938"/>
            <a:ext cx="1152230" cy="350679"/>
          </a:xfrm>
          <a:prstGeom prst="rect">
            <a:avLst/>
          </a:prstGeom>
        </p:spPr>
      </p:pic>
      <p:pic>
        <p:nvPicPr>
          <p:cNvPr id="6" name="Picture 5"/>
          <p:cNvPicPr>
            <a:picLocks noChangeAspect="1"/>
          </p:cNvPicPr>
          <p:nvPr/>
        </p:nvPicPr>
        <p:blipFill>
          <a:blip r:embed="rId4"/>
          <a:stretch>
            <a:fillRect/>
          </a:stretch>
        </p:blipFill>
        <p:spPr>
          <a:xfrm>
            <a:off x="2998533" y="4087676"/>
            <a:ext cx="710994" cy="439524"/>
          </a:xfrm>
          <a:prstGeom prst="rect">
            <a:avLst/>
          </a:prstGeom>
        </p:spPr>
      </p:pic>
      <p:pic>
        <p:nvPicPr>
          <p:cNvPr id="7" name="Picture 6"/>
          <p:cNvPicPr>
            <a:picLocks noChangeAspect="1"/>
          </p:cNvPicPr>
          <p:nvPr/>
        </p:nvPicPr>
        <p:blipFill>
          <a:blip r:embed="rId5"/>
          <a:stretch>
            <a:fillRect/>
          </a:stretch>
        </p:blipFill>
        <p:spPr>
          <a:xfrm>
            <a:off x="6333400" y="4998772"/>
            <a:ext cx="1738567" cy="4316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665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Lab Section</a:t>
            </a:r>
            <a:endParaRPr lang="en-US" dirty="0"/>
          </a:p>
        </p:txBody>
      </p:sp>
      <p:sp>
        <p:nvSpPr>
          <p:cNvPr id="3" name="Content Placeholder 2"/>
          <p:cNvSpPr>
            <a:spLocks noGrp="1"/>
          </p:cNvSpPr>
          <p:nvPr>
            <p:ph idx="1"/>
          </p:nvPr>
        </p:nvSpPr>
        <p:spPr/>
        <p:txBody>
          <a:bodyPr/>
          <a:lstStyle/>
          <a:p>
            <a:r>
              <a:rPr lang="en-US" dirty="0" smtClean="0"/>
              <a:t>Click the test catalog tab, then click on the                          button </a:t>
            </a:r>
          </a:p>
          <a:p>
            <a:endParaRPr lang="en-US" dirty="0"/>
          </a:p>
        </p:txBody>
      </p:sp>
      <p:pic>
        <p:nvPicPr>
          <p:cNvPr id="4" name="Picture 3"/>
          <p:cNvPicPr>
            <a:picLocks noChangeAspect="1"/>
          </p:cNvPicPr>
          <p:nvPr/>
        </p:nvPicPr>
        <p:blipFill>
          <a:blip r:embed="rId2"/>
          <a:stretch>
            <a:fillRect/>
          </a:stretch>
        </p:blipFill>
        <p:spPr>
          <a:xfrm>
            <a:off x="2379281" y="2553328"/>
            <a:ext cx="6074254" cy="2608172"/>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5584507" y="1845733"/>
            <a:ext cx="1226839" cy="391544"/>
          </a:xfrm>
          <a:prstGeom prst="rect">
            <a:avLst/>
          </a:prstGeom>
        </p:spPr>
      </p:pic>
    </p:spTree>
    <p:extLst>
      <p:ext uri="{BB962C8B-B14F-4D97-AF65-F5344CB8AC3E}">
        <p14:creationId xmlns:p14="http://schemas.microsoft.com/office/powerpoint/2010/main" val="218892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Fill in the various fields then click the               button</a:t>
            </a:r>
          </a:p>
          <a:p>
            <a:endParaRPr lang="en-US" dirty="0"/>
          </a:p>
        </p:txBody>
      </p:sp>
      <p:pic>
        <p:nvPicPr>
          <p:cNvPr id="4" name="Picture 3"/>
          <p:cNvPicPr>
            <a:picLocks noChangeAspect="1"/>
          </p:cNvPicPr>
          <p:nvPr/>
        </p:nvPicPr>
        <p:blipFill>
          <a:blip r:embed="rId2"/>
          <a:stretch>
            <a:fillRect/>
          </a:stretch>
        </p:blipFill>
        <p:spPr>
          <a:xfrm>
            <a:off x="2720700" y="2517419"/>
            <a:ext cx="6811559" cy="2679990"/>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5051268" y="1774153"/>
            <a:ext cx="812894" cy="502516"/>
          </a:xfrm>
          <a:prstGeom prst="rect">
            <a:avLst/>
          </a:prstGeom>
        </p:spPr>
      </p:pic>
    </p:spTree>
    <p:extLst>
      <p:ext uri="{BB962C8B-B14F-4D97-AF65-F5344CB8AC3E}">
        <p14:creationId xmlns:p14="http://schemas.microsoft.com/office/powerpoint/2010/main" val="418940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1. To search a particular lab section click on the                                        field</a:t>
            </a:r>
          </a:p>
          <a:p>
            <a:r>
              <a:rPr lang="en-US" dirty="0" smtClean="0"/>
              <a:t>2. The                    button shows a brief description of a particular lab section</a:t>
            </a:r>
          </a:p>
          <a:p>
            <a:r>
              <a:rPr lang="en-US" dirty="0" smtClean="0"/>
              <a:t>3. The                     button enables the details of a lab section to be changed/ edited</a:t>
            </a:r>
          </a:p>
          <a:p>
            <a:r>
              <a:rPr lang="en-US" dirty="0" smtClean="0"/>
              <a:t>4. To delete a specific lab section click on the                       button </a:t>
            </a:r>
            <a:endParaRPr lang="en-US" dirty="0"/>
          </a:p>
        </p:txBody>
      </p:sp>
      <p:pic>
        <p:nvPicPr>
          <p:cNvPr id="4" name="Picture 3"/>
          <p:cNvPicPr>
            <a:picLocks noChangeAspect="1"/>
          </p:cNvPicPr>
          <p:nvPr/>
        </p:nvPicPr>
        <p:blipFill>
          <a:blip r:embed="rId2"/>
          <a:stretch>
            <a:fillRect/>
          </a:stretch>
        </p:blipFill>
        <p:spPr>
          <a:xfrm>
            <a:off x="6288483" y="1845734"/>
            <a:ext cx="1886040" cy="468258"/>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905475" y="2259804"/>
            <a:ext cx="893709" cy="441471"/>
          </a:xfrm>
          <a:prstGeom prst="rect">
            <a:avLst/>
          </a:prstGeom>
        </p:spPr>
      </p:pic>
      <p:pic>
        <p:nvPicPr>
          <p:cNvPr id="6" name="Picture 5"/>
          <p:cNvPicPr>
            <a:picLocks noChangeAspect="1"/>
          </p:cNvPicPr>
          <p:nvPr/>
        </p:nvPicPr>
        <p:blipFill>
          <a:blip r:embed="rId4"/>
          <a:stretch>
            <a:fillRect/>
          </a:stretch>
        </p:blipFill>
        <p:spPr>
          <a:xfrm>
            <a:off x="1905475" y="2755462"/>
            <a:ext cx="991603" cy="468257"/>
          </a:xfrm>
          <a:prstGeom prst="rect">
            <a:avLst/>
          </a:prstGeom>
        </p:spPr>
      </p:pic>
      <p:pic>
        <p:nvPicPr>
          <p:cNvPr id="7" name="Picture 6"/>
          <p:cNvPicPr>
            <a:picLocks noChangeAspect="1"/>
          </p:cNvPicPr>
          <p:nvPr/>
        </p:nvPicPr>
        <p:blipFill>
          <a:blip r:embed="rId5"/>
          <a:stretch>
            <a:fillRect/>
          </a:stretch>
        </p:blipFill>
        <p:spPr>
          <a:xfrm>
            <a:off x="6032824" y="3223719"/>
            <a:ext cx="1045292" cy="532506"/>
          </a:xfrm>
          <a:prstGeom prst="rect">
            <a:avLst/>
          </a:prstGeom>
        </p:spPr>
      </p:pic>
    </p:spTree>
    <p:extLst>
      <p:ext uri="{BB962C8B-B14F-4D97-AF65-F5344CB8AC3E}">
        <p14:creationId xmlns:p14="http://schemas.microsoft.com/office/powerpoint/2010/main" val="169704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Type</a:t>
            </a:r>
            <a:endParaRPr lang="en-US" dirty="0"/>
          </a:p>
        </p:txBody>
      </p:sp>
      <p:sp>
        <p:nvSpPr>
          <p:cNvPr id="3" name="Content Placeholder 2"/>
          <p:cNvSpPr>
            <a:spLocks noGrp="1"/>
          </p:cNvSpPr>
          <p:nvPr>
            <p:ph idx="1"/>
          </p:nvPr>
        </p:nvSpPr>
        <p:spPr/>
        <p:txBody>
          <a:bodyPr/>
          <a:lstStyle/>
          <a:p>
            <a:r>
              <a:rPr lang="en-US" dirty="0" smtClean="0"/>
              <a:t>To create a new specimen type, click on the                       button    </a:t>
            </a:r>
          </a:p>
          <a:p>
            <a:endParaRPr lang="en-US" dirty="0"/>
          </a:p>
        </p:txBody>
      </p:sp>
      <p:pic>
        <p:nvPicPr>
          <p:cNvPr id="4" name="Picture 3"/>
          <p:cNvPicPr>
            <a:picLocks noChangeAspect="1"/>
          </p:cNvPicPr>
          <p:nvPr/>
        </p:nvPicPr>
        <p:blipFill>
          <a:blip r:embed="rId2"/>
          <a:stretch>
            <a:fillRect/>
          </a:stretch>
        </p:blipFill>
        <p:spPr>
          <a:xfrm>
            <a:off x="2002635" y="2279356"/>
            <a:ext cx="6637511" cy="3493427"/>
          </a:xfrm>
          <a:prstGeom prst="rect">
            <a:avLst/>
          </a:prstGeom>
        </p:spPr>
      </p:pic>
      <p:pic>
        <p:nvPicPr>
          <p:cNvPr id="5" name="Picture 4"/>
          <p:cNvPicPr>
            <a:picLocks noChangeAspect="1"/>
          </p:cNvPicPr>
          <p:nvPr/>
        </p:nvPicPr>
        <p:blipFill>
          <a:blip r:embed="rId3"/>
          <a:stretch>
            <a:fillRect/>
          </a:stretch>
        </p:blipFill>
        <p:spPr>
          <a:xfrm>
            <a:off x="5784331" y="1893867"/>
            <a:ext cx="1083000" cy="303241"/>
          </a:xfrm>
          <a:prstGeom prst="rect">
            <a:avLst/>
          </a:prstGeom>
        </p:spPr>
      </p:pic>
    </p:spTree>
    <p:extLst>
      <p:ext uri="{BB962C8B-B14F-4D97-AF65-F5344CB8AC3E}">
        <p14:creationId xmlns:p14="http://schemas.microsoft.com/office/powerpoint/2010/main" val="123407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dirty="0" smtClean="0"/>
              <a:t>Fill in the name and description then click on </a:t>
            </a:r>
          </a:p>
          <a:p>
            <a:endParaRPr lang="en-US" dirty="0"/>
          </a:p>
        </p:txBody>
      </p:sp>
      <p:pic>
        <p:nvPicPr>
          <p:cNvPr id="4" name="Picture 3"/>
          <p:cNvPicPr>
            <a:picLocks noChangeAspect="1"/>
          </p:cNvPicPr>
          <p:nvPr/>
        </p:nvPicPr>
        <p:blipFill>
          <a:blip r:embed="rId2"/>
          <a:stretch>
            <a:fillRect/>
          </a:stretch>
        </p:blipFill>
        <p:spPr>
          <a:xfrm>
            <a:off x="2065459" y="2704217"/>
            <a:ext cx="6500043" cy="2306394"/>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5940164" y="1737360"/>
            <a:ext cx="852522" cy="527014"/>
          </a:xfrm>
          <a:prstGeom prst="rect">
            <a:avLst/>
          </a:prstGeom>
        </p:spPr>
      </p:pic>
    </p:spTree>
    <p:extLst>
      <p:ext uri="{BB962C8B-B14F-4D97-AF65-F5344CB8AC3E}">
        <p14:creationId xmlns:p14="http://schemas.microsoft.com/office/powerpoint/2010/main" val="957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pPr lvl="0">
              <a:buClr>
                <a:srgbClr val="E48312"/>
              </a:buClr>
            </a:pPr>
            <a:r>
              <a:rPr lang="en-US" dirty="0">
                <a:solidFill>
                  <a:srgbClr val="000000">
                    <a:lumMod val="75000"/>
                    <a:lumOff val="25000"/>
                  </a:srgbClr>
                </a:solidFill>
              </a:rPr>
              <a:t>1. To search a particular lab section click on the                                        field</a:t>
            </a:r>
          </a:p>
          <a:p>
            <a:pPr lvl="0">
              <a:buClr>
                <a:srgbClr val="E48312"/>
              </a:buClr>
            </a:pPr>
            <a:r>
              <a:rPr lang="en-US" dirty="0">
                <a:solidFill>
                  <a:srgbClr val="000000">
                    <a:lumMod val="75000"/>
                    <a:lumOff val="25000"/>
                  </a:srgbClr>
                </a:solidFill>
              </a:rPr>
              <a:t>2. The                    button shows a </a:t>
            </a:r>
            <a:r>
              <a:rPr lang="en-US" dirty="0" smtClean="0">
                <a:solidFill>
                  <a:srgbClr val="000000">
                    <a:lumMod val="75000"/>
                    <a:lumOff val="25000"/>
                  </a:srgbClr>
                </a:solidFill>
              </a:rPr>
              <a:t>specimen type details</a:t>
            </a:r>
            <a:endParaRPr lang="en-US" dirty="0">
              <a:solidFill>
                <a:srgbClr val="000000">
                  <a:lumMod val="75000"/>
                  <a:lumOff val="25000"/>
                </a:srgbClr>
              </a:solidFill>
            </a:endParaRPr>
          </a:p>
          <a:p>
            <a:pPr lvl="0">
              <a:buClr>
                <a:srgbClr val="E48312"/>
              </a:buClr>
            </a:pPr>
            <a:r>
              <a:rPr lang="en-US" dirty="0">
                <a:solidFill>
                  <a:srgbClr val="000000">
                    <a:lumMod val="75000"/>
                    <a:lumOff val="25000"/>
                  </a:srgbClr>
                </a:solidFill>
              </a:rPr>
              <a:t>3. The                     button enables the details of a </a:t>
            </a:r>
            <a:r>
              <a:rPr lang="en-US" dirty="0" smtClean="0">
                <a:solidFill>
                  <a:srgbClr val="000000">
                    <a:lumMod val="75000"/>
                    <a:lumOff val="25000"/>
                  </a:srgbClr>
                </a:solidFill>
              </a:rPr>
              <a:t>specimen type to </a:t>
            </a:r>
            <a:r>
              <a:rPr lang="en-US" dirty="0">
                <a:solidFill>
                  <a:srgbClr val="000000">
                    <a:lumMod val="75000"/>
                    <a:lumOff val="25000"/>
                  </a:srgbClr>
                </a:solidFill>
              </a:rPr>
              <a:t>be changed/ edited</a:t>
            </a:r>
          </a:p>
          <a:p>
            <a:pPr lvl="0">
              <a:buClr>
                <a:srgbClr val="E48312"/>
              </a:buClr>
            </a:pPr>
            <a:r>
              <a:rPr lang="en-US" dirty="0">
                <a:solidFill>
                  <a:srgbClr val="000000">
                    <a:lumMod val="75000"/>
                    <a:lumOff val="25000"/>
                  </a:srgbClr>
                </a:solidFill>
              </a:rPr>
              <a:t>4. To delete a </a:t>
            </a:r>
            <a:r>
              <a:rPr lang="en-US" dirty="0" smtClean="0">
                <a:solidFill>
                  <a:srgbClr val="000000">
                    <a:lumMod val="75000"/>
                    <a:lumOff val="25000"/>
                  </a:srgbClr>
                </a:solidFill>
              </a:rPr>
              <a:t>specimen type click </a:t>
            </a:r>
            <a:r>
              <a:rPr lang="en-US" dirty="0">
                <a:solidFill>
                  <a:srgbClr val="000000">
                    <a:lumMod val="75000"/>
                    <a:lumOff val="25000"/>
                  </a:srgbClr>
                </a:solidFill>
              </a:rPr>
              <a:t>on the                       button </a:t>
            </a:r>
          </a:p>
          <a:p>
            <a:endParaRPr lang="en-US" dirty="0"/>
          </a:p>
        </p:txBody>
      </p:sp>
      <p:pic>
        <p:nvPicPr>
          <p:cNvPr id="4" name="Picture 3"/>
          <p:cNvPicPr>
            <a:picLocks noChangeAspect="1"/>
          </p:cNvPicPr>
          <p:nvPr/>
        </p:nvPicPr>
        <p:blipFill>
          <a:blip r:embed="rId2"/>
          <a:stretch>
            <a:fillRect/>
          </a:stretch>
        </p:blipFill>
        <p:spPr>
          <a:xfrm>
            <a:off x="6294431" y="1751925"/>
            <a:ext cx="1935169" cy="48045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1942797" y="2232380"/>
            <a:ext cx="920765" cy="454836"/>
          </a:xfrm>
          <a:prstGeom prst="rect">
            <a:avLst/>
          </a:prstGeom>
        </p:spPr>
      </p:pic>
      <p:pic>
        <p:nvPicPr>
          <p:cNvPr id="6" name="Picture 5"/>
          <p:cNvPicPr>
            <a:picLocks noChangeAspect="1"/>
          </p:cNvPicPr>
          <p:nvPr/>
        </p:nvPicPr>
        <p:blipFill>
          <a:blip r:embed="rId4"/>
          <a:stretch>
            <a:fillRect/>
          </a:stretch>
        </p:blipFill>
        <p:spPr>
          <a:xfrm>
            <a:off x="1942797" y="2756621"/>
            <a:ext cx="781742" cy="369156"/>
          </a:xfrm>
          <a:prstGeom prst="rect">
            <a:avLst/>
          </a:prstGeom>
        </p:spPr>
      </p:pic>
      <p:pic>
        <p:nvPicPr>
          <p:cNvPr id="8" name="Picture 7"/>
          <p:cNvPicPr>
            <a:picLocks noChangeAspect="1"/>
          </p:cNvPicPr>
          <p:nvPr/>
        </p:nvPicPr>
        <p:blipFill>
          <a:blip r:embed="rId5"/>
          <a:stretch>
            <a:fillRect/>
          </a:stretch>
        </p:blipFill>
        <p:spPr>
          <a:xfrm>
            <a:off x="5462298" y="3125777"/>
            <a:ext cx="1048603" cy="530398"/>
          </a:xfrm>
          <a:prstGeom prst="rect">
            <a:avLst/>
          </a:prstGeom>
        </p:spPr>
      </p:pic>
    </p:spTree>
    <p:extLst>
      <p:ext uri="{BB962C8B-B14F-4D97-AF65-F5344CB8AC3E}">
        <p14:creationId xmlns:p14="http://schemas.microsoft.com/office/powerpoint/2010/main" val="314084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Specimen Rejection</a:t>
            </a:r>
            <a:endParaRPr lang="en-US" dirty="0"/>
          </a:p>
        </p:txBody>
      </p:sp>
      <p:sp>
        <p:nvSpPr>
          <p:cNvPr id="3" name="Content Placeholder 2"/>
          <p:cNvSpPr>
            <a:spLocks noGrp="1"/>
          </p:cNvSpPr>
          <p:nvPr>
            <p:ph idx="1"/>
          </p:nvPr>
        </p:nvSpPr>
        <p:spPr/>
        <p:txBody>
          <a:bodyPr/>
          <a:lstStyle/>
          <a:p>
            <a:r>
              <a:rPr lang="en-US" dirty="0" smtClean="0"/>
              <a:t>Under the test catalog, there’s a specimen rejection tab that contains a list of specimen rejection reasons.</a:t>
            </a:r>
            <a:endParaRPr lang="en-US" dirty="0"/>
          </a:p>
        </p:txBody>
      </p:sp>
      <p:pic>
        <p:nvPicPr>
          <p:cNvPr id="4" name="Picture 3"/>
          <p:cNvPicPr>
            <a:picLocks noChangeAspect="1"/>
          </p:cNvPicPr>
          <p:nvPr/>
        </p:nvPicPr>
        <p:blipFill>
          <a:blip r:embed="rId2"/>
          <a:stretch>
            <a:fillRect/>
          </a:stretch>
        </p:blipFill>
        <p:spPr>
          <a:xfrm>
            <a:off x="2994356" y="2699050"/>
            <a:ext cx="6112322" cy="29834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60786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476</TotalTime>
  <Words>517</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TEST CONFIGURATION</vt:lpstr>
      <vt:lpstr>Laboratory tests</vt:lpstr>
      <vt:lpstr>Creating a Lab Section</vt:lpstr>
      <vt:lpstr>Continuation….</vt:lpstr>
      <vt:lpstr>Continuation….</vt:lpstr>
      <vt:lpstr>Specimen Type</vt:lpstr>
      <vt:lpstr>Continuation….</vt:lpstr>
      <vt:lpstr>Continuation….</vt:lpstr>
      <vt:lpstr>Specimen Rejection</vt:lpstr>
      <vt:lpstr>Continuation….</vt:lpstr>
      <vt:lpstr>Test Types</vt:lpstr>
      <vt:lpstr>Continuation….</vt:lpstr>
      <vt:lpstr>Measure Type</vt:lpstr>
      <vt:lpstr>Range Value</vt:lpstr>
      <vt:lpstr>Target Turnaround Time</vt:lpstr>
      <vt:lpstr>Prevalence Threshold</vt:lpstr>
      <vt:lpstr>Drugs</vt:lpstr>
      <vt:lpstr>Continuation….</vt:lpstr>
      <vt:lpstr>Organisms</vt:lpstr>
      <vt:lpstr>Continuation….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BLIS-KENYA</dc:title>
  <dc:creator>oracle-10</dc:creator>
  <cp:lastModifiedBy>winnie bahati</cp:lastModifiedBy>
  <cp:revision>54</cp:revision>
  <dcterms:created xsi:type="dcterms:W3CDTF">2016-11-11T12:39:30Z</dcterms:created>
  <dcterms:modified xsi:type="dcterms:W3CDTF">2017-02-11T10:44:25Z</dcterms:modified>
</cp:coreProperties>
</file>