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7" r:id="rId27"/>
    <p:sldId id="286" r:id="rId28"/>
    <p:sldId id="288" r:id="rId29"/>
    <p:sldId id="289" r:id="rId30"/>
    <p:sldId id="294" r:id="rId31"/>
    <p:sldId id="295" r:id="rId32"/>
    <p:sldId id="296" r:id="rId33"/>
    <p:sldId id="29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33" autoAdjust="0"/>
  </p:normalViewPr>
  <p:slideViewPr>
    <p:cSldViewPr snapToGrid="0">
      <p:cViewPr varScale="1">
        <p:scale>
          <a:sx n="50" d="100"/>
          <a:sy n="50" d="100"/>
        </p:scale>
        <p:origin x="48" y="864"/>
      </p:cViewPr>
      <p:guideLst/>
    </p:cSldViewPr>
  </p:slideViewPr>
  <p:outlineViewPr>
    <p:cViewPr>
      <p:scale>
        <a:sx n="33" d="100"/>
        <a:sy n="33" d="100"/>
      </p:scale>
      <p:origin x="0" y="-43332"/>
    </p:cViewPr>
  </p:outlineViewPr>
  <p:notesTextViewPr>
    <p:cViewPr>
      <p:scale>
        <a:sx n="1" d="1"/>
        <a:sy n="1" d="1"/>
      </p:scale>
      <p:origin x="0" y="0"/>
    </p:cViewPr>
  </p:notesTextViewPr>
  <p:sorterViewPr>
    <p:cViewPr>
      <p:scale>
        <a:sx n="100" d="100"/>
        <a:sy n="100" d="100"/>
      </p:scale>
      <p:origin x="0" y="-2604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1D5391-B68B-4A5B-8058-5C68EAFC87CA}" type="datetimeFigureOut">
              <a:rPr lang="en-US" smtClean="0"/>
              <a:t>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43D3A-8DBA-4E5B-9129-A56A0953458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3060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1D5391-B68B-4A5B-8058-5C68EAFC87CA}" type="datetimeFigureOut">
              <a:rPr lang="en-US" smtClean="0"/>
              <a:t>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43D3A-8DBA-4E5B-9129-A56A0953458B}" type="slidenum">
              <a:rPr lang="en-US" smtClean="0"/>
              <a:t>‹#›</a:t>
            </a:fld>
            <a:endParaRPr lang="en-US"/>
          </a:p>
        </p:txBody>
      </p:sp>
    </p:spTree>
    <p:extLst>
      <p:ext uri="{BB962C8B-B14F-4D97-AF65-F5344CB8AC3E}">
        <p14:creationId xmlns:p14="http://schemas.microsoft.com/office/powerpoint/2010/main" val="3369045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1D5391-B68B-4A5B-8058-5C68EAFC87CA}" type="datetimeFigureOut">
              <a:rPr lang="en-US" smtClean="0"/>
              <a:t>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43D3A-8DBA-4E5B-9129-A56A0953458B}" type="slidenum">
              <a:rPr lang="en-US" smtClean="0"/>
              <a:t>‹#›</a:t>
            </a:fld>
            <a:endParaRPr lang="en-US"/>
          </a:p>
        </p:txBody>
      </p:sp>
    </p:spTree>
    <p:extLst>
      <p:ext uri="{BB962C8B-B14F-4D97-AF65-F5344CB8AC3E}">
        <p14:creationId xmlns:p14="http://schemas.microsoft.com/office/powerpoint/2010/main" val="2159619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1D5391-B68B-4A5B-8058-5C68EAFC87CA}" type="datetimeFigureOut">
              <a:rPr lang="en-US" smtClean="0"/>
              <a:t>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43D3A-8DBA-4E5B-9129-A56A0953458B}" type="slidenum">
              <a:rPr lang="en-US" smtClean="0"/>
              <a:t>‹#›</a:t>
            </a:fld>
            <a:endParaRPr lang="en-US"/>
          </a:p>
        </p:txBody>
      </p:sp>
    </p:spTree>
    <p:extLst>
      <p:ext uri="{BB962C8B-B14F-4D97-AF65-F5344CB8AC3E}">
        <p14:creationId xmlns:p14="http://schemas.microsoft.com/office/powerpoint/2010/main" val="2342319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1D5391-B68B-4A5B-8058-5C68EAFC87CA}" type="datetimeFigureOut">
              <a:rPr lang="en-US" smtClean="0"/>
              <a:t>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43D3A-8DBA-4E5B-9129-A56A0953458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66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1D5391-B68B-4A5B-8058-5C68EAFC87CA}" type="datetimeFigureOut">
              <a:rPr lang="en-US" smtClean="0"/>
              <a:t>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E43D3A-8DBA-4E5B-9129-A56A0953458B}" type="slidenum">
              <a:rPr lang="en-US" smtClean="0"/>
              <a:t>‹#›</a:t>
            </a:fld>
            <a:endParaRPr lang="en-US"/>
          </a:p>
        </p:txBody>
      </p:sp>
    </p:spTree>
    <p:extLst>
      <p:ext uri="{BB962C8B-B14F-4D97-AF65-F5344CB8AC3E}">
        <p14:creationId xmlns:p14="http://schemas.microsoft.com/office/powerpoint/2010/main" val="1949943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1D5391-B68B-4A5B-8058-5C68EAFC87CA}" type="datetimeFigureOut">
              <a:rPr lang="en-US" smtClean="0"/>
              <a:t>2/11/2017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E43D3A-8DBA-4E5B-9129-A56A0953458B}" type="slidenum">
              <a:rPr lang="en-US" smtClean="0"/>
              <a:t>‹#›</a:t>
            </a:fld>
            <a:endParaRPr lang="en-US"/>
          </a:p>
        </p:txBody>
      </p:sp>
    </p:spTree>
    <p:extLst>
      <p:ext uri="{BB962C8B-B14F-4D97-AF65-F5344CB8AC3E}">
        <p14:creationId xmlns:p14="http://schemas.microsoft.com/office/powerpoint/2010/main" val="1455065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1D5391-B68B-4A5B-8058-5C68EAFC87CA}" type="datetimeFigureOut">
              <a:rPr lang="en-US" smtClean="0"/>
              <a:t>2/11/2017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E43D3A-8DBA-4E5B-9129-A56A0953458B}" type="slidenum">
              <a:rPr lang="en-US" smtClean="0"/>
              <a:t>‹#›</a:t>
            </a:fld>
            <a:endParaRPr lang="en-US"/>
          </a:p>
        </p:txBody>
      </p:sp>
    </p:spTree>
    <p:extLst>
      <p:ext uri="{BB962C8B-B14F-4D97-AF65-F5344CB8AC3E}">
        <p14:creationId xmlns:p14="http://schemas.microsoft.com/office/powerpoint/2010/main" val="1438286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41D5391-B68B-4A5B-8058-5C68EAFC87CA}" type="datetimeFigureOut">
              <a:rPr lang="en-US" smtClean="0"/>
              <a:t>2/11/2017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CE43D3A-8DBA-4E5B-9129-A56A0953458B}" type="slidenum">
              <a:rPr lang="en-US" smtClean="0"/>
              <a:t>‹#›</a:t>
            </a:fld>
            <a:endParaRPr lang="en-US"/>
          </a:p>
        </p:txBody>
      </p:sp>
    </p:spTree>
    <p:extLst>
      <p:ext uri="{BB962C8B-B14F-4D97-AF65-F5344CB8AC3E}">
        <p14:creationId xmlns:p14="http://schemas.microsoft.com/office/powerpoint/2010/main" val="508977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41D5391-B68B-4A5B-8058-5C68EAFC87CA}" type="datetimeFigureOut">
              <a:rPr lang="en-US" smtClean="0"/>
              <a:t>2/11/2017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E43D3A-8DBA-4E5B-9129-A56A0953458B}" type="slidenum">
              <a:rPr lang="en-US" smtClean="0"/>
              <a:t>‹#›</a:t>
            </a:fld>
            <a:endParaRPr lang="en-US"/>
          </a:p>
        </p:txBody>
      </p:sp>
    </p:spTree>
    <p:extLst>
      <p:ext uri="{BB962C8B-B14F-4D97-AF65-F5344CB8AC3E}">
        <p14:creationId xmlns:p14="http://schemas.microsoft.com/office/powerpoint/2010/main" val="3152487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1D5391-B68B-4A5B-8058-5C68EAFC87CA}" type="datetimeFigureOut">
              <a:rPr lang="en-US" smtClean="0"/>
              <a:t>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E43D3A-8DBA-4E5B-9129-A56A0953458B}" type="slidenum">
              <a:rPr lang="en-US" smtClean="0"/>
              <a:t>‹#›</a:t>
            </a:fld>
            <a:endParaRPr lang="en-US"/>
          </a:p>
        </p:txBody>
      </p:sp>
    </p:spTree>
    <p:extLst>
      <p:ext uri="{BB962C8B-B14F-4D97-AF65-F5344CB8AC3E}">
        <p14:creationId xmlns:p14="http://schemas.microsoft.com/office/powerpoint/2010/main" val="1226576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41D5391-B68B-4A5B-8058-5C68EAFC87CA}" type="datetimeFigureOut">
              <a:rPr lang="en-US" smtClean="0"/>
              <a:t>2/11/2017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CE43D3A-8DBA-4E5B-9129-A56A0953458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258630"/>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Test Flow</a:t>
            </a:r>
            <a:endParaRPr lang="en-US" dirty="0"/>
          </a:p>
        </p:txBody>
      </p:sp>
    </p:spTree>
    <p:extLst>
      <p:ext uri="{BB962C8B-B14F-4D97-AF65-F5344CB8AC3E}">
        <p14:creationId xmlns:p14="http://schemas.microsoft.com/office/powerpoint/2010/main" val="3199528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Listing ordered tests</a:t>
            </a:r>
            <a:endParaRPr lang="sw-KE" b="1" dirty="0"/>
          </a:p>
        </p:txBody>
      </p:sp>
      <p:sp>
        <p:nvSpPr>
          <p:cNvPr id="3" name="Content Placeholder 2"/>
          <p:cNvSpPr>
            <a:spLocks noGrp="1"/>
          </p:cNvSpPr>
          <p:nvPr>
            <p:ph idx="1"/>
          </p:nvPr>
        </p:nvSpPr>
        <p:spPr/>
        <p:txBody>
          <a:bodyPr/>
          <a:lstStyle/>
          <a:p>
            <a:r>
              <a:rPr lang="en-US" dirty="0" smtClean="0"/>
              <a:t>Click </a:t>
            </a:r>
            <a:r>
              <a:rPr lang="en-US" dirty="0"/>
              <a:t>the  </a:t>
            </a:r>
            <a:r>
              <a:rPr lang="en-US" dirty="0" smtClean="0"/>
              <a:t>                    tab </a:t>
            </a:r>
            <a:r>
              <a:rPr lang="en-US" dirty="0"/>
              <a:t>on the navigation menu to load a list of all ordered tests.</a:t>
            </a:r>
            <a:endParaRPr lang="sw-KE" dirty="0"/>
          </a:p>
        </p:txBody>
      </p:sp>
      <p:pic>
        <p:nvPicPr>
          <p:cNvPr id="4" name="Picture 3"/>
          <p:cNvPicPr>
            <a:picLocks noChangeAspect="1"/>
          </p:cNvPicPr>
          <p:nvPr/>
        </p:nvPicPr>
        <p:blipFill>
          <a:blip r:embed="rId2"/>
          <a:stretch>
            <a:fillRect/>
          </a:stretch>
        </p:blipFill>
        <p:spPr>
          <a:xfrm>
            <a:off x="2111828" y="1845734"/>
            <a:ext cx="1186543" cy="313749"/>
          </a:xfrm>
          <a:prstGeom prst="rect">
            <a:avLst/>
          </a:prstGeom>
        </p:spPr>
      </p:pic>
    </p:spTree>
    <p:extLst>
      <p:ext uri="{BB962C8B-B14F-4D97-AF65-F5344CB8AC3E}">
        <p14:creationId xmlns:p14="http://schemas.microsoft.com/office/powerpoint/2010/main" val="2350551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Searching for a lab request </a:t>
            </a:r>
            <a:endParaRPr lang="sw-KE" b="1" dirty="0"/>
          </a:p>
        </p:txBody>
      </p:sp>
      <p:sp>
        <p:nvSpPr>
          <p:cNvPr id="3" name="Content Placeholder 2"/>
          <p:cNvSpPr>
            <a:spLocks noGrp="1"/>
          </p:cNvSpPr>
          <p:nvPr>
            <p:ph idx="1"/>
          </p:nvPr>
        </p:nvSpPr>
        <p:spPr>
          <a:xfrm>
            <a:off x="838200" y="1895963"/>
            <a:ext cx="10515600" cy="3778006"/>
          </a:xfrm>
        </p:spPr>
        <p:txBody>
          <a:bodyPr/>
          <a:lstStyle/>
          <a:p>
            <a:r>
              <a:rPr lang="en-US" dirty="0"/>
              <a:t>Below is the first interface during the testing </a:t>
            </a:r>
            <a:r>
              <a:rPr lang="en-US" dirty="0" smtClean="0"/>
              <a:t>process. Once you have your search parameters in place, click the search button.</a:t>
            </a:r>
          </a:p>
          <a:p>
            <a:endParaRPr lang="sw-KE" dirty="0"/>
          </a:p>
        </p:txBody>
      </p:sp>
      <p:pic>
        <p:nvPicPr>
          <p:cNvPr id="4" name="Picture 3"/>
          <p:cNvPicPr>
            <a:picLocks noChangeAspect="1"/>
          </p:cNvPicPr>
          <p:nvPr/>
        </p:nvPicPr>
        <p:blipFill>
          <a:blip r:embed="rId2"/>
          <a:stretch>
            <a:fillRect/>
          </a:stretch>
        </p:blipFill>
        <p:spPr>
          <a:xfrm>
            <a:off x="1791741" y="2554793"/>
            <a:ext cx="7997028" cy="358726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01198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Booking a test</a:t>
            </a:r>
            <a:endParaRPr lang="sw-KE" b="1" dirty="0"/>
          </a:p>
        </p:txBody>
      </p:sp>
      <p:sp>
        <p:nvSpPr>
          <p:cNvPr id="3" name="Content Placeholder 2"/>
          <p:cNvSpPr>
            <a:spLocks noGrp="1"/>
          </p:cNvSpPr>
          <p:nvPr>
            <p:ph idx="1"/>
          </p:nvPr>
        </p:nvSpPr>
        <p:spPr/>
        <p:txBody>
          <a:bodyPr/>
          <a:lstStyle/>
          <a:p>
            <a:r>
              <a:rPr lang="en-US" dirty="0"/>
              <a:t>For referrals to the lab and tests that do not originate from the </a:t>
            </a:r>
            <a:r>
              <a:rPr lang="en-US" dirty="0" smtClean="0"/>
              <a:t>hospital </a:t>
            </a:r>
            <a:r>
              <a:rPr lang="en-US" dirty="0"/>
              <a:t>EMR system, lab requests have to be created at the lab</a:t>
            </a:r>
            <a:r>
              <a:rPr lang="en-US" dirty="0" smtClean="0"/>
              <a:t>.</a:t>
            </a:r>
          </a:p>
          <a:p>
            <a:r>
              <a:rPr lang="en-US" dirty="0"/>
              <a:t>The </a:t>
            </a:r>
            <a:r>
              <a:rPr lang="en-US" dirty="0" err="1"/>
              <a:t>iBLIS</a:t>
            </a:r>
            <a:r>
              <a:rPr lang="en-US" dirty="0"/>
              <a:t> system can accept and initiate test requests through different </a:t>
            </a:r>
            <a:r>
              <a:rPr lang="en-US" dirty="0" smtClean="0"/>
              <a:t>approaches discussed below.</a:t>
            </a:r>
            <a:endParaRPr lang="sw-KE" dirty="0"/>
          </a:p>
        </p:txBody>
      </p:sp>
    </p:spTree>
    <p:extLst>
      <p:ext uri="{BB962C8B-B14F-4D97-AF65-F5344CB8AC3E}">
        <p14:creationId xmlns:p14="http://schemas.microsoft.com/office/powerpoint/2010/main" val="1600514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 </a:t>
            </a:r>
            <a:r>
              <a:rPr lang="en-US" b="1" dirty="0" err="1" smtClean="0"/>
              <a:t>i</a:t>
            </a:r>
            <a:r>
              <a:rPr lang="en-US" b="1" dirty="0" smtClean="0"/>
              <a:t>) By </a:t>
            </a:r>
            <a:r>
              <a:rPr lang="en-US" b="1" dirty="0"/>
              <a:t>use of the Tests Link</a:t>
            </a:r>
            <a:br>
              <a:rPr lang="en-US" b="1" dirty="0"/>
            </a:br>
            <a:endParaRPr lang="sw-KE" dirty="0"/>
          </a:p>
        </p:txBody>
      </p:sp>
      <p:sp>
        <p:nvSpPr>
          <p:cNvPr id="3" name="Content Placeholder 2"/>
          <p:cNvSpPr>
            <a:spLocks noGrp="1"/>
          </p:cNvSpPr>
          <p:nvPr>
            <p:ph idx="1"/>
          </p:nvPr>
        </p:nvSpPr>
        <p:spPr/>
        <p:txBody>
          <a:bodyPr/>
          <a:lstStyle/>
          <a:p>
            <a:r>
              <a:rPr lang="en-US" dirty="0" smtClean="0"/>
              <a:t>1. Click </a:t>
            </a:r>
            <a:r>
              <a:rPr lang="en-US" dirty="0"/>
              <a:t>the </a:t>
            </a:r>
            <a:r>
              <a:rPr lang="en-US" dirty="0" smtClean="0"/>
              <a:t>                  button </a:t>
            </a:r>
            <a:r>
              <a:rPr lang="en-US" dirty="0"/>
              <a:t>to launch the test order form.</a:t>
            </a:r>
          </a:p>
          <a:p>
            <a:r>
              <a:rPr lang="en-US" dirty="0"/>
              <a:t>2</a:t>
            </a:r>
            <a:r>
              <a:rPr lang="en-US" dirty="0" smtClean="0"/>
              <a:t>. Select </a:t>
            </a:r>
            <a:r>
              <a:rPr lang="en-US" dirty="0"/>
              <a:t>the desired patient by tying the patient Id or Name or by clicking the GO button to list the available patients.</a:t>
            </a:r>
          </a:p>
          <a:p>
            <a:endParaRPr lang="sw-KE" dirty="0"/>
          </a:p>
        </p:txBody>
      </p:sp>
      <p:pic>
        <p:nvPicPr>
          <p:cNvPr id="4" name="Picture 3"/>
          <p:cNvPicPr>
            <a:picLocks noChangeAspect="1"/>
          </p:cNvPicPr>
          <p:nvPr/>
        </p:nvPicPr>
        <p:blipFill>
          <a:blip r:embed="rId2"/>
          <a:stretch>
            <a:fillRect/>
          </a:stretch>
        </p:blipFill>
        <p:spPr>
          <a:xfrm>
            <a:off x="2362199" y="1845734"/>
            <a:ext cx="1005276" cy="320523"/>
          </a:xfrm>
          <a:prstGeom prst="rect">
            <a:avLst/>
          </a:prstGeom>
        </p:spPr>
      </p:pic>
    </p:spTree>
    <p:extLst>
      <p:ext uri="{BB962C8B-B14F-4D97-AF65-F5344CB8AC3E}">
        <p14:creationId xmlns:p14="http://schemas.microsoft.com/office/powerpoint/2010/main" val="425139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Continuation….</a:t>
            </a:r>
            <a:endParaRPr lang="sw-KE" b="1" dirty="0"/>
          </a:p>
        </p:txBody>
      </p:sp>
      <p:pic>
        <p:nvPicPr>
          <p:cNvPr id="4" name="Content Placeholder 3"/>
          <p:cNvPicPr>
            <a:picLocks noGrp="1" noChangeAspect="1"/>
          </p:cNvPicPr>
          <p:nvPr>
            <p:ph idx="1"/>
          </p:nvPr>
        </p:nvPicPr>
        <p:blipFill>
          <a:blip r:embed="rId2"/>
          <a:stretch>
            <a:fillRect/>
          </a:stretch>
        </p:blipFill>
        <p:spPr>
          <a:xfrm>
            <a:off x="3821675" y="2001232"/>
            <a:ext cx="4608975" cy="371278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25311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Continuation….</a:t>
            </a:r>
            <a:endParaRPr lang="sw-KE" b="1" dirty="0"/>
          </a:p>
        </p:txBody>
      </p:sp>
      <p:sp>
        <p:nvSpPr>
          <p:cNvPr id="3" name="Content Placeholder 2"/>
          <p:cNvSpPr>
            <a:spLocks noGrp="1"/>
          </p:cNvSpPr>
          <p:nvPr>
            <p:ph idx="1"/>
          </p:nvPr>
        </p:nvSpPr>
        <p:spPr/>
        <p:txBody>
          <a:bodyPr/>
          <a:lstStyle/>
          <a:p>
            <a:r>
              <a:rPr lang="en-US" dirty="0"/>
              <a:t>3</a:t>
            </a:r>
            <a:r>
              <a:rPr lang="en-US" dirty="0" smtClean="0"/>
              <a:t>. Click </a:t>
            </a:r>
            <a:r>
              <a:rPr lang="en-US" dirty="0"/>
              <a:t>the  </a:t>
            </a:r>
            <a:r>
              <a:rPr lang="en-US" dirty="0" smtClean="0"/>
              <a:t>              button </a:t>
            </a:r>
            <a:r>
              <a:rPr lang="en-US" dirty="0"/>
              <a:t>to launch the new test order form</a:t>
            </a:r>
            <a:r>
              <a:rPr lang="en-US" dirty="0" smtClean="0"/>
              <a:t>.</a:t>
            </a:r>
            <a:endParaRPr lang="en-US" dirty="0"/>
          </a:p>
          <a:p>
            <a:r>
              <a:rPr lang="en-US" dirty="0"/>
              <a:t>4</a:t>
            </a:r>
            <a:r>
              <a:rPr lang="en-US" dirty="0" smtClean="0"/>
              <a:t>. In </a:t>
            </a:r>
            <a:r>
              <a:rPr lang="en-US" dirty="0"/>
              <a:t>the New test page, input the visit type, the requesting physician and from the listed tests, select the desired test(s).</a:t>
            </a:r>
          </a:p>
          <a:p>
            <a:endParaRPr lang="sw-KE" dirty="0"/>
          </a:p>
        </p:txBody>
      </p:sp>
      <p:pic>
        <p:nvPicPr>
          <p:cNvPr id="4" name="Picture 3"/>
          <p:cNvPicPr>
            <a:picLocks noChangeAspect="1"/>
          </p:cNvPicPr>
          <p:nvPr/>
        </p:nvPicPr>
        <p:blipFill>
          <a:blip r:embed="rId2"/>
          <a:stretch>
            <a:fillRect/>
          </a:stretch>
        </p:blipFill>
        <p:spPr>
          <a:xfrm>
            <a:off x="2373085" y="1845734"/>
            <a:ext cx="685800" cy="369249"/>
          </a:xfrm>
          <a:prstGeom prst="rect">
            <a:avLst/>
          </a:prstGeom>
        </p:spPr>
      </p:pic>
    </p:spTree>
    <p:extLst>
      <p:ext uri="{BB962C8B-B14F-4D97-AF65-F5344CB8AC3E}">
        <p14:creationId xmlns:p14="http://schemas.microsoft.com/office/powerpoint/2010/main" val="707697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Continuation….</a:t>
            </a:r>
            <a:endParaRPr lang="sw-KE" b="1"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5. Click </a:t>
            </a:r>
            <a:r>
              <a:rPr lang="en-US" dirty="0"/>
              <a:t>the </a:t>
            </a:r>
            <a:r>
              <a:rPr lang="en-US" dirty="0" smtClean="0"/>
              <a:t>              </a:t>
            </a:r>
            <a:r>
              <a:rPr lang="en-US" dirty="0"/>
              <a:t>button to save the details.</a:t>
            </a:r>
            <a:endParaRPr lang="sw-KE" dirty="0"/>
          </a:p>
        </p:txBody>
      </p:sp>
      <p:pic>
        <p:nvPicPr>
          <p:cNvPr id="5" name="Picture 4"/>
          <p:cNvPicPr>
            <a:picLocks noChangeAspect="1"/>
          </p:cNvPicPr>
          <p:nvPr/>
        </p:nvPicPr>
        <p:blipFill>
          <a:blip r:embed="rId2"/>
          <a:stretch>
            <a:fillRect/>
          </a:stretch>
        </p:blipFill>
        <p:spPr>
          <a:xfrm>
            <a:off x="2329342" y="5495929"/>
            <a:ext cx="827516" cy="350103"/>
          </a:xfrm>
          <a:prstGeom prst="rect">
            <a:avLst/>
          </a:prstGeom>
        </p:spPr>
      </p:pic>
      <p:pic>
        <p:nvPicPr>
          <p:cNvPr id="6" name="Picture 5"/>
          <p:cNvPicPr>
            <a:picLocks noChangeAspect="1"/>
          </p:cNvPicPr>
          <p:nvPr/>
        </p:nvPicPr>
        <p:blipFill>
          <a:blip r:embed="rId3"/>
          <a:stretch>
            <a:fillRect/>
          </a:stretch>
        </p:blipFill>
        <p:spPr>
          <a:xfrm>
            <a:off x="1745901" y="1845734"/>
            <a:ext cx="7690339" cy="330334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94230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ii). </a:t>
            </a:r>
            <a:r>
              <a:rPr lang="en-US" b="1" dirty="0"/>
              <a:t>By use of the patient's details page</a:t>
            </a:r>
            <a:endParaRPr lang="sw-KE" b="1" dirty="0"/>
          </a:p>
        </p:txBody>
      </p:sp>
      <p:sp>
        <p:nvSpPr>
          <p:cNvPr id="3" name="Content Placeholder 2"/>
          <p:cNvSpPr>
            <a:spLocks noGrp="1"/>
          </p:cNvSpPr>
          <p:nvPr>
            <p:ph idx="1"/>
          </p:nvPr>
        </p:nvSpPr>
        <p:spPr/>
        <p:txBody>
          <a:bodyPr/>
          <a:lstStyle/>
          <a:p>
            <a:r>
              <a:rPr lang="en-US" dirty="0"/>
              <a:t>A test can be booked directly from the patient details page. This page can be accessed after selecting the patient at subject of the tests.</a:t>
            </a:r>
          </a:p>
          <a:p>
            <a:r>
              <a:rPr lang="en-US" dirty="0"/>
              <a:t>1</a:t>
            </a:r>
            <a:r>
              <a:rPr lang="en-US" dirty="0" smtClean="0"/>
              <a:t>. Click </a:t>
            </a:r>
            <a:r>
              <a:rPr lang="en-US" dirty="0"/>
              <a:t>on the   </a:t>
            </a:r>
            <a:r>
              <a:rPr lang="en-US" dirty="0" smtClean="0"/>
              <a:t>                  link </a:t>
            </a:r>
            <a:r>
              <a:rPr lang="en-US" dirty="0"/>
              <a:t>on the side bar navigation menu on the left of the screen.</a:t>
            </a:r>
          </a:p>
          <a:p>
            <a:r>
              <a:rPr lang="en-US" dirty="0"/>
              <a:t>2</a:t>
            </a:r>
            <a:r>
              <a:rPr lang="en-US" dirty="0" smtClean="0"/>
              <a:t>. Identify </a:t>
            </a:r>
            <a:r>
              <a:rPr lang="en-US" dirty="0"/>
              <a:t>the desired patient and click the corresponding  </a:t>
            </a:r>
            <a:r>
              <a:rPr lang="en-US" dirty="0" smtClean="0"/>
              <a:t>        </a:t>
            </a:r>
          </a:p>
          <a:p>
            <a:pPr marL="0" indent="0">
              <a:buNone/>
            </a:pPr>
            <a:r>
              <a:rPr lang="en-US" dirty="0" smtClean="0"/>
              <a:t>button </a:t>
            </a:r>
            <a:r>
              <a:rPr lang="en-US" dirty="0"/>
              <a:t>to load the Patient Details page.</a:t>
            </a:r>
          </a:p>
          <a:p>
            <a:endParaRPr lang="sw-KE" dirty="0"/>
          </a:p>
        </p:txBody>
      </p:sp>
      <p:pic>
        <p:nvPicPr>
          <p:cNvPr id="4" name="Picture 3"/>
          <p:cNvPicPr>
            <a:picLocks noChangeAspect="1"/>
          </p:cNvPicPr>
          <p:nvPr/>
        </p:nvPicPr>
        <p:blipFill>
          <a:blip r:embed="rId2"/>
          <a:stretch>
            <a:fillRect/>
          </a:stretch>
        </p:blipFill>
        <p:spPr>
          <a:xfrm>
            <a:off x="2656115" y="2638590"/>
            <a:ext cx="1132114" cy="231165"/>
          </a:xfrm>
          <a:prstGeom prst="rect">
            <a:avLst/>
          </a:prstGeom>
        </p:spPr>
      </p:pic>
      <p:pic>
        <p:nvPicPr>
          <p:cNvPr id="5" name="Picture 4"/>
          <p:cNvPicPr>
            <a:picLocks noChangeAspect="1"/>
          </p:cNvPicPr>
          <p:nvPr/>
        </p:nvPicPr>
        <p:blipFill>
          <a:blip r:embed="rId3"/>
          <a:stretch>
            <a:fillRect/>
          </a:stretch>
        </p:blipFill>
        <p:spPr>
          <a:xfrm>
            <a:off x="7195456" y="3052131"/>
            <a:ext cx="723480" cy="322421"/>
          </a:xfrm>
          <a:prstGeom prst="rect">
            <a:avLst/>
          </a:prstGeom>
        </p:spPr>
      </p:pic>
    </p:spTree>
    <p:extLst>
      <p:ext uri="{BB962C8B-B14F-4D97-AF65-F5344CB8AC3E}">
        <p14:creationId xmlns:p14="http://schemas.microsoft.com/office/powerpoint/2010/main" val="881905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Continuation….</a:t>
            </a:r>
            <a:endParaRPr lang="sw-KE" b="1" dirty="0"/>
          </a:p>
        </p:txBody>
      </p:sp>
      <p:sp>
        <p:nvSpPr>
          <p:cNvPr id="5" name="Content Placeholder 4"/>
          <p:cNvSpPr>
            <a:spLocks noGrp="1"/>
          </p:cNvSpPr>
          <p:nvPr>
            <p:ph idx="1"/>
          </p:nvPr>
        </p:nvSpPr>
        <p:spPr/>
        <p:txBody>
          <a:bodyPr>
            <a:normAutofit fontScale="925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Click the                 button</a:t>
            </a:r>
          </a:p>
          <a:p>
            <a:endParaRPr lang="en-US" dirty="0"/>
          </a:p>
          <a:p>
            <a:endParaRPr lang="en-US" dirty="0" smtClean="0"/>
          </a:p>
          <a:p>
            <a:endParaRPr lang="en-US" dirty="0" smtClean="0"/>
          </a:p>
          <a:p>
            <a:endParaRPr lang="sw-KE" dirty="0"/>
          </a:p>
        </p:txBody>
      </p:sp>
      <p:pic>
        <p:nvPicPr>
          <p:cNvPr id="6" name="Picture 5"/>
          <p:cNvPicPr/>
          <p:nvPr/>
        </p:nvPicPr>
        <p:blipFill rotWithShape="1">
          <a:blip r:embed="rId2">
            <a:extLst>
              <a:ext uri="{28A0092B-C50C-407E-A947-70E740481C1C}">
                <a14:useLocalDpi xmlns:a14="http://schemas.microsoft.com/office/drawing/2010/main" val="0"/>
              </a:ext>
            </a:extLst>
          </a:blip>
          <a:srcRect l="2198" t="1" r="3296" b="9678"/>
          <a:stretch/>
        </p:blipFill>
        <p:spPr bwMode="auto">
          <a:xfrm>
            <a:off x="2115073" y="5314420"/>
            <a:ext cx="726099" cy="257402"/>
          </a:xfrm>
          <a:prstGeom prst="rect">
            <a:avLst/>
          </a:prstGeom>
          <a:noFill/>
          <a:ln>
            <a:noFill/>
          </a:ln>
          <a:extLst>
            <a:ext uri="{53640926-AAD7-44D8-BBD7-CCE9431645EC}">
              <a14:shadowObscured xmlns:a14="http://schemas.microsoft.com/office/drawing/2010/main"/>
            </a:ext>
          </a:extLst>
        </p:spPr>
      </p:pic>
      <p:pic>
        <p:nvPicPr>
          <p:cNvPr id="8" name="Content Placeholder 3"/>
          <p:cNvPicPr>
            <a:picLocks noChangeAspect="1"/>
          </p:cNvPicPr>
          <p:nvPr/>
        </p:nvPicPr>
        <p:blipFill>
          <a:blip r:embed="rId3"/>
          <a:stretch>
            <a:fillRect/>
          </a:stretch>
        </p:blipFill>
        <p:spPr>
          <a:xfrm>
            <a:off x="1639341" y="1825626"/>
            <a:ext cx="8465951" cy="346868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99645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iii). </a:t>
            </a:r>
            <a:r>
              <a:rPr lang="en-US" b="1" dirty="0"/>
              <a:t>By use of an external system</a:t>
            </a:r>
            <a:endParaRPr lang="sw-KE" b="1" dirty="0"/>
          </a:p>
        </p:txBody>
      </p:sp>
      <p:sp>
        <p:nvSpPr>
          <p:cNvPr id="3" name="Content Placeholder 2"/>
          <p:cNvSpPr>
            <a:spLocks noGrp="1"/>
          </p:cNvSpPr>
          <p:nvPr>
            <p:ph idx="1"/>
          </p:nvPr>
        </p:nvSpPr>
        <p:spPr/>
        <p:txBody>
          <a:bodyPr/>
          <a:lstStyle/>
          <a:p>
            <a:r>
              <a:rPr lang="en-US" dirty="0"/>
              <a:t>BLIS will have a module through which a test order can be invoked by multiple external systems. This will only happen if the systems can integrate and map fully with BLIS. </a:t>
            </a:r>
            <a:endParaRPr lang="en-US" dirty="0" smtClean="0"/>
          </a:p>
          <a:p>
            <a:r>
              <a:rPr lang="en-US" dirty="0"/>
              <a:t>External system configuration and integration with BLIS will depend on the available systems in any given hospital</a:t>
            </a:r>
            <a:r>
              <a:rPr lang="en-US" dirty="0" smtClean="0"/>
              <a:t>.</a:t>
            </a:r>
          </a:p>
          <a:p>
            <a:r>
              <a:rPr lang="en-US" dirty="0" smtClean="0"/>
              <a:t> </a:t>
            </a:r>
            <a:r>
              <a:rPr lang="en-US" dirty="0"/>
              <a:t>All the embedded systems will fully be tested to ensure a smooth running of BLIS and the particular system at stake before inter-dependability can be authorized.</a:t>
            </a:r>
            <a:endParaRPr lang="sw-KE" dirty="0"/>
          </a:p>
        </p:txBody>
      </p:sp>
    </p:spTree>
    <p:extLst>
      <p:ext uri="{BB962C8B-B14F-4D97-AF65-F5344CB8AC3E}">
        <p14:creationId xmlns:p14="http://schemas.microsoft.com/office/powerpoint/2010/main" val="1992146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Patient listing and registration</a:t>
            </a:r>
            <a:r>
              <a:rPr lang="sw-KE" b="1" dirty="0"/>
              <a:t/>
            </a:r>
            <a:br>
              <a:rPr lang="sw-KE" b="1" dirty="0"/>
            </a:br>
            <a:endParaRPr lang="sw-KE" dirty="0"/>
          </a:p>
        </p:txBody>
      </p:sp>
      <p:sp>
        <p:nvSpPr>
          <p:cNvPr id="3" name="Content Placeholder 2"/>
          <p:cNvSpPr>
            <a:spLocks noGrp="1"/>
          </p:cNvSpPr>
          <p:nvPr>
            <p:ph idx="1"/>
          </p:nvPr>
        </p:nvSpPr>
        <p:spPr/>
        <p:txBody>
          <a:bodyPr/>
          <a:lstStyle/>
          <a:p>
            <a:r>
              <a:rPr lang="en-US" dirty="0" smtClean="0"/>
              <a:t>This </a:t>
            </a:r>
            <a:r>
              <a:rPr lang="en-US" dirty="0"/>
              <a:t>section allows for patient registration in the case of referred patients or those not registered in the hospital EMR system. A listing of all the patients available is shown as captured below.</a:t>
            </a:r>
            <a:endParaRPr lang="sw-KE" dirty="0"/>
          </a:p>
          <a:p>
            <a:endParaRPr lang="sw-KE" dirty="0"/>
          </a:p>
        </p:txBody>
      </p:sp>
    </p:spTree>
    <p:extLst>
      <p:ext uri="{BB962C8B-B14F-4D97-AF65-F5344CB8AC3E}">
        <p14:creationId xmlns:p14="http://schemas.microsoft.com/office/powerpoint/2010/main" val="1078879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Viewing a lab test request </a:t>
            </a:r>
            <a:endParaRPr lang="sw-KE" b="1" dirty="0"/>
          </a:p>
        </p:txBody>
      </p:sp>
      <p:sp>
        <p:nvSpPr>
          <p:cNvPr id="3" name="Content Placeholder 2"/>
          <p:cNvSpPr>
            <a:spLocks noGrp="1"/>
          </p:cNvSpPr>
          <p:nvPr>
            <p:ph idx="1"/>
          </p:nvPr>
        </p:nvSpPr>
        <p:spPr/>
        <p:txBody>
          <a:bodyPr/>
          <a:lstStyle/>
          <a:p>
            <a:r>
              <a:rPr lang="en-US" dirty="0"/>
              <a:t>1</a:t>
            </a:r>
            <a:r>
              <a:rPr lang="en-US" dirty="0" smtClean="0"/>
              <a:t>.  On </a:t>
            </a:r>
            <a:r>
              <a:rPr lang="en-US" dirty="0"/>
              <a:t>the ordered list of tests, click on the  </a:t>
            </a:r>
            <a:r>
              <a:rPr lang="en-US" dirty="0" smtClean="0"/>
              <a:t>              </a:t>
            </a:r>
            <a:r>
              <a:rPr lang="en-US" dirty="0"/>
              <a:t>button on the corresponding row of the request</a:t>
            </a:r>
            <a:r>
              <a:rPr lang="en-US" dirty="0" smtClean="0"/>
              <a:t>.</a:t>
            </a:r>
          </a:p>
          <a:p>
            <a:r>
              <a:rPr lang="en-US" dirty="0"/>
              <a:t>2</a:t>
            </a:r>
            <a:r>
              <a:rPr lang="en-US" dirty="0" smtClean="0"/>
              <a:t>.   To </a:t>
            </a:r>
            <a:r>
              <a:rPr lang="en-US" dirty="0"/>
              <a:t>get back to the test list, click the   </a:t>
            </a:r>
            <a:r>
              <a:rPr lang="en-US" dirty="0" smtClean="0"/>
              <a:t>       icon </a:t>
            </a:r>
            <a:r>
              <a:rPr lang="en-US" dirty="0"/>
              <a:t>on the top right corner of the ‘Test Details’ portlet.</a:t>
            </a:r>
            <a:endParaRPr lang="en-US" dirty="0" smtClean="0"/>
          </a:p>
          <a:p>
            <a:endParaRPr lang="sw-KE" dirty="0"/>
          </a:p>
        </p:txBody>
      </p:sp>
      <p:pic>
        <p:nvPicPr>
          <p:cNvPr id="4" name="Picture 3" descr="view button"/>
          <p:cNvPicPr/>
          <p:nvPr/>
        </p:nvPicPr>
        <p:blipFill>
          <a:blip r:embed="rId2">
            <a:extLst>
              <a:ext uri="{28A0092B-C50C-407E-A947-70E740481C1C}">
                <a14:useLocalDpi xmlns:a14="http://schemas.microsoft.com/office/drawing/2010/main" val="0"/>
              </a:ext>
            </a:extLst>
          </a:blip>
          <a:srcRect/>
          <a:stretch>
            <a:fillRect/>
          </a:stretch>
        </p:blipFill>
        <p:spPr bwMode="auto">
          <a:xfrm>
            <a:off x="5562601" y="1926771"/>
            <a:ext cx="885929" cy="236974"/>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634343"/>
            <a:ext cx="511995" cy="274655"/>
          </a:xfrm>
          <a:prstGeom prst="rect">
            <a:avLst/>
          </a:prstGeom>
          <a:noFill/>
          <a:ln>
            <a:noFill/>
          </a:ln>
        </p:spPr>
      </p:pic>
    </p:spTree>
    <p:extLst>
      <p:ext uri="{BB962C8B-B14F-4D97-AF65-F5344CB8AC3E}">
        <p14:creationId xmlns:p14="http://schemas.microsoft.com/office/powerpoint/2010/main" val="305485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Continuation….</a:t>
            </a:r>
            <a:endParaRPr lang="sw-KE" b="1" dirty="0"/>
          </a:p>
        </p:txBody>
      </p:sp>
      <p:pic>
        <p:nvPicPr>
          <p:cNvPr id="4" name="Content Placeholder 3"/>
          <p:cNvPicPr>
            <a:picLocks noGrp="1" noChangeAspect="1"/>
          </p:cNvPicPr>
          <p:nvPr>
            <p:ph idx="1"/>
          </p:nvPr>
        </p:nvPicPr>
        <p:blipFill>
          <a:blip r:embed="rId2"/>
          <a:stretch>
            <a:fillRect/>
          </a:stretch>
        </p:blipFill>
        <p:spPr>
          <a:xfrm>
            <a:off x="3257746" y="2046956"/>
            <a:ext cx="5736833" cy="362133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31714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Accepting a specimen</a:t>
            </a:r>
            <a:endParaRPr lang="sw-KE" b="1" dirty="0"/>
          </a:p>
        </p:txBody>
      </p:sp>
      <p:sp>
        <p:nvSpPr>
          <p:cNvPr id="3" name="Content Placeholder 2"/>
          <p:cNvSpPr>
            <a:spLocks noGrp="1"/>
          </p:cNvSpPr>
          <p:nvPr>
            <p:ph idx="1"/>
          </p:nvPr>
        </p:nvSpPr>
        <p:spPr/>
        <p:txBody>
          <a:bodyPr>
            <a:normAutofit/>
          </a:bodyPr>
          <a:lstStyle/>
          <a:p>
            <a:r>
              <a:rPr lang="en-US" dirty="0"/>
              <a:t>Before the testing process is started the acceptance of the specimen must be registered in the </a:t>
            </a:r>
            <a:r>
              <a:rPr lang="en-US" dirty="0" err="1"/>
              <a:t>iBLIS</a:t>
            </a:r>
            <a:r>
              <a:rPr lang="en-US" dirty="0"/>
              <a:t> system. This will be achieved through</a:t>
            </a:r>
            <a:r>
              <a:rPr lang="en-US" dirty="0" smtClean="0"/>
              <a:t>;</a:t>
            </a:r>
          </a:p>
          <a:p>
            <a:r>
              <a:rPr lang="en-US" dirty="0"/>
              <a:t>1</a:t>
            </a:r>
            <a:r>
              <a:rPr lang="en-US" dirty="0" smtClean="0"/>
              <a:t>.  Click </a:t>
            </a:r>
            <a:r>
              <a:rPr lang="en-US" dirty="0"/>
              <a:t>on the   </a:t>
            </a:r>
            <a:r>
              <a:rPr lang="en-US" dirty="0" smtClean="0"/>
              <a:t>             link </a:t>
            </a:r>
            <a:r>
              <a:rPr lang="en-US" dirty="0"/>
              <a:t>on the side bar navigation menu on the left of the screen.</a:t>
            </a:r>
          </a:p>
          <a:p>
            <a:r>
              <a:rPr lang="en-US" dirty="0"/>
              <a:t>2</a:t>
            </a:r>
            <a:r>
              <a:rPr lang="en-US" dirty="0" smtClean="0"/>
              <a:t>.  Select </a:t>
            </a:r>
            <a:r>
              <a:rPr lang="en-US" dirty="0"/>
              <a:t>the test of interest and check where Test Status is  </a:t>
            </a:r>
          </a:p>
          <a:p>
            <a:r>
              <a:rPr lang="en-US" dirty="0"/>
              <a:t>3</a:t>
            </a:r>
            <a:r>
              <a:rPr lang="en-US" dirty="0" smtClean="0"/>
              <a:t>.  Click </a:t>
            </a:r>
            <a:r>
              <a:rPr lang="en-US" dirty="0"/>
              <a:t>on the   </a:t>
            </a:r>
            <a:r>
              <a:rPr lang="en-US" dirty="0" smtClean="0"/>
              <a:t>              button </a:t>
            </a:r>
            <a:r>
              <a:rPr lang="en-US" dirty="0"/>
              <a:t>to acknowledge the specimen.</a:t>
            </a:r>
          </a:p>
          <a:p>
            <a:r>
              <a:rPr lang="en-US" dirty="0"/>
              <a:t>4</a:t>
            </a:r>
            <a:r>
              <a:rPr lang="en-US" dirty="0" smtClean="0"/>
              <a:t>.  This </a:t>
            </a:r>
            <a:r>
              <a:rPr lang="en-US" dirty="0"/>
              <a:t>will change the specimen status to   </a:t>
            </a:r>
            <a:r>
              <a:rPr lang="en-US" dirty="0" smtClean="0"/>
              <a:t>                  and </a:t>
            </a:r>
            <a:r>
              <a:rPr lang="en-US" dirty="0"/>
              <a:t>the button to  </a:t>
            </a:r>
            <a:r>
              <a:rPr lang="en-US" dirty="0" smtClean="0"/>
              <a:t>               the </a:t>
            </a:r>
            <a:r>
              <a:rPr lang="en-US" dirty="0"/>
              <a:t>test will </a:t>
            </a:r>
            <a:r>
              <a:rPr lang="en-US" dirty="0" smtClean="0"/>
              <a:t>show, </a:t>
            </a:r>
            <a:r>
              <a:rPr lang="en-US" dirty="0"/>
              <a:t>plus a   </a:t>
            </a:r>
            <a:r>
              <a:rPr lang="en-US" dirty="0" smtClean="0"/>
              <a:t>               button </a:t>
            </a:r>
            <a:r>
              <a:rPr lang="en-US" dirty="0"/>
              <a:t>in case the specimen is deemed unsuitable.</a:t>
            </a:r>
          </a:p>
          <a:p>
            <a:endParaRPr lang="sw-KE" dirty="0"/>
          </a:p>
        </p:txBody>
      </p:sp>
      <p:pic>
        <p:nvPicPr>
          <p:cNvPr id="4" name="Picture 3"/>
          <p:cNvPicPr/>
          <p:nvPr/>
        </p:nvPicPr>
        <p:blipFill rotWithShape="1">
          <a:blip r:embed="rId2">
            <a:extLst>
              <a:ext uri="{28A0092B-C50C-407E-A947-70E740481C1C}">
                <a14:useLocalDpi xmlns:a14="http://schemas.microsoft.com/office/drawing/2010/main" val="0"/>
              </a:ext>
            </a:extLst>
          </a:blip>
          <a:srcRect t="12196" r="54717" b="21950"/>
          <a:stretch/>
        </p:blipFill>
        <p:spPr bwMode="auto">
          <a:xfrm>
            <a:off x="2719753" y="2612424"/>
            <a:ext cx="859133" cy="254548"/>
          </a:xfrm>
          <a:prstGeom prst="rect">
            <a:avLst/>
          </a:prstGeom>
          <a:noFill/>
          <a:ln>
            <a:noFill/>
          </a:ln>
          <a:extLst>
            <a:ext uri="{53640926-AAD7-44D8-BBD7-CCE9431645EC}">
              <a14:shadowObscured xmlns:a14="http://schemas.microsoft.com/office/drawing/2010/main"/>
            </a:ext>
          </a:extLst>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7283328" y="3037962"/>
            <a:ext cx="1347839" cy="325723"/>
          </a:xfrm>
          <a:prstGeom prst="rect">
            <a:avLst/>
          </a:prstGeom>
          <a:noFill/>
          <a:ln>
            <a:noFill/>
          </a:ln>
        </p:spPr>
      </p:pic>
      <p:pic>
        <p:nvPicPr>
          <p:cNvPr id="6" name="Picture 5" descr="Accept button"/>
          <p:cNvPicPr/>
          <p:nvPr/>
        </p:nvPicPr>
        <p:blipFill>
          <a:blip r:embed="rId4">
            <a:extLst>
              <a:ext uri="{28A0092B-C50C-407E-A947-70E740481C1C}">
                <a14:useLocalDpi xmlns:a14="http://schemas.microsoft.com/office/drawing/2010/main" val="0"/>
              </a:ext>
            </a:extLst>
          </a:blip>
          <a:srcRect/>
          <a:stretch>
            <a:fillRect/>
          </a:stretch>
        </p:blipFill>
        <p:spPr bwMode="auto">
          <a:xfrm>
            <a:off x="2719753" y="3450073"/>
            <a:ext cx="937847" cy="327270"/>
          </a:xfrm>
          <a:prstGeom prst="rect">
            <a:avLst/>
          </a:prstGeom>
          <a:noFill/>
          <a:ln>
            <a:noFill/>
          </a:ln>
        </p:spPr>
      </p:pic>
      <p:pic>
        <p:nvPicPr>
          <p:cNvPr id="7" name="Picture 6"/>
          <p:cNvPicPr/>
          <p:nvPr/>
        </p:nvPicPr>
        <p:blipFill>
          <a:blip r:embed="rId5">
            <a:extLst>
              <a:ext uri="{28A0092B-C50C-407E-A947-70E740481C1C}">
                <a14:useLocalDpi xmlns:a14="http://schemas.microsoft.com/office/drawing/2010/main" val="0"/>
              </a:ext>
            </a:extLst>
          </a:blip>
          <a:srcRect/>
          <a:stretch>
            <a:fillRect/>
          </a:stretch>
        </p:blipFill>
        <p:spPr bwMode="auto">
          <a:xfrm>
            <a:off x="5563385" y="3857414"/>
            <a:ext cx="1555872" cy="422032"/>
          </a:xfrm>
          <a:prstGeom prst="rect">
            <a:avLst/>
          </a:prstGeom>
          <a:noFill/>
          <a:ln>
            <a:noFill/>
          </a:ln>
        </p:spPr>
      </p:pic>
      <p:pic>
        <p:nvPicPr>
          <p:cNvPr id="8" name="Picture 7"/>
          <p:cNvPicPr/>
          <p:nvPr/>
        </p:nvPicPr>
        <p:blipFill rotWithShape="1">
          <a:blip r:embed="rId6">
            <a:extLst>
              <a:ext uri="{28A0092B-C50C-407E-A947-70E740481C1C}">
                <a14:useLocalDpi xmlns:a14="http://schemas.microsoft.com/office/drawing/2010/main" val="0"/>
              </a:ext>
            </a:extLst>
          </a:blip>
          <a:srcRect t="9677"/>
          <a:stretch/>
        </p:blipFill>
        <p:spPr bwMode="auto">
          <a:xfrm>
            <a:off x="8579524" y="3974647"/>
            <a:ext cx="923706" cy="244767"/>
          </a:xfrm>
          <a:prstGeom prst="rect">
            <a:avLst/>
          </a:prstGeom>
          <a:noFill/>
          <a:ln>
            <a:noFill/>
          </a:ln>
          <a:extLst>
            <a:ext uri="{53640926-AAD7-44D8-BBD7-CCE9431645EC}">
              <a14:shadowObscured xmlns:a14="http://schemas.microsoft.com/office/drawing/2010/main"/>
            </a:ext>
          </a:extLst>
        </p:spPr>
      </p:pic>
      <p:pic>
        <p:nvPicPr>
          <p:cNvPr id="9" name="Picture 8"/>
          <p:cNvPicPr>
            <a:picLocks noChangeAspect="1"/>
          </p:cNvPicPr>
          <p:nvPr/>
        </p:nvPicPr>
        <p:blipFill>
          <a:blip r:embed="rId7"/>
          <a:stretch>
            <a:fillRect/>
          </a:stretch>
        </p:blipFill>
        <p:spPr>
          <a:xfrm>
            <a:off x="2485292" y="4219414"/>
            <a:ext cx="943708" cy="380946"/>
          </a:xfrm>
          <a:prstGeom prst="rect">
            <a:avLst/>
          </a:prstGeom>
        </p:spPr>
      </p:pic>
    </p:spTree>
    <p:extLst>
      <p:ext uri="{BB962C8B-B14F-4D97-AF65-F5344CB8AC3E}">
        <p14:creationId xmlns:p14="http://schemas.microsoft.com/office/powerpoint/2010/main" val="655089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Rejecting a specimen</a:t>
            </a:r>
            <a:endParaRPr lang="sw-KE" b="1" dirty="0"/>
          </a:p>
        </p:txBody>
      </p:sp>
      <p:sp>
        <p:nvSpPr>
          <p:cNvPr id="3" name="Content Placeholder 2"/>
          <p:cNvSpPr>
            <a:spLocks noGrp="1"/>
          </p:cNvSpPr>
          <p:nvPr>
            <p:ph idx="1"/>
          </p:nvPr>
        </p:nvSpPr>
        <p:spPr/>
        <p:txBody>
          <a:bodyPr/>
          <a:lstStyle/>
          <a:p>
            <a:r>
              <a:rPr lang="en-US" dirty="0"/>
              <a:t>Specimen can be rejected on several levels in </a:t>
            </a:r>
            <a:r>
              <a:rPr lang="en-US" dirty="0" err="1"/>
              <a:t>iBLIS</a:t>
            </a:r>
            <a:r>
              <a:rPr lang="en-US" dirty="0" smtClean="0"/>
              <a:t>.</a:t>
            </a:r>
          </a:p>
          <a:p>
            <a:pPr>
              <a:buFont typeface="Calibri" panose="020F0502020204030204" pitchFamily="34" charset="0"/>
              <a:buChar char="⁻"/>
            </a:pPr>
            <a:r>
              <a:rPr lang="en-US" dirty="0" smtClean="0"/>
              <a:t> </a:t>
            </a:r>
            <a:r>
              <a:rPr lang="en-US" dirty="0"/>
              <a:t>The first level is during specimen collection. Mistakes can be made hence making the specimen unsuitable. </a:t>
            </a:r>
            <a:endParaRPr lang="en-US" dirty="0" smtClean="0"/>
          </a:p>
          <a:p>
            <a:pPr>
              <a:buFont typeface="Calibri" panose="020F0502020204030204" pitchFamily="34" charset="0"/>
              <a:buChar char="⁻"/>
            </a:pPr>
            <a:r>
              <a:rPr lang="en-US" dirty="0" smtClean="0"/>
              <a:t>On </a:t>
            </a:r>
            <a:r>
              <a:rPr lang="en-US" dirty="0"/>
              <a:t>other occasions the specimen samples can be damaged or contaminated during testing. </a:t>
            </a:r>
            <a:endParaRPr lang="en-US" dirty="0" smtClean="0"/>
          </a:p>
          <a:p>
            <a:r>
              <a:rPr lang="en-US" dirty="0" smtClean="0"/>
              <a:t>If </a:t>
            </a:r>
            <a:r>
              <a:rPr lang="en-US" dirty="0"/>
              <a:t>the collected specimen cannot progress to testing and actualize the test due to various reasons it can then be rejected </a:t>
            </a:r>
            <a:r>
              <a:rPr lang="en-US" dirty="0" smtClean="0"/>
              <a:t>through;</a:t>
            </a:r>
            <a:endParaRPr lang="sw-KE" dirty="0"/>
          </a:p>
        </p:txBody>
      </p:sp>
    </p:spTree>
    <p:extLst>
      <p:ext uri="{BB962C8B-B14F-4D97-AF65-F5344CB8AC3E}">
        <p14:creationId xmlns:p14="http://schemas.microsoft.com/office/powerpoint/2010/main" val="2155160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Continuation….</a:t>
            </a:r>
            <a:endParaRPr lang="sw-KE" b="1" dirty="0"/>
          </a:p>
        </p:txBody>
      </p:sp>
      <p:sp>
        <p:nvSpPr>
          <p:cNvPr id="3" name="Content Placeholder 2"/>
          <p:cNvSpPr>
            <a:spLocks noGrp="1"/>
          </p:cNvSpPr>
          <p:nvPr>
            <p:ph idx="1"/>
          </p:nvPr>
        </p:nvSpPr>
        <p:spPr/>
        <p:txBody>
          <a:bodyPr>
            <a:normAutofit/>
          </a:bodyPr>
          <a:lstStyle/>
          <a:p>
            <a:pPr marL="0" indent="0">
              <a:buNone/>
            </a:pPr>
            <a:r>
              <a:rPr lang="en-US" dirty="0"/>
              <a:t>1</a:t>
            </a:r>
            <a:r>
              <a:rPr lang="en-US" dirty="0" smtClean="0"/>
              <a:t>.  Click </a:t>
            </a:r>
            <a:r>
              <a:rPr lang="en-US" dirty="0"/>
              <a:t>on the  </a:t>
            </a:r>
            <a:r>
              <a:rPr lang="en-US" dirty="0" smtClean="0"/>
              <a:t>                   link </a:t>
            </a:r>
            <a:r>
              <a:rPr lang="en-US" dirty="0"/>
              <a:t>on the side bar navigation menu on the left of the screen.</a:t>
            </a:r>
          </a:p>
          <a:p>
            <a:pPr marL="0" indent="0">
              <a:buNone/>
            </a:pPr>
            <a:r>
              <a:rPr lang="en-US" dirty="0"/>
              <a:t>2</a:t>
            </a:r>
            <a:r>
              <a:rPr lang="en-US" dirty="0" smtClean="0"/>
              <a:t>.  Select </a:t>
            </a:r>
            <a:r>
              <a:rPr lang="en-US" dirty="0"/>
              <a:t>the test of interest and check where Test Status is  </a:t>
            </a:r>
          </a:p>
          <a:p>
            <a:pPr marL="0" indent="0">
              <a:buNone/>
            </a:pPr>
            <a:r>
              <a:rPr lang="en-US" dirty="0"/>
              <a:t>3</a:t>
            </a:r>
            <a:r>
              <a:rPr lang="en-US" dirty="0" smtClean="0"/>
              <a:t>.  Click </a:t>
            </a:r>
            <a:r>
              <a:rPr lang="en-US" dirty="0"/>
              <a:t>on the   </a:t>
            </a:r>
            <a:r>
              <a:rPr lang="en-US" dirty="0" smtClean="0"/>
              <a:t>             button </a:t>
            </a:r>
            <a:r>
              <a:rPr lang="en-US" dirty="0"/>
              <a:t>to reject the specimen. </a:t>
            </a:r>
          </a:p>
          <a:p>
            <a:pPr marL="0" indent="0">
              <a:buNone/>
            </a:pPr>
            <a:r>
              <a:rPr lang="en-US" dirty="0"/>
              <a:t>4</a:t>
            </a:r>
            <a:r>
              <a:rPr lang="en-US" dirty="0" smtClean="0"/>
              <a:t>.  Fill </a:t>
            </a:r>
            <a:r>
              <a:rPr lang="en-US" dirty="0"/>
              <a:t>in the form appropriately then click the  </a:t>
            </a:r>
            <a:r>
              <a:rPr lang="en-US" dirty="0" smtClean="0"/>
              <a:t>              </a:t>
            </a:r>
            <a:r>
              <a:rPr lang="en-US" dirty="0"/>
              <a:t>button at the bottom to complete the rejection.</a:t>
            </a:r>
          </a:p>
          <a:p>
            <a:pPr marL="0" indent="0">
              <a:buNone/>
            </a:pPr>
            <a:r>
              <a:rPr lang="en-US" dirty="0" smtClean="0"/>
              <a:t>5.  You </a:t>
            </a:r>
            <a:r>
              <a:rPr lang="en-US" dirty="0"/>
              <a:t>will be notified of any errors during rejection like </a:t>
            </a:r>
            <a:endParaRPr lang="en-US" dirty="0" smtClean="0"/>
          </a:p>
          <a:p>
            <a:pPr marL="514350" indent="-514350">
              <a:buAutoNum type="arabicPeriod" startAt="5"/>
            </a:pPr>
            <a:endParaRPr lang="sw-KE" dirty="0"/>
          </a:p>
        </p:txBody>
      </p:sp>
      <p:pic>
        <p:nvPicPr>
          <p:cNvPr id="4" name="Picture 3"/>
          <p:cNvPicPr>
            <a:picLocks noChangeAspect="1"/>
          </p:cNvPicPr>
          <p:nvPr/>
        </p:nvPicPr>
        <p:blipFill>
          <a:blip r:embed="rId2"/>
          <a:stretch>
            <a:fillRect/>
          </a:stretch>
        </p:blipFill>
        <p:spPr>
          <a:xfrm>
            <a:off x="2722227" y="1845734"/>
            <a:ext cx="1001229" cy="280344"/>
          </a:xfrm>
          <a:prstGeom prst="rect">
            <a:avLst/>
          </a:prstGeom>
        </p:spPr>
      </p:pic>
      <p:pic>
        <p:nvPicPr>
          <p:cNvPr id="5" name="Picture 4"/>
          <p:cNvPicPr>
            <a:picLocks noChangeAspect="1"/>
          </p:cNvPicPr>
          <p:nvPr/>
        </p:nvPicPr>
        <p:blipFill>
          <a:blip r:embed="rId3"/>
          <a:stretch>
            <a:fillRect/>
          </a:stretch>
        </p:blipFill>
        <p:spPr>
          <a:xfrm>
            <a:off x="7235435" y="2258463"/>
            <a:ext cx="1650658" cy="335573"/>
          </a:xfrm>
          <a:prstGeom prst="rect">
            <a:avLst/>
          </a:prstGeom>
        </p:spPr>
      </p:pic>
      <p:pic>
        <p:nvPicPr>
          <p:cNvPr id="6" name="Picture 5"/>
          <p:cNvPicPr>
            <a:picLocks noChangeAspect="1"/>
          </p:cNvPicPr>
          <p:nvPr/>
        </p:nvPicPr>
        <p:blipFill>
          <a:blip r:embed="rId4"/>
          <a:stretch>
            <a:fillRect/>
          </a:stretch>
        </p:blipFill>
        <p:spPr>
          <a:xfrm>
            <a:off x="2609725" y="2687066"/>
            <a:ext cx="867579" cy="371820"/>
          </a:xfrm>
          <a:prstGeom prst="rect">
            <a:avLst/>
          </a:prstGeom>
        </p:spPr>
      </p:pic>
      <p:pic>
        <p:nvPicPr>
          <p:cNvPr id="7" name="Picture 6"/>
          <p:cNvPicPr>
            <a:picLocks noChangeAspect="1"/>
          </p:cNvPicPr>
          <p:nvPr/>
        </p:nvPicPr>
        <p:blipFill>
          <a:blip r:embed="rId4"/>
          <a:stretch>
            <a:fillRect/>
          </a:stretch>
        </p:blipFill>
        <p:spPr>
          <a:xfrm>
            <a:off x="5821988" y="3170462"/>
            <a:ext cx="812799" cy="348343"/>
          </a:xfrm>
          <a:prstGeom prst="rect">
            <a:avLst/>
          </a:prstGeom>
        </p:spPr>
      </p:pic>
      <p:pic>
        <p:nvPicPr>
          <p:cNvPr id="8" name="Picture 7"/>
          <p:cNvPicPr>
            <a:picLocks noChangeAspect="1"/>
          </p:cNvPicPr>
          <p:nvPr/>
        </p:nvPicPr>
        <p:blipFill>
          <a:blip r:embed="rId5"/>
          <a:stretch>
            <a:fillRect/>
          </a:stretch>
        </p:blipFill>
        <p:spPr>
          <a:xfrm>
            <a:off x="3388349" y="4529188"/>
            <a:ext cx="4255516" cy="112002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36329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Continuation….</a:t>
            </a:r>
            <a:endParaRPr lang="sw-KE" b="1" dirty="0"/>
          </a:p>
        </p:txBody>
      </p:sp>
      <p:pic>
        <p:nvPicPr>
          <p:cNvPr id="4" name="Content Placeholder 3"/>
          <p:cNvPicPr>
            <a:picLocks noGrp="1" noChangeAspect="1"/>
          </p:cNvPicPr>
          <p:nvPr>
            <p:ph idx="1"/>
          </p:nvPr>
        </p:nvPicPr>
        <p:blipFill>
          <a:blip r:embed="rId2"/>
          <a:stretch>
            <a:fillRect/>
          </a:stretch>
        </p:blipFill>
        <p:spPr>
          <a:xfrm>
            <a:off x="2391509" y="1969477"/>
            <a:ext cx="6869722" cy="39624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31553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Referring a Test</a:t>
            </a:r>
            <a:endParaRPr lang="sw-KE" b="1" dirty="0"/>
          </a:p>
        </p:txBody>
      </p:sp>
      <p:sp>
        <p:nvSpPr>
          <p:cNvPr id="3" name="Content Placeholder 2"/>
          <p:cNvSpPr>
            <a:spLocks noGrp="1"/>
          </p:cNvSpPr>
          <p:nvPr>
            <p:ph idx="1"/>
          </p:nvPr>
        </p:nvSpPr>
        <p:spPr/>
        <p:txBody>
          <a:bodyPr>
            <a:normAutofit/>
          </a:bodyPr>
          <a:lstStyle/>
          <a:p>
            <a:pPr marL="0" indent="0">
              <a:buNone/>
            </a:pPr>
            <a:r>
              <a:rPr lang="en-US" dirty="0"/>
              <a:t>The accepted specimen can be referred via</a:t>
            </a:r>
            <a:r>
              <a:rPr lang="en-US" dirty="0" smtClean="0"/>
              <a:t>;</a:t>
            </a:r>
          </a:p>
          <a:p>
            <a:pPr marL="0" indent="0">
              <a:buNone/>
            </a:pPr>
            <a:r>
              <a:rPr lang="en-US" dirty="0"/>
              <a:t>1</a:t>
            </a:r>
            <a:r>
              <a:rPr lang="en-US" dirty="0" smtClean="0"/>
              <a:t>.  Click </a:t>
            </a:r>
            <a:r>
              <a:rPr lang="en-US" dirty="0"/>
              <a:t>on the   </a:t>
            </a:r>
            <a:r>
              <a:rPr lang="en-US" dirty="0" smtClean="0"/>
              <a:t>                 link </a:t>
            </a:r>
            <a:r>
              <a:rPr lang="en-US" dirty="0"/>
              <a:t>on the side bar navigation menu on the left of the screen.</a:t>
            </a:r>
          </a:p>
          <a:p>
            <a:pPr marL="0" indent="0">
              <a:buNone/>
            </a:pPr>
            <a:r>
              <a:rPr lang="en-US" dirty="0"/>
              <a:t>2</a:t>
            </a:r>
            <a:r>
              <a:rPr lang="en-US" dirty="0" smtClean="0"/>
              <a:t>.  Select </a:t>
            </a:r>
            <a:r>
              <a:rPr lang="en-US" dirty="0"/>
              <a:t>the test of interest and check where Test Status is   </a:t>
            </a:r>
            <a:r>
              <a:rPr lang="en-US" dirty="0" smtClean="0"/>
              <a:t>                          and                                                                 </a:t>
            </a:r>
            <a:endParaRPr lang="en-US" dirty="0"/>
          </a:p>
          <a:p>
            <a:pPr marL="0" indent="0">
              <a:buNone/>
            </a:pPr>
            <a:r>
              <a:rPr lang="en-US" dirty="0"/>
              <a:t>3</a:t>
            </a:r>
            <a:r>
              <a:rPr lang="en-US" dirty="0" smtClean="0"/>
              <a:t>.  Click </a:t>
            </a:r>
            <a:r>
              <a:rPr lang="en-US" dirty="0"/>
              <a:t>on </a:t>
            </a:r>
            <a:r>
              <a:rPr lang="en-US" dirty="0" smtClean="0"/>
              <a:t>the                        button</a:t>
            </a:r>
            <a:r>
              <a:rPr lang="en-US" dirty="0"/>
              <a:t>.</a:t>
            </a:r>
          </a:p>
          <a:p>
            <a:pPr marL="514350" indent="-514350">
              <a:buAutoNum type="arabicPeriod" startAt="4"/>
            </a:pPr>
            <a:r>
              <a:rPr lang="en-US" dirty="0" smtClean="0"/>
              <a:t>Fill </a:t>
            </a:r>
            <a:r>
              <a:rPr lang="en-US" dirty="0"/>
              <a:t>in the form </a:t>
            </a:r>
            <a:endParaRPr lang="en-US" dirty="0" smtClean="0"/>
          </a:p>
          <a:p>
            <a:pPr marL="0" indent="0">
              <a:buNone/>
            </a:pPr>
            <a:r>
              <a:rPr lang="en-US" dirty="0" smtClean="0"/>
              <a:t>5.  Click </a:t>
            </a:r>
            <a:r>
              <a:rPr lang="en-US" dirty="0"/>
              <a:t>the   </a:t>
            </a:r>
            <a:r>
              <a:rPr lang="en-US" dirty="0" smtClean="0"/>
              <a:t>                button</a:t>
            </a:r>
            <a:endParaRPr lang="en-US" dirty="0"/>
          </a:p>
          <a:p>
            <a:pPr marL="0" indent="0">
              <a:buNone/>
            </a:pPr>
            <a:r>
              <a:rPr lang="en-US" dirty="0"/>
              <a:t>NB: The process is similar for both referred-in tests and those referred out. You just have to indicate whether it is a refer In or out </a:t>
            </a:r>
            <a:endParaRPr lang="sw-KE" dirty="0"/>
          </a:p>
        </p:txBody>
      </p:sp>
      <p:pic>
        <p:nvPicPr>
          <p:cNvPr id="4" name="Picture 3"/>
          <p:cNvPicPr>
            <a:picLocks noChangeAspect="1"/>
          </p:cNvPicPr>
          <p:nvPr/>
        </p:nvPicPr>
        <p:blipFill>
          <a:blip r:embed="rId2"/>
          <a:stretch>
            <a:fillRect/>
          </a:stretch>
        </p:blipFill>
        <p:spPr>
          <a:xfrm>
            <a:off x="2716822" y="2390809"/>
            <a:ext cx="890728" cy="249404"/>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9359145" y="2807740"/>
            <a:ext cx="873427" cy="306698"/>
          </a:xfrm>
          <a:prstGeom prst="rect">
            <a:avLst/>
          </a:prstGeom>
          <a:noFill/>
          <a:ln>
            <a:noFill/>
          </a:ln>
        </p:spPr>
      </p:pic>
      <p:pic>
        <p:nvPicPr>
          <p:cNvPr id="6" name="Picture 5"/>
          <p:cNvPicPr>
            <a:picLocks noChangeAspect="1"/>
          </p:cNvPicPr>
          <p:nvPr/>
        </p:nvPicPr>
        <p:blipFill>
          <a:blip r:embed="rId4"/>
          <a:stretch>
            <a:fillRect/>
          </a:stretch>
        </p:blipFill>
        <p:spPr>
          <a:xfrm>
            <a:off x="7296505" y="2855260"/>
            <a:ext cx="1455609" cy="266861"/>
          </a:xfrm>
          <a:prstGeom prst="rect">
            <a:avLst/>
          </a:prstGeom>
        </p:spPr>
      </p:pic>
      <p:pic>
        <p:nvPicPr>
          <p:cNvPr id="7" name="Picture 6" descr="Refer Sample button"/>
          <p:cNvPicPr/>
          <p:nvPr/>
        </p:nvPicPr>
        <p:blipFill>
          <a:blip r:embed="rId5">
            <a:extLst>
              <a:ext uri="{28A0092B-C50C-407E-A947-70E740481C1C}">
                <a14:useLocalDpi xmlns:a14="http://schemas.microsoft.com/office/drawing/2010/main" val="0"/>
              </a:ext>
            </a:extLst>
          </a:blip>
          <a:srcRect/>
          <a:stretch>
            <a:fillRect/>
          </a:stretch>
        </p:blipFill>
        <p:spPr bwMode="auto">
          <a:xfrm>
            <a:off x="2634861" y="3199338"/>
            <a:ext cx="1283998" cy="258275"/>
          </a:xfrm>
          <a:prstGeom prst="rect">
            <a:avLst/>
          </a:prstGeom>
          <a:noFill/>
          <a:ln>
            <a:noFill/>
          </a:ln>
        </p:spPr>
      </p:pic>
      <p:pic>
        <p:nvPicPr>
          <p:cNvPr id="8" name="Picture 7"/>
          <p:cNvPicPr>
            <a:picLocks noChangeAspect="1"/>
          </p:cNvPicPr>
          <p:nvPr/>
        </p:nvPicPr>
        <p:blipFill>
          <a:blip r:embed="rId6"/>
          <a:stretch>
            <a:fillRect/>
          </a:stretch>
        </p:blipFill>
        <p:spPr>
          <a:xfrm>
            <a:off x="2385724" y="4098577"/>
            <a:ext cx="923534" cy="403560"/>
          </a:xfrm>
          <a:prstGeom prst="rect">
            <a:avLst/>
          </a:prstGeom>
        </p:spPr>
      </p:pic>
    </p:spTree>
    <p:extLst>
      <p:ext uri="{BB962C8B-B14F-4D97-AF65-F5344CB8AC3E}">
        <p14:creationId xmlns:p14="http://schemas.microsoft.com/office/powerpoint/2010/main" val="2805564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Continuation…..</a:t>
            </a:r>
            <a:endParaRPr lang="sw-KE" b="1" dirty="0"/>
          </a:p>
        </p:txBody>
      </p:sp>
      <p:pic>
        <p:nvPicPr>
          <p:cNvPr id="4" name="Content Placeholder 3"/>
          <p:cNvPicPr>
            <a:picLocks noGrp="1" noChangeAspect="1"/>
          </p:cNvPicPr>
          <p:nvPr>
            <p:ph idx="1"/>
          </p:nvPr>
        </p:nvPicPr>
        <p:blipFill>
          <a:blip r:embed="rId2"/>
          <a:stretch>
            <a:fillRect/>
          </a:stretch>
        </p:blipFill>
        <p:spPr>
          <a:xfrm>
            <a:off x="4210442" y="1846263"/>
            <a:ext cx="3831442" cy="40227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78242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Starting a Test</a:t>
            </a:r>
            <a:endParaRPr lang="sw-KE" b="1" dirty="0"/>
          </a:p>
        </p:txBody>
      </p:sp>
      <p:sp>
        <p:nvSpPr>
          <p:cNvPr id="3" name="Content Placeholder 2"/>
          <p:cNvSpPr>
            <a:spLocks noGrp="1"/>
          </p:cNvSpPr>
          <p:nvPr>
            <p:ph idx="1"/>
          </p:nvPr>
        </p:nvSpPr>
        <p:spPr/>
        <p:txBody>
          <a:bodyPr/>
          <a:lstStyle/>
          <a:p>
            <a:r>
              <a:rPr lang="en-US" dirty="0"/>
              <a:t>A test can only be started if the collected specimen is suitable</a:t>
            </a:r>
          </a:p>
          <a:p>
            <a:pPr marL="0" indent="0">
              <a:buNone/>
            </a:pPr>
            <a:r>
              <a:rPr lang="en-US" dirty="0" smtClean="0"/>
              <a:t>1. Click </a:t>
            </a:r>
            <a:r>
              <a:rPr lang="en-US" dirty="0"/>
              <a:t>on the  </a:t>
            </a:r>
            <a:r>
              <a:rPr lang="en-US" dirty="0" smtClean="0"/>
              <a:t>                </a:t>
            </a:r>
            <a:r>
              <a:rPr lang="en-US" dirty="0"/>
              <a:t>link.</a:t>
            </a:r>
          </a:p>
          <a:p>
            <a:pPr marL="0" indent="0">
              <a:buNone/>
            </a:pPr>
            <a:r>
              <a:rPr lang="en-US" dirty="0" smtClean="0"/>
              <a:t>2. Select </a:t>
            </a:r>
            <a:r>
              <a:rPr lang="en-US" dirty="0"/>
              <a:t>the test of interest and check where Test Status is   </a:t>
            </a:r>
            <a:r>
              <a:rPr lang="en-US" dirty="0" smtClean="0"/>
              <a:t>          	    and  	              	</a:t>
            </a:r>
            <a:endParaRPr lang="en-US" dirty="0"/>
          </a:p>
          <a:p>
            <a:pPr marL="0" indent="0">
              <a:buNone/>
            </a:pPr>
            <a:r>
              <a:rPr lang="en-US" dirty="0" smtClean="0"/>
              <a:t>3. Click </a:t>
            </a:r>
            <a:r>
              <a:rPr lang="en-US" dirty="0"/>
              <a:t>on the  </a:t>
            </a:r>
            <a:r>
              <a:rPr lang="en-US" dirty="0" smtClean="0"/>
              <a:t>             </a:t>
            </a:r>
            <a:r>
              <a:rPr lang="en-US" dirty="0"/>
              <a:t>button to commence the testing process. </a:t>
            </a:r>
            <a:r>
              <a:rPr lang="en-US" dirty="0" smtClean="0"/>
              <a:t>The test </a:t>
            </a:r>
            <a:r>
              <a:rPr lang="en-US" dirty="0"/>
              <a:t>status changes to </a:t>
            </a:r>
            <a:endParaRPr lang="sw-KE" dirty="0"/>
          </a:p>
        </p:txBody>
      </p:sp>
      <p:pic>
        <p:nvPicPr>
          <p:cNvPr id="5" name="Picture 4"/>
          <p:cNvPicPr>
            <a:picLocks noChangeAspect="1"/>
          </p:cNvPicPr>
          <p:nvPr/>
        </p:nvPicPr>
        <p:blipFill>
          <a:blip r:embed="rId2"/>
          <a:stretch>
            <a:fillRect/>
          </a:stretch>
        </p:blipFill>
        <p:spPr>
          <a:xfrm>
            <a:off x="2623680" y="2362516"/>
            <a:ext cx="876042" cy="245292"/>
          </a:xfrm>
          <a:prstGeom prst="rect">
            <a:avLst/>
          </a:prstGeom>
        </p:spPr>
      </p:pic>
      <p:pic>
        <p:nvPicPr>
          <p:cNvPr id="6" name="Picture 5"/>
          <p:cNvPicPr>
            <a:picLocks noChangeAspect="1"/>
          </p:cNvPicPr>
          <p:nvPr/>
        </p:nvPicPr>
        <p:blipFill>
          <a:blip r:embed="rId3"/>
          <a:stretch>
            <a:fillRect/>
          </a:stretch>
        </p:blipFill>
        <p:spPr>
          <a:xfrm>
            <a:off x="9085702" y="2743199"/>
            <a:ext cx="786551" cy="310687"/>
          </a:xfrm>
          <a:prstGeom prst="rect">
            <a:avLst/>
          </a:prstGeom>
        </p:spPr>
      </p:pic>
      <p:pic>
        <p:nvPicPr>
          <p:cNvPr id="7" name="Picture 6"/>
          <p:cNvPicPr>
            <a:picLocks noChangeAspect="1"/>
          </p:cNvPicPr>
          <p:nvPr/>
        </p:nvPicPr>
        <p:blipFill>
          <a:blip r:embed="rId4"/>
          <a:stretch>
            <a:fillRect/>
          </a:stretch>
        </p:blipFill>
        <p:spPr>
          <a:xfrm>
            <a:off x="7151697" y="2790413"/>
            <a:ext cx="1437131" cy="263473"/>
          </a:xfrm>
          <a:prstGeom prst="rect">
            <a:avLst/>
          </a:prstGeom>
        </p:spPr>
      </p:pic>
      <p:pic>
        <p:nvPicPr>
          <p:cNvPr id="8" name="Picture 7"/>
          <p:cNvPicPr>
            <a:picLocks noChangeAspect="1"/>
          </p:cNvPicPr>
          <p:nvPr/>
        </p:nvPicPr>
        <p:blipFill>
          <a:blip r:embed="rId5"/>
          <a:stretch>
            <a:fillRect/>
          </a:stretch>
        </p:blipFill>
        <p:spPr>
          <a:xfrm>
            <a:off x="2623680" y="3229169"/>
            <a:ext cx="650327" cy="277668"/>
          </a:xfrm>
          <a:prstGeom prst="rect">
            <a:avLst/>
          </a:prstGeom>
        </p:spPr>
      </p:pic>
      <p:pic>
        <p:nvPicPr>
          <p:cNvPr id="9" name="Picture 8"/>
          <p:cNvPicPr>
            <a:picLocks noChangeAspect="1"/>
          </p:cNvPicPr>
          <p:nvPr/>
        </p:nvPicPr>
        <p:blipFill>
          <a:blip r:embed="rId6"/>
          <a:stretch>
            <a:fillRect/>
          </a:stretch>
        </p:blipFill>
        <p:spPr>
          <a:xfrm>
            <a:off x="10407534" y="3156988"/>
            <a:ext cx="1240377" cy="349849"/>
          </a:xfrm>
          <a:prstGeom prst="rect">
            <a:avLst/>
          </a:prstGeom>
        </p:spPr>
      </p:pic>
    </p:spTree>
    <p:extLst>
      <p:ext uri="{BB962C8B-B14F-4D97-AF65-F5344CB8AC3E}">
        <p14:creationId xmlns:p14="http://schemas.microsoft.com/office/powerpoint/2010/main" val="2056731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Entering the results</a:t>
            </a:r>
            <a:endParaRPr lang="sw-KE" b="1" dirty="0"/>
          </a:p>
        </p:txBody>
      </p:sp>
      <p:sp>
        <p:nvSpPr>
          <p:cNvPr id="3" name="Content Placeholder 2"/>
          <p:cNvSpPr>
            <a:spLocks noGrp="1"/>
          </p:cNvSpPr>
          <p:nvPr>
            <p:ph idx="1"/>
          </p:nvPr>
        </p:nvSpPr>
        <p:spPr/>
        <p:txBody>
          <a:bodyPr>
            <a:normAutofit/>
          </a:bodyPr>
          <a:lstStyle/>
          <a:p>
            <a:pPr marL="0" indent="0">
              <a:buNone/>
            </a:pPr>
            <a:r>
              <a:rPr lang="en-US" dirty="0"/>
              <a:t>After a successful test, the results are then recorded into </a:t>
            </a:r>
            <a:r>
              <a:rPr lang="en-US" dirty="0" err="1"/>
              <a:t>iBLIS</a:t>
            </a:r>
            <a:r>
              <a:rPr lang="en-US" dirty="0"/>
              <a:t>. The page can be accessed via</a:t>
            </a:r>
            <a:r>
              <a:rPr lang="en-US" dirty="0" smtClean="0"/>
              <a:t>;</a:t>
            </a:r>
          </a:p>
          <a:p>
            <a:pPr marL="0" indent="0">
              <a:buNone/>
            </a:pPr>
            <a:r>
              <a:rPr lang="en-US" dirty="0" smtClean="0"/>
              <a:t>	1.  Click </a:t>
            </a:r>
            <a:r>
              <a:rPr lang="en-US" dirty="0"/>
              <a:t>on the   </a:t>
            </a:r>
            <a:r>
              <a:rPr lang="en-US" dirty="0" smtClean="0"/>
              <a:t>               link</a:t>
            </a:r>
            <a:r>
              <a:rPr lang="en-US" dirty="0"/>
              <a:t>.</a:t>
            </a:r>
          </a:p>
          <a:p>
            <a:pPr marL="0" indent="0">
              <a:buNone/>
            </a:pPr>
            <a:r>
              <a:rPr lang="en-US" dirty="0" smtClean="0"/>
              <a:t>	2.  Select </a:t>
            </a:r>
            <a:r>
              <a:rPr lang="en-US" dirty="0"/>
              <a:t>the test that whose results are ready.</a:t>
            </a:r>
          </a:p>
          <a:p>
            <a:pPr marL="0" indent="0">
              <a:buNone/>
            </a:pPr>
            <a:r>
              <a:rPr lang="en-US" dirty="0" smtClean="0"/>
              <a:t>	3.  Click </a:t>
            </a:r>
            <a:r>
              <a:rPr lang="en-US" dirty="0"/>
              <a:t>on the </a:t>
            </a:r>
            <a:r>
              <a:rPr lang="en-US" dirty="0" smtClean="0"/>
              <a:t>               button </a:t>
            </a:r>
            <a:r>
              <a:rPr lang="en-US" dirty="0"/>
              <a:t>to feed the results into the </a:t>
            </a:r>
            <a:r>
              <a:rPr lang="en-US" dirty="0" smtClean="0"/>
              <a:t>system</a:t>
            </a:r>
          </a:p>
          <a:p>
            <a:pPr marL="0" indent="0">
              <a:buNone/>
            </a:pPr>
            <a:r>
              <a:rPr lang="en-US" dirty="0"/>
              <a:t>	</a:t>
            </a:r>
            <a:r>
              <a:rPr lang="en-US" dirty="0" smtClean="0"/>
              <a:t>4.  Fill the results form</a:t>
            </a:r>
          </a:p>
          <a:p>
            <a:pPr marL="0" indent="0">
              <a:buNone/>
            </a:pPr>
            <a:r>
              <a:rPr lang="en-US" dirty="0"/>
              <a:t>	</a:t>
            </a:r>
            <a:r>
              <a:rPr lang="en-US" dirty="0" smtClean="0"/>
              <a:t>5.  Click the                      button to save the results to the system</a:t>
            </a:r>
            <a:r>
              <a:rPr lang="en-US" dirty="0"/>
              <a:t>	</a:t>
            </a:r>
            <a:endParaRPr lang="sw-KE" dirty="0"/>
          </a:p>
        </p:txBody>
      </p:sp>
      <p:pic>
        <p:nvPicPr>
          <p:cNvPr id="4" name="Picture 3"/>
          <p:cNvPicPr>
            <a:picLocks noChangeAspect="1"/>
          </p:cNvPicPr>
          <p:nvPr/>
        </p:nvPicPr>
        <p:blipFill>
          <a:blip r:embed="rId2"/>
          <a:stretch>
            <a:fillRect/>
          </a:stretch>
        </p:blipFill>
        <p:spPr>
          <a:xfrm>
            <a:off x="3325522" y="4090106"/>
            <a:ext cx="1101118" cy="314606"/>
          </a:xfrm>
          <a:prstGeom prst="rect">
            <a:avLst/>
          </a:prstGeom>
        </p:spPr>
      </p:pic>
      <p:pic>
        <p:nvPicPr>
          <p:cNvPr id="5" name="Picture 4"/>
          <p:cNvPicPr>
            <a:picLocks noChangeAspect="1"/>
          </p:cNvPicPr>
          <p:nvPr/>
        </p:nvPicPr>
        <p:blipFill>
          <a:blip r:embed="rId3"/>
          <a:stretch>
            <a:fillRect/>
          </a:stretch>
        </p:blipFill>
        <p:spPr>
          <a:xfrm>
            <a:off x="3630322" y="3207265"/>
            <a:ext cx="748929" cy="299594"/>
          </a:xfrm>
          <a:prstGeom prst="rect">
            <a:avLst/>
          </a:prstGeom>
        </p:spPr>
      </p:pic>
      <p:pic>
        <p:nvPicPr>
          <p:cNvPr id="6" name="Picture 5"/>
          <p:cNvPicPr>
            <a:picLocks noChangeAspect="1"/>
          </p:cNvPicPr>
          <p:nvPr/>
        </p:nvPicPr>
        <p:blipFill>
          <a:blip r:embed="rId4"/>
          <a:stretch>
            <a:fillRect/>
          </a:stretch>
        </p:blipFill>
        <p:spPr>
          <a:xfrm>
            <a:off x="3601511" y="2392982"/>
            <a:ext cx="825129" cy="231036"/>
          </a:xfrm>
          <a:prstGeom prst="rect">
            <a:avLst/>
          </a:prstGeom>
        </p:spPr>
      </p:pic>
    </p:spTree>
    <p:extLst>
      <p:ext uri="{BB962C8B-B14F-4D97-AF65-F5344CB8AC3E}">
        <p14:creationId xmlns:p14="http://schemas.microsoft.com/office/powerpoint/2010/main" val="3831803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Listing patients</a:t>
            </a:r>
            <a:endParaRPr lang="sw-KE" dirty="0"/>
          </a:p>
        </p:txBody>
      </p:sp>
      <p:sp>
        <p:nvSpPr>
          <p:cNvPr id="3" name="Content Placeholder 2"/>
          <p:cNvSpPr>
            <a:spLocks noGrp="1"/>
          </p:cNvSpPr>
          <p:nvPr>
            <p:ph idx="1"/>
          </p:nvPr>
        </p:nvSpPr>
        <p:spPr/>
        <p:txBody>
          <a:bodyPr/>
          <a:lstStyle/>
          <a:p>
            <a:r>
              <a:rPr lang="en-US" dirty="0" smtClean="0"/>
              <a:t>From </a:t>
            </a:r>
            <a:r>
              <a:rPr lang="en-US" dirty="0"/>
              <a:t>the homepage, click </a:t>
            </a:r>
            <a:r>
              <a:rPr lang="en-US" dirty="0" smtClean="0"/>
              <a:t>the patients </a:t>
            </a:r>
            <a:r>
              <a:rPr lang="en-US" dirty="0"/>
              <a:t>tab on the navigation menu for the patients list portlet to be </a:t>
            </a:r>
            <a:r>
              <a:rPr lang="en-US" dirty="0" smtClean="0"/>
              <a:t>shown</a:t>
            </a:r>
          </a:p>
          <a:p>
            <a:endParaRPr lang="sw-KE" dirty="0"/>
          </a:p>
        </p:txBody>
      </p:sp>
      <p:pic>
        <p:nvPicPr>
          <p:cNvPr id="6" name="Picture 5"/>
          <p:cNvPicPr>
            <a:picLocks noChangeAspect="1"/>
          </p:cNvPicPr>
          <p:nvPr/>
        </p:nvPicPr>
        <p:blipFill>
          <a:blip r:embed="rId2"/>
          <a:stretch>
            <a:fillRect/>
          </a:stretch>
        </p:blipFill>
        <p:spPr>
          <a:xfrm>
            <a:off x="1554146" y="2457470"/>
            <a:ext cx="7385538" cy="341162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97159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Full </a:t>
            </a:r>
            <a:r>
              <a:rPr lang="en-US" sz="4400" b="1" dirty="0" err="1"/>
              <a:t>Haemogram</a:t>
            </a:r>
            <a:r>
              <a:rPr lang="en-US" sz="4400" b="1" dirty="0"/>
              <a:t> results on </a:t>
            </a:r>
            <a:r>
              <a:rPr lang="en-US" sz="4400" b="1" dirty="0" err="1"/>
              <a:t>Celltac</a:t>
            </a:r>
            <a:r>
              <a:rPr lang="en-US" sz="4400" b="1" dirty="0"/>
              <a:t> F machine</a:t>
            </a:r>
            <a:endParaRPr lang="sw-KE" sz="4400" b="1" dirty="0"/>
          </a:p>
        </p:txBody>
      </p:sp>
      <p:sp>
        <p:nvSpPr>
          <p:cNvPr id="3" name="Content Placeholder 2"/>
          <p:cNvSpPr>
            <a:spLocks noGrp="1"/>
          </p:cNvSpPr>
          <p:nvPr>
            <p:ph idx="1"/>
          </p:nvPr>
        </p:nvSpPr>
        <p:spPr/>
        <p:txBody>
          <a:bodyPr/>
          <a:lstStyle/>
          <a:p>
            <a:pPr marL="0" indent="0">
              <a:buNone/>
            </a:pPr>
            <a:r>
              <a:rPr lang="en-US" dirty="0"/>
              <a:t>1</a:t>
            </a:r>
            <a:r>
              <a:rPr lang="en-US" dirty="0" smtClean="0"/>
              <a:t>.   Click </a:t>
            </a:r>
            <a:r>
              <a:rPr lang="en-US" dirty="0"/>
              <a:t>the   </a:t>
            </a:r>
            <a:r>
              <a:rPr lang="en-US" dirty="0" smtClean="0"/>
              <a:t>                     button </a:t>
            </a:r>
            <a:r>
              <a:rPr lang="en-US" dirty="0"/>
              <a:t>on the corresponding test on the list of tests.</a:t>
            </a:r>
          </a:p>
          <a:p>
            <a:pPr marL="0" indent="0">
              <a:buNone/>
            </a:pPr>
            <a:r>
              <a:rPr lang="en-US" dirty="0"/>
              <a:t>2</a:t>
            </a:r>
            <a:r>
              <a:rPr lang="en-US" dirty="0" smtClean="0"/>
              <a:t>.   On </a:t>
            </a:r>
            <a:r>
              <a:rPr lang="en-US" dirty="0"/>
              <a:t>the </a:t>
            </a:r>
            <a:r>
              <a:rPr lang="en-US" dirty="0" err="1"/>
              <a:t>Celltac</a:t>
            </a:r>
            <a:r>
              <a:rPr lang="en-US" dirty="0"/>
              <a:t> F machine; press Print Results button to send the results from the </a:t>
            </a:r>
            <a:r>
              <a:rPr lang="en-US" dirty="0" err="1"/>
              <a:t>Celltac</a:t>
            </a:r>
            <a:r>
              <a:rPr lang="en-US" dirty="0"/>
              <a:t> F machine to the computer.</a:t>
            </a:r>
          </a:p>
          <a:p>
            <a:pPr marL="0" indent="0">
              <a:buNone/>
            </a:pPr>
            <a:r>
              <a:rPr lang="en-US" dirty="0"/>
              <a:t>3</a:t>
            </a:r>
            <a:r>
              <a:rPr lang="en-US" dirty="0" smtClean="0"/>
              <a:t>.   Click </a:t>
            </a:r>
            <a:r>
              <a:rPr lang="en-US" dirty="0"/>
              <a:t>the   </a:t>
            </a:r>
            <a:r>
              <a:rPr lang="en-US" dirty="0" smtClean="0"/>
              <a:t>                button </a:t>
            </a:r>
            <a:r>
              <a:rPr lang="en-US" dirty="0"/>
              <a:t>on the results panel to autofill the form with the test results as shown below.</a:t>
            </a:r>
          </a:p>
          <a:p>
            <a:pPr marL="0" indent="0">
              <a:buNone/>
            </a:pPr>
            <a:r>
              <a:rPr lang="en-US" dirty="0"/>
              <a:t>4</a:t>
            </a:r>
            <a:r>
              <a:rPr lang="en-US" dirty="0" smtClean="0"/>
              <a:t>.   Click </a:t>
            </a:r>
            <a:r>
              <a:rPr lang="en-US" dirty="0"/>
              <a:t>the   </a:t>
            </a:r>
            <a:r>
              <a:rPr lang="en-US" dirty="0" smtClean="0"/>
              <a:t>                     button </a:t>
            </a:r>
            <a:r>
              <a:rPr lang="en-US" dirty="0"/>
              <a:t>to save the results to the </a:t>
            </a:r>
            <a:r>
              <a:rPr lang="en-US" dirty="0" smtClean="0"/>
              <a:t>system.</a:t>
            </a:r>
            <a:endParaRPr lang="sw-KE" dirty="0"/>
          </a:p>
        </p:txBody>
      </p:sp>
      <p:pic>
        <p:nvPicPr>
          <p:cNvPr id="4" name="Picture 3"/>
          <p:cNvPicPr>
            <a:picLocks noChangeAspect="1"/>
          </p:cNvPicPr>
          <p:nvPr/>
        </p:nvPicPr>
        <p:blipFill>
          <a:blip r:embed="rId2"/>
          <a:stretch>
            <a:fillRect/>
          </a:stretch>
        </p:blipFill>
        <p:spPr>
          <a:xfrm>
            <a:off x="2476071" y="1845734"/>
            <a:ext cx="1147908" cy="307975"/>
          </a:xfrm>
          <a:prstGeom prst="rect">
            <a:avLst/>
          </a:prstGeom>
        </p:spPr>
      </p:pic>
      <p:pic>
        <p:nvPicPr>
          <p:cNvPr id="5" name="Picture 4"/>
          <p:cNvPicPr>
            <a:picLocks noChangeAspect="1"/>
          </p:cNvPicPr>
          <p:nvPr/>
        </p:nvPicPr>
        <p:blipFill>
          <a:blip r:embed="rId3"/>
          <a:stretch>
            <a:fillRect/>
          </a:stretch>
        </p:blipFill>
        <p:spPr>
          <a:xfrm>
            <a:off x="2476071" y="2989400"/>
            <a:ext cx="839111" cy="369209"/>
          </a:xfrm>
          <a:prstGeom prst="rect">
            <a:avLst/>
          </a:prstGeom>
        </p:spPr>
      </p:pic>
      <p:pic>
        <p:nvPicPr>
          <p:cNvPr id="6" name="Picture 5"/>
          <p:cNvPicPr>
            <a:picLocks noChangeAspect="1"/>
          </p:cNvPicPr>
          <p:nvPr/>
        </p:nvPicPr>
        <p:blipFill>
          <a:blip r:embed="rId4"/>
          <a:stretch>
            <a:fillRect/>
          </a:stretch>
        </p:blipFill>
        <p:spPr>
          <a:xfrm>
            <a:off x="2426788" y="3686646"/>
            <a:ext cx="1269939" cy="362840"/>
          </a:xfrm>
          <a:prstGeom prst="rect">
            <a:avLst/>
          </a:prstGeom>
        </p:spPr>
      </p:pic>
    </p:spTree>
    <p:extLst>
      <p:ext uri="{BB962C8B-B14F-4D97-AF65-F5344CB8AC3E}">
        <p14:creationId xmlns:p14="http://schemas.microsoft.com/office/powerpoint/2010/main" val="5398690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Editing Test Results</a:t>
            </a:r>
            <a:endParaRPr lang="sw-KE" b="1" dirty="0"/>
          </a:p>
        </p:txBody>
      </p:sp>
      <p:sp>
        <p:nvSpPr>
          <p:cNvPr id="3" name="Content Placeholder 2"/>
          <p:cNvSpPr>
            <a:spLocks noGrp="1"/>
          </p:cNvSpPr>
          <p:nvPr>
            <p:ph idx="1"/>
          </p:nvPr>
        </p:nvSpPr>
        <p:spPr/>
        <p:txBody>
          <a:bodyPr>
            <a:normAutofit/>
          </a:bodyPr>
          <a:lstStyle/>
          <a:p>
            <a:r>
              <a:rPr lang="en-US" dirty="0"/>
              <a:t>If the test results were entered incorrectly they can be edited. This can only be done before test </a:t>
            </a:r>
            <a:r>
              <a:rPr lang="en-US" dirty="0" smtClean="0"/>
              <a:t>verification following the steps below;</a:t>
            </a:r>
          </a:p>
          <a:p>
            <a:pPr marL="0" indent="0">
              <a:buNone/>
            </a:pPr>
            <a:r>
              <a:rPr lang="en-US" dirty="0"/>
              <a:t>1</a:t>
            </a:r>
            <a:r>
              <a:rPr lang="en-US" dirty="0" smtClean="0"/>
              <a:t>.   Click </a:t>
            </a:r>
            <a:r>
              <a:rPr lang="en-US" dirty="0"/>
              <a:t>on the   </a:t>
            </a:r>
            <a:r>
              <a:rPr lang="en-US" dirty="0" smtClean="0"/>
              <a:t>                    link</a:t>
            </a:r>
            <a:r>
              <a:rPr lang="en-US" dirty="0"/>
              <a:t>.</a:t>
            </a:r>
          </a:p>
          <a:p>
            <a:pPr marL="0" indent="0">
              <a:buNone/>
            </a:pPr>
            <a:r>
              <a:rPr lang="en-US" dirty="0"/>
              <a:t>2</a:t>
            </a:r>
            <a:r>
              <a:rPr lang="en-US" dirty="0" smtClean="0"/>
              <a:t>.   Select </a:t>
            </a:r>
            <a:r>
              <a:rPr lang="en-US" dirty="0"/>
              <a:t>the test whose results are to be edited and test status is </a:t>
            </a:r>
            <a:r>
              <a:rPr lang="en-US" dirty="0" smtClean="0"/>
              <a:t> 		</a:t>
            </a:r>
          </a:p>
          <a:p>
            <a:pPr marL="0" indent="0">
              <a:buNone/>
            </a:pPr>
            <a:r>
              <a:rPr lang="en-US" dirty="0" smtClean="0"/>
              <a:t>3.   Click on the                   button to make the changes.</a:t>
            </a:r>
          </a:p>
          <a:p>
            <a:pPr marL="514350" indent="-514350">
              <a:buAutoNum type="arabicPeriod" startAt="4"/>
            </a:pPr>
            <a:r>
              <a:rPr lang="en-US" dirty="0" smtClean="0"/>
              <a:t>Make </a:t>
            </a:r>
            <a:r>
              <a:rPr lang="en-US" dirty="0"/>
              <a:t>the necessary </a:t>
            </a:r>
            <a:r>
              <a:rPr lang="en-US" dirty="0" smtClean="0"/>
              <a:t>modifications </a:t>
            </a:r>
            <a:r>
              <a:rPr lang="en-US" dirty="0"/>
              <a:t>on the form </a:t>
            </a:r>
            <a:r>
              <a:rPr lang="en-US" dirty="0" smtClean="0"/>
              <a:t>presented.</a:t>
            </a:r>
          </a:p>
          <a:p>
            <a:pPr marL="514350" indent="-514350">
              <a:buAutoNum type="arabicPeriod" startAt="4"/>
            </a:pPr>
            <a:r>
              <a:rPr lang="en-US" dirty="0" smtClean="0"/>
              <a:t>Click </a:t>
            </a:r>
            <a:r>
              <a:rPr lang="en-US" dirty="0"/>
              <a:t>the  </a:t>
            </a:r>
            <a:r>
              <a:rPr lang="en-US" dirty="0" smtClean="0"/>
              <a:t>                             button </a:t>
            </a:r>
            <a:r>
              <a:rPr lang="en-US" dirty="0"/>
              <a:t>to save the changes.</a:t>
            </a:r>
            <a:endParaRPr lang="sw-KE" dirty="0"/>
          </a:p>
        </p:txBody>
      </p:sp>
      <p:pic>
        <p:nvPicPr>
          <p:cNvPr id="4" name="Picture 3"/>
          <p:cNvPicPr>
            <a:picLocks noChangeAspect="1"/>
          </p:cNvPicPr>
          <p:nvPr/>
        </p:nvPicPr>
        <p:blipFill>
          <a:blip r:embed="rId2"/>
          <a:stretch>
            <a:fillRect/>
          </a:stretch>
        </p:blipFill>
        <p:spPr>
          <a:xfrm>
            <a:off x="2812617" y="2624030"/>
            <a:ext cx="1067314" cy="298848"/>
          </a:xfrm>
          <a:prstGeom prst="rect">
            <a:avLst/>
          </a:prstGeom>
        </p:spPr>
      </p:pic>
      <p:pic>
        <p:nvPicPr>
          <p:cNvPr id="5" name="Picture 4"/>
          <p:cNvPicPr>
            <a:picLocks noChangeAspect="1"/>
          </p:cNvPicPr>
          <p:nvPr/>
        </p:nvPicPr>
        <p:blipFill>
          <a:blip r:embed="rId3"/>
          <a:stretch>
            <a:fillRect/>
          </a:stretch>
        </p:blipFill>
        <p:spPr>
          <a:xfrm>
            <a:off x="7987102" y="3021683"/>
            <a:ext cx="1789736" cy="407318"/>
          </a:xfrm>
          <a:prstGeom prst="rect">
            <a:avLst/>
          </a:prstGeom>
        </p:spPr>
      </p:pic>
      <p:pic>
        <p:nvPicPr>
          <p:cNvPr id="6" name="Picture 5"/>
          <p:cNvPicPr>
            <a:picLocks noChangeAspect="1"/>
          </p:cNvPicPr>
          <p:nvPr/>
        </p:nvPicPr>
        <p:blipFill>
          <a:blip r:embed="rId4"/>
          <a:stretch>
            <a:fillRect/>
          </a:stretch>
        </p:blipFill>
        <p:spPr>
          <a:xfrm>
            <a:off x="2812617" y="3429001"/>
            <a:ext cx="897243" cy="437941"/>
          </a:xfrm>
          <a:prstGeom prst="rect">
            <a:avLst/>
          </a:prstGeom>
        </p:spPr>
      </p:pic>
      <p:pic>
        <p:nvPicPr>
          <p:cNvPr id="7" name="Picture 6"/>
          <p:cNvPicPr>
            <a:picLocks noChangeAspect="1"/>
          </p:cNvPicPr>
          <p:nvPr/>
        </p:nvPicPr>
        <p:blipFill>
          <a:blip r:embed="rId5"/>
          <a:stretch>
            <a:fillRect/>
          </a:stretch>
        </p:blipFill>
        <p:spPr>
          <a:xfrm>
            <a:off x="2560537" y="4373066"/>
            <a:ext cx="1619577" cy="425246"/>
          </a:xfrm>
          <a:prstGeom prst="rect">
            <a:avLst/>
          </a:prstGeom>
        </p:spPr>
      </p:pic>
    </p:spTree>
    <p:extLst>
      <p:ext uri="{BB962C8B-B14F-4D97-AF65-F5344CB8AC3E}">
        <p14:creationId xmlns:p14="http://schemas.microsoft.com/office/powerpoint/2010/main" val="26245832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Verifying Test Results</a:t>
            </a:r>
            <a:endParaRPr lang="sw-KE" b="1" dirty="0"/>
          </a:p>
        </p:txBody>
      </p:sp>
      <p:sp>
        <p:nvSpPr>
          <p:cNvPr id="3" name="Content Placeholder 2"/>
          <p:cNvSpPr>
            <a:spLocks noGrp="1"/>
          </p:cNvSpPr>
          <p:nvPr>
            <p:ph idx="1"/>
          </p:nvPr>
        </p:nvSpPr>
        <p:spPr/>
        <p:txBody>
          <a:bodyPr>
            <a:normAutofit/>
          </a:bodyPr>
          <a:lstStyle/>
          <a:p>
            <a:r>
              <a:rPr lang="en-US" dirty="0"/>
              <a:t>A test can only be verified if all the above processes and conditions are correctly actualized. </a:t>
            </a:r>
            <a:endParaRPr lang="en-US" dirty="0" smtClean="0"/>
          </a:p>
          <a:p>
            <a:r>
              <a:rPr lang="en-US" dirty="0" smtClean="0"/>
              <a:t>The </a:t>
            </a:r>
            <a:r>
              <a:rPr lang="en-US" dirty="0"/>
              <a:t>results will be compared against preset criteria designed for verifying the particular test</a:t>
            </a:r>
            <a:r>
              <a:rPr lang="en-US" dirty="0" smtClean="0"/>
              <a:t>;</a:t>
            </a:r>
          </a:p>
          <a:p>
            <a:pPr marL="0" indent="0">
              <a:buNone/>
            </a:pPr>
            <a:r>
              <a:rPr lang="en-US" dirty="0"/>
              <a:t>1</a:t>
            </a:r>
            <a:r>
              <a:rPr lang="en-US" dirty="0" smtClean="0"/>
              <a:t>.   Click </a:t>
            </a:r>
            <a:r>
              <a:rPr lang="en-US" dirty="0"/>
              <a:t>on the  </a:t>
            </a:r>
            <a:r>
              <a:rPr lang="en-US" dirty="0" smtClean="0"/>
              <a:t>                  link</a:t>
            </a:r>
            <a:r>
              <a:rPr lang="en-US" dirty="0"/>
              <a:t>.</a:t>
            </a:r>
          </a:p>
          <a:p>
            <a:pPr marL="0" indent="0">
              <a:buNone/>
            </a:pPr>
            <a:r>
              <a:rPr lang="en-US" dirty="0"/>
              <a:t>2</a:t>
            </a:r>
            <a:r>
              <a:rPr lang="en-US" dirty="0" smtClean="0"/>
              <a:t>.   Select </a:t>
            </a:r>
            <a:r>
              <a:rPr lang="en-US" dirty="0"/>
              <a:t>the test whose results are to be verified and test status is  </a:t>
            </a:r>
            <a:r>
              <a:rPr lang="en-US" dirty="0" smtClean="0"/>
              <a:t>     	    .</a:t>
            </a:r>
            <a:endParaRPr lang="en-US" dirty="0"/>
          </a:p>
          <a:p>
            <a:pPr marL="0" indent="0">
              <a:buNone/>
            </a:pPr>
            <a:r>
              <a:rPr lang="en-US" dirty="0" smtClean="0"/>
              <a:t>3.   Click </a:t>
            </a:r>
            <a:r>
              <a:rPr lang="en-US" dirty="0"/>
              <a:t>on the   </a:t>
            </a:r>
            <a:r>
              <a:rPr lang="en-US" dirty="0" smtClean="0"/>
              <a:t>             button </a:t>
            </a:r>
            <a:r>
              <a:rPr lang="en-US" dirty="0"/>
              <a:t>to proceed to the test details page. </a:t>
            </a:r>
            <a:endParaRPr lang="en-US" dirty="0" smtClean="0"/>
          </a:p>
          <a:p>
            <a:pPr marL="0" indent="0">
              <a:buNone/>
            </a:pPr>
            <a:r>
              <a:rPr lang="en-US" dirty="0" smtClean="0"/>
              <a:t>4.   Click on the                 button on the test details page to commit the verifications.</a:t>
            </a:r>
            <a:endParaRPr lang="sw-KE" dirty="0"/>
          </a:p>
        </p:txBody>
      </p:sp>
      <p:pic>
        <p:nvPicPr>
          <p:cNvPr id="4" name="Picture 3"/>
          <p:cNvPicPr>
            <a:picLocks noChangeAspect="1"/>
          </p:cNvPicPr>
          <p:nvPr/>
        </p:nvPicPr>
        <p:blipFill>
          <a:blip r:embed="rId2"/>
          <a:stretch>
            <a:fillRect/>
          </a:stretch>
        </p:blipFill>
        <p:spPr>
          <a:xfrm>
            <a:off x="8131665" y="3235472"/>
            <a:ext cx="1425992" cy="324535"/>
          </a:xfrm>
          <a:prstGeom prst="rect">
            <a:avLst/>
          </a:prstGeom>
        </p:spPr>
      </p:pic>
      <p:pic>
        <p:nvPicPr>
          <p:cNvPr id="5" name="Picture 4"/>
          <p:cNvPicPr>
            <a:picLocks noChangeAspect="1"/>
          </p:cNvPicPr>
          <p:nvPr/>
        </p:nvPicPr>
        <p:blipFill>
          <a:blip r:embed="rId3"/>
          <a:stretch>
            <a:fillRect/>
          </a:stretch>
        </p:blipFill>
        <p:spPr>
          <a:xfrm>
            <a:off x="2704589" y="2798458"/>
            <a:ext cx="985668" cy="275987"/>
          </a:xfrm>
          <a:prstGeom prst="rect">
            <a:avLst/>
          </a:prstGeom>
        </p:spPr>
      </p:pic>
      <p:pic>
        <p:nvPicPr>
          <p:cNvPr id="6" name="Picture 5"/>
          <p:cNvPicPr>
            <a:picLocks noChangeAspect="1"/>
          </p:cNvPicPr>
          <p:nvPr/>
        </p:nvPicPr>
        <p:blipFill>
          <a:blip r:embed="rId4"/>
          <a:stretch>
            <a:fillRect/>
          </a:stretch>
        </p:blipFill>
        <p:spPr>
          <a:xfrm>
            <a:off x="2704589" y="3697893"/>
            <a:ext cx="761348" cy="319041"/>
          </a:xfrm>
          <a:prstGeom prst="rect">
            <a:avLst/>
          </a:prstGeom>
        </p:spPr>
      </p:pic>
      <p:pic>
        <p:nvPicPr>
          <p:cNvPr id="7" name="Picture 6"/>
          <p:cNvPicPr>
            <a:picLocks noChangeAspect="1"/>
          </p:cNvPicPr>
          <p:nvPr/>
        </p:nvPicPr>
        <p:blipFill>
          <a:blip r:embed="rId5"/>
          <a:stretch>
            <a:fillRect/>
          </a:stretch>
        </p:blipFill>
        <p:spPr>
          <a:xfrm>
            <a:off x="2797280" y="4125308"/>
            <a:ext cx="800285" cy="333834"/>
          </a:xfrm>
          <a:prstGeom prst="rect">
            <a:avLst/>
          </a:prstGeom>
        </p:spPr>
      </p:pic>
    </p:spTree>
    <p:extLst>
      <p:ext uri="{BB962C8B-B14F-4D97-AF65-F5344CB8AC3E}">
        <p14:creationId xmlns:p14="http://schemas.microsoft.com/office/powerpoint/2010/main" val="3003795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Continuation….</a:t>
            </a:r>
            <a:endParaRPr lang="sw-KE" b="1" dirty="0"/>
          </a:p>
        </p:txBody>
      </p:sp>
      <p:pic>
        <p:nvPicPr>
          <p:cNvPr id="4" name="Content Placeholder 3"/>
          <p:cNvPicPr>
            <a:picLocks noGrp="1" noChangeAspect="1"/>
          </p:cNvPicPr>
          <p:nvPr>
            <p:ph idx="1"/>
          </p:nvPr>
        </p:nvPicPr>
        <p:blipFill>
          <a:blip r:embed="rId2"/>
          <a:stretch>
            <a:fillRect/>
          </a:stretch>
        </p:blipFill>
        <p:spPr>
          <a:xfrm>
            <a:off x="3263843" y="2053053"/>
            <a:ext cx="5724640" cy="360914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91218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Searching for a patient </a:t>
            </a:r>
            <a:endParaRPr lang="sw-KE" b="1" dirty="0"/>
          </a:p>
        </p:txBody>
      </p:sp>
      <p:sp>
        <p:nvSpPr>
          <p:cNvPr id="3" name="Content Placeholder 2"/>
          <p:cNvSpPr>
            <a:spLocks noGrp="1"/>
          </p:cNvSpPr>
          <p:nvPr>
            <p:ph idx="1"/>
          </p:nvPr>
        </p:nvSpPr>
        <p:spPr/>
        <p:txBody>
          <a:bodyPr/>
          <a:lstStyle/>
          <a:p>
            <a:pPr marL="0" indent="0">
              <a:buNone/>
            </a:pPr>
            <a:r>
              <a:rPr lang="en-US" dirty="0"/>
              <a:t>1</a:t>
            </a:r>
            <a:r>
              <a:rPr lang="en-US" dirty="0" smtClean="0"/>
              <a:t>.   Begin typing </a:t>
            </a:r>
            <a:r>
              <a:rPr lang="en-US" dirty="0"/>
              <a:t>the patient name on the search field </a:t>
            </a:r>
            <a:endParaRPr lang="en-US" dirty="0" smtClean="0"/>
          </a:p>
          <a:p>
            <a:pPr marL="0" indent="0">
              <a:buNone/>
            </a:pPr>
            <a:endParaRPr lang="en-US" dirty="0" smtClean="0"/>
          </a:p>
          <a:p>
            <a:pPr marL="0" indent="0">
              <a:buNone/>
            </a:pPr>
            <a:endParaRPr lang="en-US" dirty="0"/>
          </a:p>
          <a:p>
            <a:pPr marL="0" indent="0">
              <a:buNone/>
            </a:pPr>
            <a:r>
              <a:rPr lang="en-US" dirty="0"/>
              <a:t>2</a:t>
            </a:r>
            <a:r>
              <a:rPr lang="en-US" dirty="0" smtClean="0"/>
              <a:t>.   The </a:t>
            </a:r>
            <a:r>
              <a:rPr lang="en-US" dirty="0"/>
              <a:t>patient details searched will be loaded with matching values e.g</a:t>
            </a:r>
            <a:r>
              <a:rPr lang="en-US" dirty="0" smtClean="0"/>
              <a:t>.</a:t>
            </a:r>
          </a:p>
          <a:p>
            <a:endParaRPr lang="sw-KE" dirty="0"/>
          </a:p>
        </p:txBody>
      </p:sp>
      <p:pic>
        <p:nvPicPr>
          <p:cNvPr id="4" name="Picture 3"/>
          <p:cNvPicPr>
            <a:picLocks noChangeAspect="1"/>
          </p:cNvPicPr>
          <p:nvPr/>
        </p:nvPicPr>
        <p:blipFill>
          <a:blip r:embed="rId2"/>
          <a:stretch>
            <a:fillRect/>
          </a:stretch>
        </p:blipFill>
        <p:spPr>
          <a:xfrm>
            <a:off x="1979227" y="2539671"/>
            <a:ext cx="3835419" cy="602113"/>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stretch>
            <a:fillRect/>
          </a:stretch>
        </p:blipFill>
        <p:spPr>
          <a:xfrm>
            <a:off x="2290565" y="3857414"/>
            <a:ext cx="7671830" cy="220882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90731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Patient</a:t>
            </a:r>
            <a:r>
              <a:rPr lang="en-US" dirty="0" smtClean="0"/>
              <a:t> </a:t>
            </a:r>
            <a:r>
              <a:rPr lang="en-US" b="1" dirty="0" smtClean="0"/>
              <a:t>Registration</a:t>
            </a:r>
            <a:endParaRPr lang="sw-KE" b="1" dirty="0"/>
          </a:p>
        </p:txBody>
      </p:sp>
      <p:sp>
        <p:nvSpPr>
          <p:cNvPr id="3" name="Content Placeholder 2"/>
          <p:cNvSpPr>
            <a:spLocks noGrp="1"/>
          </p:cNvSpPr>
          <p:nvPr>
            <p:ph idx="1"/>
          </p:nvPr>
        </p:nvSpPr>
        <p:spPr/>
        <p:txBody>
          <a:bodyPr/>
          <a:lstStyle/>
          <a:p>
            <a:r>
              <a:rPr lang="en-US" dirty="0" smtClean="0"/>
              <a:t>To </a:t>
            </a:r>
            <a:r>
              <a:rPr lang="en-US" dirty="0"/>
              <a:t>register a patient, click on the  </a:t>
            </a:r>
            <a:r>
              <a:rPr lang="en-US" dirty="0" smtClean="0"/>
              <a:t>                button </a:t>
            </a:r>
            <a:r>
              <a:rPr lang="en-US" dirty="0"/>
              <a:t>at the top of the blue portlet.</a:t>
            </a:r>
          </a:p>
          <a:p>
            <a:r>
              <a:rPr lang="en-US" dirty="0" smtClean="0"/>
              <a:t>After </a:t>
            </a:r>
            <a:r>
              <a:rPr lang="en-US" dirty="0"/>
              <a:t>completing the form, click the </a:t>
            </a:r>
            <a:r>
              <a:rPr lang="en-US" dirty="0" smtClean="0"/>
              <a:t>             </a:t>
            </a:r>
            <a:r>
              <a:rPr lang="en-US" dirty="0"/>
              <a:t>button at the bottom of the form. Using the Save button will instantly save the details to the system</a:t>
            </a:r>
            <a:r>
              <a:rPr lang="en-US" dirty="0" smtClean="0"/>
              <a:t>.</a:t>
            </a:r>
          </a:p>
          <a:p>
            <a:endParaRPr lang="en-US" dirty="0"/>
          </a:p>
          <a:p>
            <a:endParaRPr lang="sw-KE" dirty="0"/>
          </a:p>
        </p:txBody>
      </p:sp>
      <p:pic>
        <p:nvPicPr>
          <p:cNvPr id="4" name="Picture 3"/>
          <p:cNvPicPr>
            <a:picLocks noChangeAspect="1"/>
          </p:cNvPicPr>
          <p:nvPr/>
        </p:nvPicPr>
        <p:blipFill>
          <a:blip r:embed="rId2"/>
          <a:stretch>
            <a:fillRect/>
          </a:stretch>
        </p:blipFill>
        <p:spPr>
          <a:xfrm>
            <a:off x="4569290" y="1845734"/>
            <a:ext cx="963251" cy="286537"/>
          </a:xfrm>
          <a:prstGeom prst="rect">
            <a:avLst/>
          </a:prstGeom>
        </p:spPr>
      </p:pic>
      <p:pic>
        <p:nvPicPr>
          <p:cNvPr id="5" name="Picture 4"/>
          <p:cNvPicPr>
            <a:picLocks noChangeAspect="1"/>
          </p:cNvPicPr>
          <p:nvPr/>
        </p:nvPicPr>
        <p:blipFill>
          <a:blip r:embed="rId3"/>
          <a:stretch>
            <a:fillRect/>
          </a:stretch>
        </p:blipFill>
        <p:spPr>
          <a:xfrm>
            <a:off x="4855187" y="2240645"/>
            <a:ext cx="792549" cy="359695"/>
          </a:xfrm>
          <a:prstGeom prst="rect">
            <a:avLst/>
          </a:prstGeom>
        </p:spPr>
      </p:pic>
      <p:pic>
        <p:nvPicPr>
          <p:cNvPr id="6" name="Picture 5"/>
          <p:cNvPicPr>
            <a:picLocks noChangeAspect="1"/>
          </p:cNvPicPr>
          <p:nvPr/>
        </p:nvPicPr>
        <p:blipFill>
          <a:blip r:embed="rId4"/>
          <a:stretch>
            <a:fillRect/>
          </a:stretch>
        </p:blipFill>
        <p:spPr>
          <a:xfrm>
            <a:off x="2996631" y="3134324"/>
            <a:ext cx="6259698" cy="265808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7277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Viewing a patient’s details</a:t>
            </a:r>
            <a:endParaRPr lang="sw-KE" b="1" dirty="0"/>
          </a:p>
        </p:txBody>
      </p:sp>
      <p:sp>
        <p:nvSpPr>
          <p:cNvPr id="3" name="Content Placeholder 2"/>
          <p:cNvSpPr>
            <a:spLocks noGrp="1"/>
          </p:cNvSpPr>
          <p:nvPr>
            <p:ph idx="1"/>
          </p:nvPr>
        </p:nvSpPr>
        <p:spPr/>
        <p:txBody>
          <a:bodyPr/>
          <a:lstStyle/>
          <a:p>
            <a:pPr marL="0" indent="0">
              <a:buNone/>
            </a:pPr>
            <a:r>
              <a:rPr lang="en-US" dirty="0" smtClean="0"/>
              <a:t>1. Click </a:t>
            </a:r>
            <a:r>
              <a:rPr lang="en-US" dirty="0"/>
              <a:t>the </a:t>
            </a:r>
            <a:r>
              <a:rPr lang="en-US" dirty="0" smtClean="0"/>
              <a:t>                button </a:t>
            </a:r>
            <a:r>
              <a:rPr lang="en-US" dirty="0"/>
              <a:t>on the Actions column with the corresponding row of the patient listed to see the details as shown below.</a:t>
            </a:r>
            <a:endParaRPr lang="sw-KE" dirty="0"/>
          </a:p>
        </p:txBody>
      </p:sp>
      <p:pic>
        <p:nvPicPr>
          <p:cNvPr id="4" name="Picture 3"/>
          <p:cNvPicPr>
            <a:picLocks noChangeAspect="1"/>
          </p:cNvPicPr>
          <p:nvPr/>
        </p:nvPicPr>
        <p:blipFill>
          <a:blip r:embed="rId2"/>
          <a:stretch>
            <a:fillRect/>
          </a:stretch>
        </p:blipFill>
        <p:spPr>
          <a:xfrm>
            <a:off x="2275115" y="1845734"/>
            <a:ext cx="783772" cy="349289"/>
          </a:xfrm>
          <a:prstGeom prst="rect">
            <a:avLst/>
          </a:prstGeom>
        </p:spPr>
      </p:pic>
      <p:pic>
        <p:nvPicPr>
          <p:cNvPr id="5" name="Picture 4"/>
          <p:cNvPicPr>
            <a:picLocks noChangeAspect="1"/>
          </p:cNvPicPr>
          <p:nvPr/>
        </p:nvPicPr>
        <p:blipFill>
          <a:blip r:embed="rId3"/>
          <a:stretch>
            <a:fillRect/>
          </a:stretch>
        </p:blipFill>
        <p:spPr>
          <a:xfrm>
            <a:off x="2063413" y="2853384"/>
            <a:ext cx="6885482" cy="260321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67190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Continuation</a:t>
            </a:r>
            <a:r>
              <a:rPr lang="en-US" dirty="0" smtClean="0"/>
              <a:t>…</a:t>
            </a:r>
            <a:endParaRPr lang="sw-KE" dirty="0"/>
          </a:p>
        </p:txBody>
      </p:sp>
      <p:sp>
        <p:nvSpPr>
          <p:cNvPr id="3" name="Content Placeholder 2"/>
          <p:cNvSpPr>
            <a:spLocks noGrp="1"/>
          </p:cNvSpPr>
          <p:nvPr>
            <p:ph idx="1"/>
          </p:nvPr>
        </p:nvSpPr>
        <p:spPr/>
        <p:txBody>
          <a:bodyPr/>
          <a:lstStyle/>
          <a:p>
            <a:pPr marL="0" indent="0">
              <a:buNone/>
            </a:pPr>
            <a:r>
              <a:rPr lang="en-US" dirty="0"/>
              <a:t>2</a:t>
            </a:r>
            <a:r>
              <a:rPr lang="en-US" dirty="0" smtClean="0"/>
              <a:t>.   To </a:t>
            </a:r>
            <a:r>
              <a:rPr lang="en-US" dirty="0"/>
              <a:t>get back to the patients list, click on</a:t>
            </a:r>
            <a:r>
              <a:rPr lang="en-US" b="1" dirty="0"/>
              <a:t> Patients </a:t>
            </a:r>
            <a:r>
              <a:rPr lang="en-US" dirty="0"/>
              <a:t>hyperlink on the breadcrumb. </a:t>
            </a:r>
            <a:endParaRPr lang="en-US" dirty="0" smtClean="0"/>
          </a:p>
          <a:p>
            <a:endParaRPr lang="sw-KE" dirty="0"/>
          </a:p>
        </p:txBody>
      </p:sp>
      <p:pic>
        <p:nvPicPr>
          <p:cNvPr id="4" name="Picture 3"/>
          <p:cNvPicPr>
            <a:picLocks noChangeAspect="1"/>
          </p:cNvPicPr>
          <p:nvPr/>
        </p:nvPicPr>
        <p:blipFill>
          <a:blip r:embed="rId2"/>
          <a:stretch>
            <a:fillRect/>
          </a:stretch>
        </p:blipFill>
        <p:spPr>
          <a:xfrm>
            <a:off x="2025636" y="3096261"/>
            <a:ext cx="7399717" cy="90503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01409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Editing a patient’s details</a:t>
            </a:r>
            <a:endParaRPr lang="sw-KE" b="1" dirty="0"/>
          </a:p>
        </p:txBody>
      </p:sp>
      <p:sp>
        <p:nvSpPr>
          <p:cNvPr id="3" name="Content Placeholder 2"/>
          <p:cNvSpPr>
            <a:spLocks noGrp="1"/>
          </p:cNvSpPr>
          <p:nvPr>
            <p:ph idx="1"/>
          </p:nvPr>
        </p:nvSpPr>
        <p:spPr/>
        <p:txBody>
          <a:bodyPr/>
          <a:lstStyle/>
          <a:p>
            <a:pPr marL="0" indent="0">
              <a:buNone/>
            </a:pPr>
            <a:r>
              <a:rPr lang="en-US" dirty="0"/>
              <a:t>1</a:t>
            </a:r>
            <a:r>
              <a:rPr lang="en-US" dirty="0" smtClean="0"/>
              <a:t>.   On </a:t>
            </a:r>
            <a:r>
              <a:rPr lang="en-US" dirty="0"/>
              <a:t>the patients list, click on the  </a:t>
            </a:r>
            <a:r>
              <a:rPr lang="en-US" dirty="0" smtClean="0"/>
              <a:t>             button</a:t>
            </a:r>
          </a:p>
          <a:p>
            <a:pPr marL="0" indent="0">
              <a:buNone/>
            </a:pPr>
            <a:r>
              <a:rPr lang="en-US" dirty="0"/>
              <a:t>2</a:t>
            </a:r>
            <a:r>
              <a:rPr lang="en-US" dirty="0" smtClean="0"/>
              <a:t>.    After </a:t>
            </a:r>
            <a:r>
              <a:rPr lang="en-US" dirty="0"/>
              <a:t>making your modifications, click the </a:t>
            </a:r>
            <a:r>
              <a:rPr lang="en-US" dirty="0" smtClean="0"/>
              <a:t>              button </a:t>
            </a:r>
            <a:r>
              <a:rPr lang="en-US" dirty="0"/>
              <a:t>to push the changes to the </a:t>
            </a:r>
            <a:r>
              <a:rPr lang="en-US" dirty="0" smtClean="0"/>
              <a:t>system</a:t>
            </a:r>
          </a:p>
          <a:p>
            <a:pPr marL="0" indent="0">
              <a:buNone/>
            </a:pPr>
            <a:r>
              <a:rPr lang="en-US" dirty="0" smtClean="0"/>
              <a:t>3.   An </a:t>
            </a:r>
            <a:r>
              <a:rPr lang="en-US" dirty="0"/>
              <a:t>alternative way to edit patient details is to use the   button on the patients list then </a:t>
            </a:r>
            <a:r>
              <a:rPr lang="en-US" dirty="0" smtClean="0"/>
              <a:t>click</a:t>
            </a:r>
          </a:p>
          <a:p>
            <a:pPr marL="0" indent="0">
              <a:buNone/>
            </a:pPr>
            <a:r>
              <a:rPr lang="en-US" dirty="0" smtClean="0"/>
              <a:t>on </a:t>
            </a:r>
            <a:r>
              <a:rPr lang="en-US" dirty="0"/>
              <a:t>the  </a:t>
            </a:r>
            <a:r>
              <a:rPr lang="en-US" dirty="0" smtClean="0"/>
              <a:t>          button </a:t>
            </a:r>
            <a:r>
              <a:rPr lang="en-US" dirty="0"/>
              <a:t>once the details have been displayed</a:t>
            </a:r>
            <a:r>
              <a:rPr lang="en-US" dirty="0" smtClean="0"/>
              <a:t>.</a:t>
            </a:r>
          </a:p>
          <a:p>
            <a:pPr marL="0" indent="0">
              <a:buNone/>
            </a:pPr>
            <a:endParaRPr lang="sw-KE" dirty="0"/>
          </a:p>
        </p:txBody>
      </p:sp>
      <p:pic>
        <p:nvPicPr>
          <p:cNvPr id="11" name="Picture 10"/>
          <p:cNvPicPr>
            <a:picLocks noChangeAspect="1"/>
          </p:cNvPicPr>
          <p:nvPr/>
        </p:nvPicPr>
        <p:blipFill>
          <a:blip r:embed="rId2"/>
          <a:stretch>
            <a:fillRect/>
          </a:stretch>
        </p:blipFill>
        <p:spPr>
          <a:xfrm>
            <a:off x="4826498" y="1845734"/>
            <a:ext cx="725103" cy="353920"/>
          </a:xfrm>
          <a:prstGeom prst="rect">
            <a:avLst/>
          </a:prstGeom>
        </p:spPr>
      </p:pic>
      <p:pic>
        <p:nvPicPr>
          <p:cNvPr id="12" name="Picture 11"/>
          <p:cNvPicPr>
            <a:picLocks noChangeAspect="1"/>
          </p:cNvPicPr>
          <p:nvPr/>
        </p:nvPicPr>
        <p:blipFill>
          <a:blip r:embed="rId3"/>
          <a:stretch>
            <a:fillRect/>
          </a:stretch>
        </p:blipFill>
        <p:spPr>
          <a:xfrm>
            <a:off x="5780313" y="2288554"/>
            <a:ext cx="876905" cy="397980"/>
          </a:xfrm>
          <a:prstGeom prst="rect">
            <a:avLst/>
          </a:prstGeom>
        </p:spPr>
      </p:pic>
      <p:pic>
        <p:nvPicPr>
          <p:cNvPr id="13" name="Picture 12"/>
          <p:cNvPicPr>
            <a:picLocks noChangeAspect="1"/>
          </p:cNvPicPr>
          <p:nvPr/>
        </p:nvPicPr>
        <p:blipFill>
          <a:blip r:embed="rId2"/>
          <a:stretch>
            <a:fillRect/>
          </a:stretch>
        </p:blipFill>
        <p:spPr>
          <a:xfrm>
            <a:off x="1807029" y="3214683"/>
            <a:ext cx="651378" cy="317935"/>
          </a:xfrm>
          <a:prstGeom prst="rect">
            <a:avLst/>
          </a:prstGeom>
        </p:spPr>
      </p:pic>
    </p:spTree>
    <p:extLst>
      <p:ext uri="{BB962C8B-B14F-4D97-AF65-F5344CB8AC3E}">
        <p14:creationId xmlns:p14="http://schemas.microsoft.com/office/powerpoint/2010/main" val="790920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Laboratory tests</a:t>
            </a:r>
            <a:endParaRPr lang="sw-KE" b="1" dirty="0"/>
          </a:p>
        </p:txBody>
      </p:sp>
      <p:sp>
        <p:nvSpPr>
          <p:cNvPr id="3" name="Content Placeholder 2"/>
          <p:cNvSpPr>
            <a:spLocks noGrp="1"/>
          </p:cNvSpPr>
          <p:nvPr>
            <p:ph idx="1"/>
          </p:nvPr>
        </p:nvSpPr>
        <p:spPr/>
        <p:txBody>
          <a:bodyPr>
            <a:normAutofit/>
          </a:bodyPr>
          <a:lstStyle/>
          <a:p>
            <a:r>
              <a:rPr lang="en-US" dirty="0"/>
              <a:t>Different medical systems have distinct stages and processes of conducting medical test. This document will track the life cycle of a medical test on-board </a:t>
            </a:r>
            <a:r>
              <a:rPr lang="en-US" dirty="0" err="1"/>
              <a:t>iBLIS</a:t>
            </a:r>
            <a:r>
              <a:rPr lang="en-US" dirty="0"/>
              <a:t>.</a:t>
            </a:r>
          </a:p>
          <a:p>
            <a:r>
              <a:rPr lang="en-US" dirty="0"/>
              <a:t>After receiving test request from a patient or other embedded systems the immediate step is to book for the test via the laboratory system. The initial stage of capturing the test details is most important stage. In essence, accurate data capturing will streamline the logical steps to ensure that what you test is what you meant to test, and that the final test report meets the client’s needs and expectations.</a:t>
            </a:r>
          </a:p>
          <a:p>
            <a:endParaRPr lang="sw-KE" dirty="0"/>
          </a:p>
        </p:txBody>
      </p:sp>
    </p:spTree>
    <p:extLst>
      <p:ext uri="{BB962C8B-B14F-4D97-AF65-F5344CB8AC3E}">
        <p14:creationId xmlns:p14="http://schemas.microsoft.com/office/powerpoint/2010/main" val="296832328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358</TotalTime>
  <Words>1353</Words>
  <Application>Microsoft Office PowerPoint</Application>
  <PresentationFormat>Widescreen</PresentationFormat>
  <Paragraphs>134</Paragraphs>
  <Slides>33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Calibri</vt:lpstr>
      <vt:lpstr>Calibri Light</vt:lpstr>
      <vt:lpstr>Retrospect</vt:lpstr>
      <vt:lpstr>Test Flow</vt:lpstr>
      <vt:lpstr>Patient listing and registration </vt:lpstr>
      <vt:lpstr>Listing patients</vt:lpstr>
      <vt:lpstr>Searching for a patient </vt:lpstr>
      <vt:lpstr>Patient Registration</vt:lpstr>
      <vt:lpstr>Viewing a patient’s details</vt:lpstr>
      <vt:lpstr>Continuation…</vt:lpstr>
      <vt:lpstr>Editing a patient’s details</vt:lpstr>
      <vt:lpstr>Laboratory tests</vt:lpstr>
      <vt:lpstr>Listing ordered tests</vt:lpstr>
      <vt:lpstr>Searching for a lab request </vt:lpstr>
      <vt:lpstr>Booking a test</vt:lpstr>
      <vt:lpstr> i) By use of the Tests Link </vt:lpstr>
      <vt:lpstr>Continuation….</vt:lpstr>
      <vt:lpstr>Continuation….</vt:lpstr>
      <vt:lpstr>Continuation….</vt:lpstr>
      <vt:lpstr>ii). By use of the patient's details page</vt:lpstr>
      <vt:lpstr>Continuation….</vt:lpstr>
      <vt:lpstr>iii). By use of an external system</vt:lpstr>
      <vt:lpstr>Viewing a lab test request </vt:lpstr>
      <vt:lpstr>Continuation….</vt:lpstr>
      <vt:lpstr>Accepting a specimen</vt:lpstr>
      <vt:lpstr>Rejecting a specimen</vt:lpstr>
      <vt:lpstr>Continuation….</vt:lpstr>
      <vt:lpstr>Continuation….</vt:lpstr>
      <vt:lpstr>Referring a Test</vt:lpstr>
      <vt:lpstr>Continuation…..</vt:lpstr>
      <vt:lpstr>Starting a Test</vt:lpstr>
      <vt:lpstr>Entering the results</vt:lpstr>
      <vt:lpstr>Full Haemogram results on Celltac F machine</vt:lpstr>
      <vt:lpstr>Editing Test Results</vt:lpstr>
      <vt:lpstr>Verifying Test Results</vt:lpstr>
      <vt:lpstr>Continuation….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BLIS-KENYA</dc:title>
  <dc:creator>oracle-10</dc:creator>
  <cp:lastModifiedBy>winnie bahati</cp:lastModifiedBy>
  <cp:revision>42</cp:revision>
  <dcterms:created xsi:type="dcterms:W3CDTF">2016-11-11T12:39:30Z</dcterms:created>
  <dcterms:modified xsi:type="dcterms:W3CDTF">2017-02-11T08:28:04Z</dcterms:modified>
</cp:coreProperties>
</file>