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67" r:id="rId3"/>
    <p:sldId id="257" r:id="rId4"/>
    <p:sldId id="258" r:id="rId5"/>
    <p:sldId id="259" r:id="rId6"/>
    <p:sldId id="260" r:id="rId7"/>
    <p:sldId id="261" r:id="rId8"/>
    <p:sldId id="262" r:id="rId9"/>
    <p:sldId id="263" r:id="rId10"/>
    <p:sldId id="264"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90" r:id="rId80"/>
    <p:sldId id="391" r:id="rId81"/>
    <p:sldId id="392" r:id="rId82"/>
    <p:sldId id="400" r:id="rId83"/>
    <p:sldId id="401" r:id="rId84"/>
    <p:sldId id="402" r:id="rId85"/>
    <p:sldId id="403" r:id="rId86"/>
    <p:sldId id="404" r:id="rId87"/>
    <p:sldId id="405" r:id="rId88"/>
    <p:sldId id="406" r:id="rId89"/>
    <p:sldId id="407" r:id="rId90"/>
    <p:sldId id="408" r:id="rId91"/>
    <p:sldId id="409" r:id="rId92"/>
    <p:sldId id="410" r:id="rId93"/>
    <p:sldId id="411" r:id="rId94"/>
    <p:sldId id="412" r:id="rId95"/>
    <p:sldId id="413" r:id="rId96"/>
    <p:sldId id="393" r:id="rId97"/>
    <p:sldId id="394" r:id="rId98"/>
    <p:sldId id="395" r:id="rId99"/>
    <p:sldId id="399" r:id="rId100"/>
    <p:sldId id="398" r:id="rId101"/>
    <p:sldId id="397" r:id="rId102"/>
    <p:sldId id="396" r:id="rId103"/>
    <p:sldId id="389" r:id="rId104"/>
    <p:sldId id="388" r:id="rId105"/>
    <p:sldId id="385" r:id="rId106"/>
    <p:sldId id="386" r:id="rId107"/>
    <p:sldId id="387" r:id="rId108"/>
    <p:sldId id="374" r:id="rId109"/>
    <p:sldId id="375" r:id="rId110"/>
    <p:sldId id="376" r:id="rId111"/>
    <p:sldId id="384" r:id="rId112"/>
    <p:sldId id="336" r:id="rId113"/>
    <p:sldId id="337" r:id="rId114"/>
    <p:sldId id="338" r:id="rId115"/>
    <p:sldId id="339" r:id="rId116"/>
    <p:sldId id="340" r:id="rId117"/>
    <p:sldId id="341" r:id="rId118"/>
    <p:sldId id="348" r:id="rId119"/>
    <p:sldId id="349" r:id="rId120"/>
    <p:sldId id="350" r:id="rId121"/>
    <p:sldId id="351" r:id="rId122"/>
    <p:sldId id="352" r:id="rId123"/>
    <p:sldId id="357" r:id="rId124"/>
    <p:sldId id="353" r:id="rId125"/>
    <p:sldId id="354" r:id="rId126"/>
    <p:sldId id="355" r:id="rId127"/>
    <p:sldId id="356" r:id="rId1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27" autoAdjust="0"/>
    <p:restoredTop sz="94660"/>
  </p:normalViewPr>
  <p:slideViewPr>
    <p:cSldViewPr snapToGrid="0">
      <p:cViewPr varScale="1">
        <p:scale>
          <a:sx n="47" d="100"/>
          <a:sy n="47" d="100"/>
        </p:scale>
        <p:origin x="48" y="10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4C9100-5DA3-488A-B33A-8CAF47FE509B}"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5C83C-C6D0-49AB-B0B7-BB7E25C951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880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4C9100-5DA3-488A-B33A-8CAF47FE509B}"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5C83C-C6D0-49AB-B0B7-BB7E25C95139}" type="slidenum">
              <a:rPr lang="en-US" smtClean="0"/>
              <a:t>‹#›</a:t>
            </a:fld>
            <a:endParaRPr lang="en-US"/>
          </a:p>
        </p:txBody>
      </p:sp>
    </p:spTree>
    <p:extLst>
      <p:ext uri="{BB962C8B-B14F-4D97-AF65-F5344CB8AC3E}">
        <p14:creationId xmlns:p14="http://schemas.microsoft.com/office/powerpoint/2010/main" val="1212464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4C9100-5DA3-488A-B33A-8CAF47FE509B}"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5C83C-C6D0-49AB-B0B7-BB7E25C95139}" type="slidenum">
              <a:rPr lang="en-US" smtClean="0"/>
              <a:t>‹#›</a:t>
            </a:fld>
            <a:endParaRPr lang="en-US"/>
          </a:p>
        </p:txBody>
      </p:sp>
    </p:spTree>
    <p:extLst>
      <p:ext uri="{BB962C8B-B14F-4D97-AF65-F5344CB8AC3E}">
        <p14:creationId xmlns:p14="http://schemas.microsoft.com/office/powerpoint/2010/main" val="143111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4C9100-5DA3-488A-B33A-8CAF47FE509B}"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5C83C-C6D0-49AB-B0B7-BB7E25C95139}" type="slidenum">
              <a:rPr lang="en-US" smtClean="0"/>
              <a:t>‹#›</a:t>
            </a:fld>
            <a:endParaRPr lang="en-US"/>
          </a:p>
        </p:txBody>
      </p:sp>
    </p:spTree>
    <p:extLst>
      <p:ext uri="{BB962C8B-B14F-4D97-AF65-F5344CB8AC3E}">
        <p14:creationId xmlns:p14="http://schemas.microsoft.com/office/powerpoint/2010/main" val="182904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4C9100-5DA3-488A-B33A-8CAF47FE509B}"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5C83C-C6D0-49AB-B0B7-BB7E25C951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063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4C9100-5DA3-488A-B33A-8CAF47FE509B}"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65C83C-C6D0-49AB-B0B7-BB7E25C95139}" type="slidenum">
              <a:rPr lang="en-US" smtClean="0"/>
              <a:t>‹#›</a:t>
            </a:fld>
            <a:endParaRPr lang="en-US"/>
          </a:p>
        </p:txBody>
      </p:sp>
    </p:spTree>
    <p:extLst>
      <p:ext uri="{BB962C8B-B14F-4D97-AF65-F5344CB8AC3E}">
        <p14:creationId xmlns:p14="http://schemas.microsoft.com/office/powerpoint/2010/main" val="256551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84C9100-5DA3-488A-B33A-8CAF47FE509B}" type="datetimeFigureOut">
              <a:rPr lang="en-US" smtClean="0"/>
              <a:t>11/16/2016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65C83C-C6D0-49AB-B0B7-BB7E25C95139}" type="slidenum">
              <a:rPr lang="en-US" smtClean="0"/>
              <a:t>‹#›</a:t>
            </a:fld>
            <a:endParaRPr lang="en-US"/>
          </a:p>
        </p:txBody>
      </p:sp>
    </p:spTree>
    <p:extLst>
      <p:ext uri="{BB962C8B-B14F-4D97-AF65-F5344CB8AC3E}">
        <p14:creationId xmlns:p14="http://schemas.microsoft.com/office/powerpoint/2010/main" val="239181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84C9100-5DA3-488A-B33A-8CAF47FE509B}" type="datetimeFigureOut">
              <a:rPr lang="en-US" smtClean="0"/>
              <a:t>11/16/2016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65C83C-C6D0-49AB-B0B7-BB7E25C95139}" type="slidenum">
              <a:rPr lang="en-US" smtClean="0"/>
              <a:t>‹#›</a:t>
            </a:fld>
            <a:endParaRPr lang="en-US"/>
          </a:p>
        </p:txBody>
      </p:sp>
    </p:spTree>
    <p:extLst>
      <p:ext uri="{BB962C8B-B14F-4D97-AF65-F5344CB8AC3E}">
        <p14:creationId xmlns:p14="http://schemas.microsoft.com/office/powerpoint/2010/main" val="2849008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84C9100-5DA3-488A-B33A-8CAF47FE509B}" type="datetimeFigureOut">
              <a:rPr lang="en-US" smtClean="0"/>
              <a:t>11/16/2016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765C83C-C6D0-49AB-B0B7-BB7E25C95139}" type="slidenum">
              <a:rPr lang="en-US" smtClean="0"/>
              <a:t>‹#›</a:t>
            </a:fld>
            <a:endParaRPr lang="en-US"/>
          </a:p>
        </p:txBody>
      </p:sp>
    </p:spTree>
    <p:extLst>
      <p:ext uri="{BB962C8B-B14F-4D97-AF65-F5344CB8AC3E}">
        <p14:creationId xmlns:p14="http://schemas.microsoft.com/office/powerpoint/2010/main" val="4514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84C9100-5DA3-488A-B33A-8CAF47FE509B}" type="datetimeFigureOut">
              <a:rPr lang="en-US" smtClean="0"/>
              <a:t>11/16/2016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765C83C-C6D0-49AB-B0B7-BB7E25C95139}" type="slidenum">
              <a:rPr lang="en-US" smtClean="0"/>
              <a:t>‹#›</a:t>
            </a:fld>
            <a:endParaRPr lang="en-US"/>
          </a:p>
        </p:txBody>
      </p:sp>
    </p:spTree>
    <p:extLst>
      <p:ext uri="{BB962C8B-B14F-4D97-AF65-F5344CB8AC3E}">
        <p14:creationId xmlns:p14="http://schemas.microsoft.com/office/powerpoint/2010/main" val="396255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4C9100-5DA3-488A-B33A-8CAF47FE509B}"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65C83C-C6D0-49AB-B0B7-BB7E25C95139}" type="slidenum">
              <a:rPr lang="en-US" smtClean="0"/>
              <a:t>‹#›</a:t>
            </a:fld>
            <a:endParaRPr lang="en-US"/>
          </a:p>
        </p:txBody>
      </p:sp>
    </p:spTree>
    <p:extLst>
      <p:ext uri="{BB962C8B-B14F-4D97-AF65-F5344CB8AC3E}">
        <p14:creationId xmlns:p14="http://schemas.microsoft.com/office/powerpoint/2010/main" val="1573841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84C9100-5DA3-488A-B33A-8CAF47FE509B}" type="datetimeFigureOut">
              <a:rPr lang="en-US" smtClean="0"/>
              <a:t>11/16/2016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765C83C-C6D0-49AB-B0B7-BB7E25C9513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56231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0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25.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32.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2.xml"/><Relationship Id="rId4" Type="http://schemas.openxmlformats.org/officeDocument/2006/relationships/image" Target="../media/image145.png"/></Relationships>
</file>

<file path=ppt/slides/_rels/slide122.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3.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7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8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9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7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5" Type="http://schemas.openxmlformats.org/officeDocument/2006/relationships/image" Target="../media/image101.png"/><Relationship Id="rId4" Type="http://schemas.openxmlformats.org/officeDocument/2006/relationships/image" Target="../media/image100.png"/></Relationships>
</file>

<file path=ppt/slides/_rels/slide8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 Id="rId4" Type="http://schemas.openxmlformats.org/officeDocument/2006/relationships/image" Target="../media/image105.png"/></Relationships>
</file>

<file path=ppt/slides/_rels/slide84.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0.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114.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2.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BLIS KENYA</a:t>
            </a:r>
            <a:endParaRPr lang="en-US" dirty="0"/>
          </a:p>
        </p:txBody>
      </p:sp>
    </p:spTree>
    <p:extLst>
      <p:ext uri="{BB962C8B-B14F-4D97-AF65-F5344CB8AC3E}">
        <p14:creationId xmlns:p14="http://schemas.microsoft.com/office/powerpoint/2010/main" val="324461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en-US" b="1" dirty="0"/>
          </a:p>
        </p:txBody>
      </p:sp>
      <p:pic>
        <p:nvPicPr>
          <p:cNvPr id="4" name="Content Placeholder 3"/>
          <p:cNvPicPr>
            <a:picLocks noGrp="1" noChangeAspect="1"/>
          </p:cNvPicPr>
          <p:nvPr>
            <p:ph idx="1"/>
          </p:nvPr>
        </p:nvPicPr>
        <p:blipFill>
          <a:blip r:embed="rId2"/>
          <a:stretch>
            <a:fillRect/>
          </a:stretch>
        </p:blipFill>
        <p:spPr>
          <a:xfrm>
            <a:off x="2837849" y="1957137"/>
            <a:ext cx="6577262" cy="37538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9109748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Adding a new User</a:t>
            </a:r>
            <a:endParaRPr lang="en-US" b="1" dirty="0"/>
          </a:p>
        </p:txBody>
      </p:sp>
      <p:sp>
        <p:nvSpPr>
          <p:cNvPr id="3" name="Content Placeholder 2"/>
          <p:cNvSpPr>
            <a:spLocks noGrp="1"/>
          </p:cNvSpPr>
          <p:nvPr>
            <p:ph idx="1"/>
          </p:nvPr>
        </p:nvSpPr>
        <p:spPr/>
        <p:txBody>
          <a:bodyPr/>
          <a:lstStyle/>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a:t>
            </a:r>
            <a:r>
              <a:rPr lang="en-US" sz="2400" dirty="0"/>
              <a:t>button to load a new user account form</a:t>
            </a:r>
          </a:p>
          <a:p>
            <a:r>
              <a:rPr lang="en-US" sz="2400" dirty="0">
                <a:solidFill>
                  <a:schemeClr val="accent1"/>
                </a:solidFill>
              </a:rPr>
              <a:t>2</a:t>
            </a:r>
            <a:r>
              <a:rPr lang="en-US" sz="2400" dirty="0" smtClean="0">
                <a:solidFill>
                  <a:schemeClr val="accent1"/>
                </a:solidFill>
              </a:rPr>
              <a:t>.   </a:t>
            </a:r>
            <a:r>
              <a:rPr lang="en-US" sz="2400" dirty="0" smtClean="0"/>
              <a:t>Complete </a:t>
            </a:r>
            <a:r>
              <a:rPr lang="en-US" sz="2400" dirty="0"/>
              <a:t>the form with the user’s </a:t>
            </a:r>
            <a:r>
              <a:rPr lang="en-US" sz="2400" dirty="0" smtClean="0"/>
              <a:t>details</a:t>
            </a:r>
          </a:p>
          <a:p>
            <a:pPr marL="0" indent="0">
              <a:buNone/>
            </a:pPr>
            <a:r>
              <a:rPr lang="en-US" sz="2400" dirty="0">
                <a:solidFill>
                  <a:schemeClr val="accent1"/>
                </a:solidFill>
              </a:rPr>
              <a:t> 3</a:t>
            </a:r>
            <a:r>
              <a:rPr lang="en-US" sz="2400" dirty="0" smtClean="0">
                <a:solidFill>
                  <a:schemeClr val="accent1"/>
                </a:solidFill>
              </a:rPr>
              <a:t>.   </a:t>
            </a:r>
            <a:r>
              <a:rPr lang="en-US" sz="2400" dirty="0" smtClean="0"/>
              <a:t>Click the              </a:t>
            </a:r>
            <a:r>
              <a:rPr lang="en-US" sz="2400" dirty="0"/>
              <a:t>button to save the changes.</a:t>
            </a:r>
          </a:p>
          <a:p>
            <a:endParaRPr lang="en-US" dirty="0"/>
          </a:p>
        </p:txBody>
      </p:sp>
      <p:pic>
        <p:nvPicPr>
          <p:cNvPr id="4" name="Picture 3"/>
          <p:cNvPicPr>
            <a:picLocks noChangeAspect="1"/>
          </p:cNvPicPr>
          <p:nvPr/>
        </p:nvPicPr>
        <p:blipFill>
          <a:blip r:embed="rId2"/>
          <a:stretch>
            <a:fillRect/>
          </a:stretch>
        </p:blipFill>
        <p:spPr>
          <a:xfrm>
            <a:off x="2775086" y="1845734"/>
            <a:ext cx="1205341" cy="384119"/>
          </a:xfrm>
          <a:prstGeom prst="rect">
            <a:avLst/>
          </a:prstGeom>
        </p:spPr>
      </p:pic>
      <p:pic>
        <p:nvPicPr>
          <p:cNvPr id="5" name="Picture 4"/>
          <p:cNvPicPr>
            <a:picLocks noChangeAspect="1"/>
          </p:cNvPicPr>
          <p:nvPr/>
        </p:nvPicPr>
        <p:blipFill>
          <a:blip r:embed="rId3"/>
          <a:stretch>
            <a:fillRect/>
          </a:stretch>
        </p:blipFill>
        <p:spPr>
          <a:xfrm>
            <a:off x="7679553" y="2514557"/>
            <a:ext cx="3213036" cy="3462911"/>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2682517" y="2869047"/>
            <a:ext cx="903879" cy="371457"/>
          </a:xfrm>
          <a:prstGeom prst="rect">
            <a:avLst/>
          </a:prstGeom>
        </p:spPr>
      </p:pic>
    </p:spTree>
    <p:extLst>
      <p:ext uri="{BB962C8B-B14F-4D97-AF65-F5344CB8AC3E}">
        <p14:creationId xmlns:p14="http://schemas.microsoft.com/office/powerpoint/2010/main" val="222604790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Updating a User’s Details</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a:t>
            </a:r>
            <a:r>
              <a:rPr lang="en-US" sz="2400" dirty="0"/>
              <a:t>button on the users list.</a:t>
            </a:r>
          </a:p>
          <a:p>
            <a:r>
              <a:rPr lang="en-US" sz="2400" dirty="0">
                <a:solidFill>
                  <a:schemeClr val="accent1"/>
                </a:solidFill>
              </a:rPr>
              <a:t>2</a:t>
            </a:r>
            <a:r>
              <a:rPr lang="en-US" sz="2400" dirty="0" smtClean="0">
                <a:solidFill>
                  <a:schemeClr val="accent1"/>
                </a:solidFill>
              </a:rPr>
              <a:t>.   </a:t>
            </a:r>
            <a:r>
              <a:rPr lang="en-US" sz="2400" dirty="0" smtClean="0"/>
              <a:t>Make </a:t>
            </a:r>
            <a:r>
              <a:rPr lang="en-US" sz="2400" dirty="0"/>
              <a:t>the desired modifications to the pre-filled details</a:t>
            </a:r>
          </a:p>
          <a:p>
            <a:r>
              <a:rPr lang="en-US" sz="2400" dirty="0">
                <a:solidFill>
                  <a:schemeClr val="accent1"/>
                </a:solidFill>
              </a:rPr>
              <a:t>3</a:t>
            </a:r>
            <a:r>
              <a:rPr lang="en-US" sz="2400" dirty="0" smtClean="0">
                <a:solidFill>
                  <a:schemeClr val="accent1"/>
                </a:solidFill>
              </a:rPr>
              <a:t>.   </a:t>
            </a:r>
            <a:r>
              <a:rPr lang="en-US" sz="2400" dirty="0" smtClean="0"/>
              <a:t>Click </a:t>
            </a:r>
            <a:r>
              <a:rPr lang="en-US" sz="2400" dirty="0"/>
              <a:t>the </a:t>
            </a:r>
            <a:r>
              <a:rPr lang="en-US" sz="2400" dirty="0" smtClean="0"/>
              <a:t>              button </a:t>
            </a:r>
            <a:r>
              <a:rPr lang="en-US" sz="2400" dirty="0"/>
              <a:t>to save the changes.</a:t>
            </a:r>
          </a:p>
          <a:p>
            <a:endParaRPr lang="en-US" sz="2400" dirty="0"/>
          </a:p>
        </p:txBody>
      </p:sp>
      <p:pic>
        <p:nvPicPr>
          <p:cNvPr id="4" name="Picture 3"/>
          <p:cNvPicPr>
            <a:picLocks noChangeAspect="1"/>
          </p:cNvPicPr>
          <p:nvPr/>
        </p:nvPicPr>
        <p:blipFill>
          <a:blip r:embed="rId2"/>
          <a:stretch>
            <a:fillRect/>
          </a:stretch>
        </p:blipFill>
        <p:spPr>
          <a:xfrm>
            <a:off x="2725440" y="1845733"/>
            <a:ext cx="746716" cy="416203"/>
          </a:xfrm>
          <a:prstGeom prst="rect">
            <a:avLst/>
          </a:prstGeom>
        </p:spPr>
      </p:pic>
      <p:pic>
        <p:nvPicPr>
          <p:cNvPr id="5" name="Picture 4"/>
          <p:cNvPicPr>
            <a:picLocks noChangeAspect="1"/>
          </p:cNvPicPr>
          <p:nvPr/>
        </p:nvPicPr>
        <p:blipFill>
          <a:blip r:embed="rId3"/>
          <a:stretch>
            <a:fillRect/>
          </a:stretch>
        </p:blipFill>
        <p:spPr>
          <a:xfrm>
            <a:off x="2751178" y="2901131"/>
            <a:ext cx="786773" cy="323331"/>
          </a:xfrm>
          <a:prstGeom prst="rect">
            <a:avLst/>
          </a:prstGeom>
        </p:spPr>
      </p:pic>
    </p:spTree>
    <p:extLst>
      <p:ext uri="{BB962C8B-B14F-4D97-AF65-F5344CB8AC3E}">
        <p14:creationId xmlns:p14="http://schemas.microsoft.com/office/powerpoint/2010/main" val="122248044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Deleting a User</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To delete, </a:t>
            </a:r>
            <a:r>
              <a:rPr lang="en-US" sz="2400" dirty="0"/>
              <a:t>click </a:t>
            </a:r>
            <a:r>
              <a:rPr lang="en-US" sz="2400" dirty="0" smtClean="0"/>
              <a:t>the                 button.</a:t>
            </a:r>
          </a:p>
          <a:p>
            <a:endParaRPr lang="en-US" sz="2400" dirty="0"/>
          </a:p>
          <a:p>
            <a:endParaRPr lang="en-US" sz="2400" dirty="0" smtClean="0"/>
          </a:p>
          <a:p>
            <a:endParaRPr lang="en-US" sz="2400" dirty="0"/>
          </a:p>
          <a:p>
            <a:endParaRPr lang="en-US" sz="2400" dirty="0" smtClean="0"/>
          </a:p>
          <a:p>
            <a:endParaRPr lang="en-US" sz="2400" dirty="0"/>
          </a:p>
          <a:p>
            <a:r>
              <a:rPr lang="en-US" sz="2400" dirty="0"/>
              <a:t> </a:t>
            </a:r>
            <a:r>
              <a:rPr lang="en-US" sz="2400" dirty="0">
                <a:solidFill>
                  <a:schemeClr val="accent1"/>
                </a:solidFill>
              </a:rPr>
              <a:t>2</a:t>
            </a:r>
            <a:r>
              <a:rPr lang="en-US" sz="2400" dirty="0" smtClean="0">
                <a:solidFill>
                  <a:schemeClr val="accent1"/>
                </a:solidFill>
              </a:rPr>
              <a:t>.   </a:t>
            </a:r>
            <a:r>
              <a:rPr lang="en-US" sz="2400" dirty="0" smtClean="0"/>
              <a:t>Click </a:t>
            </a:r>
            <a:r>
              <a:rPr lang="en-US" sz="2400" dirty="0"/>
              <a:t>the  </a:t>
            </a:r>
            <a:r>
              <a:rPr lang="en-US" sz="2400" dirty="0" smtClean="0"/>
              <a:t>             </a:t>
            </a:r>
            <a:r>
              <a:rPr lang="en-US" sz="2400" dirty="0"/>
              <a:t>button on the pop-up if you are sure to delete, otherwise, click the   </a:t>
            </a:r>
            <a:r>
              <a:rPr lang="en-US" sz="2400" dirty="0" smtClean="0"/>
              <a:t>            button or        icon </a:t>
            </a:r>
            <a:r>
              <a:rPr lang="en-US" sz="2400" dirty="0"/>
              <a:t>to dismiss.</a:t>
            </a:r>
          </a:p>
        </p:txBody>
      </p:sp>
      <p:pic>
        <p:nvPicPr>
          <p:cNvPr id="4" name="Picture 3"/>
          <p:cNvPicPr>
            <a:picLocks noChangeAspect="1"/>
          </p:cNvPicPr>
          <p:nvPr/>
        </p:nvPicPr>
        <p:blipFill>
          <a:blip r:embed="rId2"/>
          <a:stretch>
            <a:fillRect/>
          </a:stretch>
        </p:blipFill>
        <p:spPr>
          <a:xfrm>
            <a:off x="3985505" y="1845733"/>
            <a:ext cx="995473" cy="432245"/>
          </a:xfrm>
          <a:prstGeom prst="rect">
            <a:avLst/>
          </a:prstGeom>
        </p:spPr>
      </p:pic>
      <p:pic>
        <p:nvPicPr>
          <p:cNvPr id="5" name="Picture 4"/>
          <p:cNvPicPr>
            <a:picLocks noChangeAspect="1"/>
          </p:cNvPicPr>
          <p:nvPr/>
        </p:nvPicPr>
        <p:blipFill>
          <a:blip r:embed="rId3"/>
          <a:stretch>
            <a:fillRect/>
          </a:stretch>
        </p:blipFill>
        <p:spPr>
          <a:xfrm>
            <a:off x="1585937" y="2386352"/>
            <a:ext cx="5023410" cy="1978919"/>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2775722" y="4900755"/>
            <a:ext cx="993734" cy="432854"/>
          </a:xfrm>
          <a:prstGeom prst="rect">
            <a:avLst/>
          </a:prstGeom>
        </p:spPr>
      </p:pic>
      <p:pic>
        <p:nvPicPr>
          <p:cNvPr id="7" name="Picture 6"/>
          <p:cNvPicPr>
            <a:picLocks noChangeAspect="1"/>
          </p:cNvPicPr>
          <p:nvPr/>
        </p:nvPicPr>
        <p:blipFill>
          <a:blip r:embed="rId5"/>
          <a:stretch>
            <a:fillRect/>
          </a:stretch>
        </p:blipFill>
        <p:spPr>
          <a:xfrm>
            <a:off x="2302333" y="5296589"/>
            <a:ext cx="825878" cy="383016"/>
          </a:xfrm>
          <a:prstGeom prst="rect">
            <a:avLst/>
          </a:prstGeom>
        </p:spPr>
      </p:pic>
      <p:pic>
        <p:nvPicPr>
          <p:cNvPr id="8" name="Picture 7"/>
          <p:cNvPicPr>
            <a:picLocks noChangeAspect="1"/>
          </p:cNvPicPr>
          <p:nvPr/>
        </p:nvPicPr>
        <p:blipFill>
          <a:blip r:embed="rId6"/>
          <a:stretch>
            <a:fillRect/>
          </a:stretch>
        </p:blipFill>
        <p:spPr>
          <a:xfrm>
            <a:off x="4539916" y="5333608"/>
            <a:ext cx="267785" cy="234312"/>
          </a:xfrm>
          <a:prstGeom prst="rect">
            <a:avLst/>
          </a:prstGeom>
        </p:spPr>
      </p:pic>
    </p:spTree>
    <p:extLst>
      <p:ext uri="{BB962C8B-B14F-4D97-AF65-F5344CB8AC3E}">
        <p14:creationId xmlns:p14="http://schemas.microsoft.com/office/powerpoint/2010/main" val="383768922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Permissions</a:t>
            </a:r>
            <a:endParaRPr lang="en-US" b="1"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This is where each role in the system is assigned specific actions enabled for that role</a:t>
            </a:r>
          </a:p>
        </p:txBody>
      </p:sp>
    </p:spTree>
    <p:extLst>
      <p:ext uri="{BB962C8B-B14F-4D97-AF65-F5344CB8AC3E}">
        <p14:creationId xmlns:p14="http://schemas.microsoft.com/office/powerpoint/2010/main" val="6183586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List all Permissions</a:t>
            </a:r>
            <a:endParaRPr lang="en-US" b="1" dirty="0"/>
          </a:p>
        </p:txBody>
      </p:sp>
      <p:sp>
        <p:nvSpPr>
          <p:cNvPr id="3" name="Content Placeholder 2"/>
          <p:cNvSpPr>
            <a:spLocks noGrp="1"/>
          </p:cNvSpPr>
          <p:nvPr>
            <p:ph idx="1"/>
          </p:nvPr>
        </p:nvSpPr>
        <p:spPr/>
        <p:txBody>
          <a:bodyPr/>
          <a:lstStyle/>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link </a:t>
            </a:r>
            <a:r>
              <a:rPr lang="en-US" sz="2400" dirty="0"/>
              <a:t>on the navigation menu.</a:t>
            </a:r>
          </a:p>
          <a:p>
            <a:r>
              <a:rPr lang="en-US" sz="2400" dirty="0">
                <a:solidFill>
                  <a:schemeClr val="accent1"/>
                </a:solidFill>
              </a:rPr>
              <a:t>2</a:t>
            </a:r>
            <a:r>
              <a:rPr lang="en-US" sz="2400" dirty="0" smtClean="0">
                <a:solidFill>
                  <a:schemeClr val="accent1"/>
                </a:solidFill>
              </a:rPr>
              <a:t>.   </a:t>
            </a:r>
            <a:r>
              <a:rPr lang="en-US" sz="2400" dirty="0" smtClean="0"/>
              <a:t>The </a:t>
            </a:r>
            <a:r>
              <a:rPr lang="en-US" sz="2400" dirty="0"/>
              <a:t>list of all permissions is as shown </a:t>
            </a:r>
          </a:p>
          <a:p>
            <a:endParaRPr lang="en-US" dirty="0"/>
          </a:p>
        </p:txBody>
      </p:sp>
      <p:pic>
        <p:nvPicPr>
          <p:cNvPr id="4" name="Picture 3"/>
          <p:cNvPicPr>
            <a:picLocks noChangeAspect="1"/>
          </p:cNvPicPr>
          <p:nvPr/>
        </p:nvPicPr>
        <p:blipFill>
          <a:blip r:embed="rId2"/>
          <a:stretch>
            <a:fillRect/>
          </a:stretch>
        </p:blipFill>
        <p:spPr>
          <a:xfrm>
            <a:off x="2747530" y="1845734"/>
            <a:ext cx="1166743" cy="410671"/>
          </a:xfrm>
          <a:prstGeom prst="rect">
            <a:avLst/>
          </a:prstGeom>
        </p:spPr>
      </p:pic>
      <p:pic>
        <p:nvPicPr>
          <p:cNvPr id="5" name="Picture 4"/>
          <p:cNvPicPr>
            <a:picLocks noChangeAspect="1"/>
          </p:cNvPicPr>
          <p:nvPr/>
        </p:nvPicPr>
        <p:blipFill>
          <a:blip r:embed="rId3"/>
          <a:stretch>
            <a:fillRect/>
          </a:stretch>
        </p:blipFill>
        <p:spPr>
          <a:xfrm>
            <a:off x="1657207" y="2900845"/>
            <a:ext cx="5733333" cy="232380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485559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Defining and Updating Privileges</a:t>
            </a:r>
            <a:endParaRPr lang="en-US" b="1" dirty="0"/>
          </a:p>
        </p:txBody>
      </p:sp>
      <p:sp>
        <p:nvSpPr>
          <p:cNvPr id="3" name="Content Placeholder 2"/>
          <p:cNvSpPr>
            <a:spLocks noGrp="1"/>
          </p:cNvSpPr>
          <p:nvPr>
            <p:ph idx="1"/>
          </p:nvPr>
        </p:nvSpPr>
        <p:spPr/>
        <p:txBody>
          <a:bodyPr/>
          <a:lstStyle/>
          <a:p>
            <a:r>
              <a:rPr lang="en-US" sz="2400" dirty="0">
                <a:solidFill>
                  <a:schemeClr val="accent1"/>
                </a:solidFill>
              </a:rPr>
              <a:t>1</a:t>
            </a:r>
            <a:r>
              <a:rPr lang="en-US" sz="2400" dirty="0" smtClean="0">
                <a:solidFill>
                  <a:schemeClr val="accent1"/>
                </a:solidFill>
              </a:rPr>
              <a:t>.   </a:t>
            </a:r>
            <a:r>
              <a:rPr lang="en-US" sz="2400" dirty="0" smtClean="0"/>
              <a:t>Check </a:t>
            </a:r>
            <a:r>
              <a:rPr lang="en-US" sz="2400" dirty="0"/>
              <a:t>all permissions a role can be allowed to handle as designed by the lab as shown above.</a:t>
            </a:r>
          </a:p>
          <a:p>
            <a:r>
              <a:rPr lang="en-US" sz="2400" dirty="0">
                <a:solidFill>
                  <a:schemeClr val="accent1"/>
                </a:solidFill>
              </a:rPr>
              <a:t>2</a:t>
            </a:r>
            <a:r>
              <a:rPr lang="en-US" sz="2400" dirty="0" smtClean="0">
                <a:solidFill>
                  <a:schemeClr val="accent1"/>
                </a:solidFill>
              </a:rPr>
              <a:t>.   </a:t>
            </a:r>
            <a:r>
              <a:rPr lang="en-US" sz="2400" dirty="0" smtClean="0"/>
              <a:t>Click the   		button </a:t>
            </a:r>
            <a:r>
              <a:rPr lang="en-US" sz="2400" dirty="0"/>
              <a:t>to save the changes.</a:t>
            </a:r>
          </a:p>
          <a:p>
            <a:endParaRPr lang="en-US" dirty="0"/>
          </a:p>
        </p:txBody>
      </p:sp>
      <p:pic>
        <p:nvPicPr>
          <p:cNvPr id="4" name="Picture 3"/>
          <p:cNvPicPr>
            <a:picLocks noChangeAspect="1"/>
          </p:cNvPicPr>
          <p:nvPr/>
        </p:nvPicPr>
        <p:blipFill>
          <a:blip r:embed="rId2"/>
          <a:stretch>
            <a:fillRect/>
          </a:stretch>
        </p:blipFill>
        <p:spPr>
          <a:xfrm>
            <a:off x="2796633" y="2708626"/>
            <a:ext cx="903879" cy="371457"/>
          </a:xfrm>
          <a:prstGeom prst="rect">
            <a:avLst/>
          </a:prstGeom>
        </p:spPr>
      </p:pic>
    </p:spTree>
    <p:extLst>
      <p:ext uri="{BB962C8B-B14F-4D97-AF65-F5344CB8AC3E}">
        <p14:creationId xmlns:p14="http://schemas.microsoft.com/office/powerpoint/2010/main" val="76771891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Roles</a:t>
            </a:r>
            <a:endParaRPr lang="en-US" b="1" dirty="0"/>
          </a:p>
        </p:txBody>
      </p:sp>
      <p:sp>
        <p:nvSpPr>
          <p:cNvPr id="3" name="Content Placeholder 2"/>
          <p:cNvSpPr>
            <a:spLocks noGrp="1"/>
          </p:cNvSpPr>
          <p:nvPr>
            <p:ph idx="1"/>
          </p:nvPr>
        </p:nvSpPr>
        <p:spPr/>
        <p:txBody>
          <a:bodyPr>
            <a:normAutofit/>
          </a:bodyPr>
          <a:lstStyle/>
          <a:p>
            <a:pPr algn="ctr"/>
            <a:r>
              <a:rPr lang="en-US" sz="2400" u="sng" dirty="0" smtClean="0"/>
              <a:t>Listing Roles</a:t>
            </a:r>
          </a:p>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link </a:t>
            </a:r>
            <a:r>
              <a:rPr lang="en-US" sz="2400" dirty="0"/>
              <a:t>on the navigation menu</a:t>
            </a:r>
          </a:p>
          <a:p>
            <a:r>
              <a:rPr lang="en-US" sz="2400" dirty="0">
                <a:solidFill>
                  <a:schemeClr val="accent1"/>
                </a:solidFill>
              </a:rPr>
              <a:t>2</a:t>
            </a:r>
            <a:r>
              <a:rPr lang="en-US" sz="2400" dirty="0" smtClean="0">
                <a:solidFill>
                  <a:schemeClr val="accent1"/>
                </a:solidFill>
              </a:rPr>
              <a:t>.   </a:t>
            </a:r>
            <a:r>
              <a:rPr lang="en-US" sz="2400" dirty="0" smtClean="0"/>
              <a:t>The </a:t>
            </a:r>
            <a:r>
              <a:rPr lang="en-US" sz="2400" dirty="0"/>
              <a:t>list of available roles shall be </a:t>
            </a:r>
            <a:r>
              <a:rPr lang="en-US" sz="2400" dirty="0" smtClean="0"/>
              <a:t>loaded</a:t>
            </a:r>
          </a:p>
          <a:p>
            <a:endParaRPr lang="en-US" sz="2400" dirty="0"/>
          </a:p>
          <a:p>
            <a:endParaRPr lang="en-US" sz="2400" dirty="0" smtClean="0"/>
          </a:p>
          <a:p>
            <a:endParaRPr lang="en-US" sz="2400" dirty="0"/>
          </a:p>
          <a:p>
            <a:pPr marL="0" indent="0">
              <a:buNone/>
            </a:pPr>
            <a:endParaRPr lang="en-US" sz="2400" dirty="0"/>
          </a:p>
          <a:p>
            <a:pPr marL="0" indent="0">
              <a:buNone/>
            </a:pPr>
            <a:r>
              <a:rPr lang="en-US" sz="2400" dirty="0" smtClean="0"/>
              <a:t> </a:t>
            </a:r>
            <a:endParaRPr lang="en-US" sz="2400" dirty="0"/>
          </a:p>
          <a:p>
            <a:endParaRPr lang="en-US" sz="2400" dirty="0"/>
          </a:p>
        </p:txBody>
      </p:sp>
      <p:pic>
        <p:nvPicPr>
          <p:cNvPr id="4" name="Picture 3"/>
          <p:cNvPicPr>
            <a:picLocks noChangeAspect="1"/>
          </p:cNvPicPr>
          <p:nvPr/>
        </p:nvPicPr>
        <p:blipFill>
          <a:blip r:embed="rId2"/>
          <a:stretch>
            <a:fillRect/>
          </a:stretch>
        </p:blipFill>
        <p:spPr>
          <a:xfrm>
            <a:off x="2074302" y="3662954"/>
            <a:ext cx="7214077" cy="2048035"/>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2720443" y="2373898"/>
            <a:ext cx="1048003" cy="353259"/>
          </a:xfrm>
          <a:prstGeom prst="rect">
            <a:avLst/>
          </a:prstGeom>
        </p:spPr>
      </p:pic>
    </p:spTree>
    <p:extLst>
      <p:ext uri="{BB962C8B-B14F-4D97-AF65-F5344CB8AC3E}">
        <p14:creationId xmlns:p14="http://schemas.microsoft.com/office/powerpoint/2010/main" val="50680433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Adding a new Role</a:t>
            </a:r>
            <a:endParaRPr lang="en-US" b="1" dirty="0"/>
          </a:p>
        </p:txBody>
      </p:sp>
      <p:sp>
        <p:nvSpPr>
          <p:cNvPr id="3" name="Content Placeholder 2"/>
          <p:cNvSpPr>
            <a:spLocks noGrp="1"/>
          </p:cNvSpPr>
          <p:nvPr>
            <p:ph idx="1"/>
          </p:nvPr>
        </p:nvSpPr>
        <p:spPr/>
        <p:txBody>
          <a:bodyPr/>
          <a:lstStyle/>
          <a:p>
            <a:r>
              <a:rPr lang="en-US" sz="2400" dirty="0">
                <a:solidFill>
                  <a:schemeClr val="accent1"/>
                </a:solidFill>
              </a:rPr>
              <a:t>1</a:t>
            </a:r>
            <a:r>
              <a:rPr lang="en-US" sz="2400" dirty="0" smtClean="0">
                <a:solidFill>
                  <a:schemeClr val="accent1"/>
                </a:solidFill>
              </a:rPr>
              <a:t>.   </a:t>
            </a:r>
            <a:r>
              <a:rPr lang="en-US" sz="2400" dirty="0" smtClean="0"/>
              <a:t>Click the                   </a:t>
            </a:r>
            <a:r>
              <a:rPr lang="en-US" sz="2400" dirty="0"/>
              <a:t>button</a:t>
            </a:r>
          </a:p>
          <a:p>
            <a:r>
              <a:rPr lang="en-US" sz="2400" dirty="0">
                <a:solidFill>
                  <a:schemeClr val="accent1"/>
                </a:solidFill>
              </a:rPr>
              <a:t>2</a:t>
            </a:r>
            <a:r>
              <a:rPr lang="en-US" sz="2400" dirty="0" smtClean="0">
                <a:solidFill>
                  <a:schemeClr val="accent1"/>
                </a:solidFill>
              </a:rPr>
              <a:t>.   </a:t>
            </a:r>
            <a:r>
              <a:rPr lang="en-US" sz="2400" dirty="0" smtClean="0"/>
              <a:t>Complete </a:t>
            </a:r>
            <a:r>
              <a:rPr lang="en-US" sz="2400" dirty="0"/>
              <a:t>the presented form</a:t>
            </a:r>
          </a:p>
          <a:p>
            <a:r>
              <a:rPr lang="en-US" sz="2400" dirty="0">
                <a:solidFill>
                  <a:schemeClr val="accent1"/>
                </a:solidFill>
              </a:rPr>
              <a:t>3</a:t>
            </a:r>
            <a:r>
              <a:rPr lang="en-US" sz="2400" dirty="0" smtClean="0">
                <a:solidFill>
                  <a:schemeClr val="accent1"/>
                </a:solidFill>
              </a:rPr>
              <a:t>.   </a:t>
            </a:r>
            <a:r>
              <a:rPr lang="en-US" sz="2400" dirty="0" smtClean="0"/>
              <a:t>Click the               </a:t>
            </a:r>
            <a:r>
              <a:rPr lang="en-US" sz="2400" dirty="0"/>
              <a:t>button to save the changes</a:t>
            </a:r>
          </a:p>
          <a:p>
            <a:endParaRPr lang="en-US" dirty="0"/>
          </a:p>
        </p:txBody>
      </p:sp>
      <p:pic>
        <p:nvPicPr>
          <p:cNvPr id="4" name="Picture 3"/>
          <p:cNvPicPr>
            <a:picLocks noChangeAspect="1"/>
          </p:cNvPicPr>
          <p:nvPr/>
        </p:nvPicPr>
        <p:blipFill>
          <a:blip r:embed="rId2"/>
          <a:stretch>
            <a:fillRect/>
          </a:stretch>
        </p:blipFill>
        <p:spPr>
          <a:xfrm>
            <a:off x="2747765" y="1845734"/>
            <a:ext cx="1173446" cy="352034"/>
          </a:xfrm>
          <a:prstGeom prst="rect">
            <a:avLst/>
          </a:prstGeom>
        </p:spPr>
      </p:pic>
      <p:pic>
        <p:nvPicPr>
          <p:cNvPr id="5" name="Picture 4"/>
          <p:cNvPicPr>
            <a:picLocks noChangeAspect="1"/>
          </p:cNvPicPr>
          <p:nvPr/>
        </p:nvPicPr>
        <p:blipFill>
          <a:blip r:embed="rId3"/>
          <a:stretch>
            <a:fillRect/>
          </a:stretch>
        </p:blipFill>
        <p:spPr>
          <a:xfrm>
            <a:off x="2747765" y="2901131"/>
            <a:ext cx="864844" cy="355415"/>
          </a:xfrm>
          <a:prstGeom prst="rect">
            <a:avLst/>
          </a:prstGeom>
        </p:spPr>
      </p:pic>
    </p:spTree>
    <p:extLst>
      <p:ext uri="{BB962C8B-B14F-4D97-AF65-F5344CB8AC3E}">
        <p14:creationId xmlns:p14="http://schemas.microsoft.com/office/powerpoint/2010/main" val="32749607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Updating an Existing Role</a:t>
            </a:r>
            <a:endParaRPr lang="en-US" b="1" dirty="0"/>
          </a:p>
        </p:txBody>
      </p:sp>
      <p:sp>
        <p:nvSpPr>
          <p:cNvPr id="3" name="Content Placeholder 2"/>
          <p:cNvSpPr>
            <a:spLocks noGrp="1"/>
          </p:cNvSpPr>
          <p:nvPr>
            <p:ph idx="1"/>
          </p:nvPr>
        </p:nvSpPr>
        <p:spPr/>
        <p:txBody>
          <a:bodyPr/>
          <a:lstStyle/>
          <a:p>
            <a:r>
              <a:rPr lang="en-US" sz="2400" dirty="0">
                <a:solidFill>
                  <a:schemeClr val="accent1"/>
                </a:solidFill>
              </a:rPr>
              <a:t>1</a:t>
            </a:r>
            <a:r>
              <a:rPr lang="en-US" sz="2400" dirty="0" smtClean="0">
                <a:solidFill>
                  <a:schemeClr val="accent1"/>
                </a:solidFill>
              </a:rPr>
              <a:t>.   </a:t>
            </a:r>
            <a:r>
              <a:rPr lang="en-US" sz="2400" dirty="0" smtClean="0"/>
              <a:t>Click the               </a:t>
            </a:r>
            <a:r>
              <a:rPr lang="en-US" sz="2400" dirty="0"/>
              <a:t>button</a:t>
            </a:r>
          </a:p>
          <a:p>
            <a:r>
              <a:rPr lang="en-US" sz="2400" dirty="0">
                <a:solidFill>
                  <a:schemeClr val="accent1"/>
                </a:solidFill>
              </a:rPr>
              <a:t>2</a:t>
            </a:r>
            <a:r>
              <a:rPr lang="en-US" sz="2400" dirty="0" smtClean="0">
                <a:solidFill>
                  <a:schemeClr val="accent1"/>
                </a:solidFill>
              </a:rPr>
              <a:t>.   </a:t>
            </a:r>
            <a:r>
              <a:rPr lang="en-US" sz="2400" dirty="0" smtClean="0"/>
              <a:t>Make </a:t>
            </a:r>
            <a:r>
              <a:rPr lang="en-US" sz="2400" dirty="0"/>
              <a:t>the necessary modifications to the data</a:t>
            </a:r>
          </a:p>
          <a:p>
            <a:r>
              <a:rPr lang="en-US" sz="2400" dirty="0">
                <a:solidFill>
                  <a:schemeClr val="accent1"/>
                </a:solidFill>
              </a:rPr>
              <a:t>3</a:t>
            </a:r>
            <a:r>
              <a:rPr lang="en-US" sz="2400" dirty="0" smtClean="0">
                <a:solidFill>
                  <a:schemeClr val="accent1"/>
                </a:solidFill>
              </a:rPr>
              <a:t>.   </a:t>
            </a:r>
            <a:r>
              <a:rPr lang="en-US" sz="2400" dirty="0" smtClean="0"/>
              <a:t>Click </a:t>
            </a:r>
            <a:r>
              <a:rPr lang="en-US" sz="2400" dirty="0"/>
              <a:t>the   </a:t>
            </a:r>
            <a:r>
              <a:rPr lang="en-US" sz="2400" dirty="0" smtClean="0"/>
              <a:t>              button </a:t>
            </a:r>
            <a:r>
              <a:rPr lang="en-US" sz="2400" dirty="0"/>
              <a:t>to save the changes.</a:t>
            </a:r>
          </a:p>
          <a:p>
            <a:endParaRPr lang="en-US" dirty="0"/>
          </a:p>
        </p:txBody>
      </p:sp>
      <p:pic>
        <p:nvPicPr>
          <p:cNvPr id="4" name="Picture 3"/>
          <p:cNvPicPr>
            <a:picLocks noChangeAspect="1"/>
          </p:cNvPicPr>
          <p:nvPr/>
        </p:nvPicPr>
        <p:blipFill>
          <a:blip r:embed="rId2"/>
          <a:stretch>
            <a:fillRect/>
          </a:stretch>
        </p:blipFill>
        <p:spPr>
          <a:xfrm>
            <a:off x="2771809" y="1845733"/>
            <a:ext cx="800323" cy="400161"/>
          </a:xfrm>
          <a:prstGeom prst="rect">
            <a:avLst/>
          </a:prstGeom>
        </p:spPr>
      </p:pic>
      <p:pic>
        <p:nvPicPr>
          <p:cNvPr id="5" name="Picture 4"/>
          <p:cNvPicPr>
            <a:picLocks noChangeAspect="1"/>
          </p:cNvPicPr>
          <p:nvPr/>
        </p:nvPicPr>
        <p:blipFill>
          <a:blip r:embed="rId3"/>
          <a:stretch>
            <a:fillRect/>
          </a:stretch>
        </p:blipFill>
        <p:spPr>
          <a:xfrm>
            <a:off x="2771809" y="2820921"/>
            <a:ext cx="981951" cy="403541"/>
          </a:xfrm>
          <a:prstGeom prst="rect">
            <a:avLst/>
          </a:prstGeom>
        </p:spPr>
      </p:pic>
    </p:spTree>
    <p:extLst>
      <p:ext uri="{BB962C8B-B14F-4D97-AF65-F5344CB8AC3E}">
        <p14:creationId xmlns:p14="http://schemas.microsoft.com/office/powerpoint/2010/main" val="252613573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Deleting a Role</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To </a:t>
            </a:r>
            <a:r>
              <a:rPr lang="en-US" sz="2400" dirty="0"/>
              <a:t>delete click </a:t>
            </a:r>
            <a:r>
              <a:rPr lang="en-US" sz="2400" dirty="0" smtClean="0"/>
              <a:t>the                  button</a:t>
            </a:r>
          </a:p>
          <a:p>
            <a:endParaRPr lang="en-US" sz="2400" dirty="0"/>
          </a:p>
          <a:p>
            <a:endParaRPr lang="en-US" sz="2400" dirty="0" smtClean="0"/>
          </a:p>
          <a:p>
            <a:endParaRPr lang="en-US" sz="2400" dirty="0"/>
          </a:p>
          <a:p>
            <a:endParaRPr lang="en-US" sz="2400" dirty="0" smtClean="0"/>
          </a:p>
          <a:p>
            <a:r>
              <a:rPr lang="en-US" sz="2400" dirty="0" smtClean="0"/>
              <a:t> </a:t>
            </a:r>
          </a:p>
          <a:p>
            <a:r>
              <a:rPr lang="en-US" sz="2400" dirty="0">
                <a:solidFill>
                  <a:schemeClr val="accent1"/>
                </a:solidFill>
              </a:rPr>
              <a:t>2</a:t>
            </a:r>
            <a:r>
              <a:rPr lang="en-US" sz="2400" dirty="0" smtClean="0">
                <a:solidFill>
                  <a:schemeClr val="accent1"/>
                </a:solidFill>
              </a:rPr>
              <a:t>.   </a:t>
            </a:r>
            <a:r>
              <a:rPr lang="en-US" sz="2400" dirty="0" smtClean="0"/>
              <a:t>Click </a:t>
            </a:r>
            <a:r>
              <a:rPr lang="en-US" sz="2400" dirty="0"/>
              <a:t>the </a:t>
            </a:r>
            <a:r>
              <a:rPr lang="en-US" sz="2400" dirty="0" smtClean="0"/>
              <a:t>              button </a:t>
            </a:r>
            <a:r>
              <a:rPr lang="en-US" sz="2400" dirty="0"/>
              <a:t>on the pop-up if you are sure to delete, otherwise, click the   </a:t>
            </a:r>
            <a:r>
              <a:rPr lang="en-US" sz="2400" dirty="0" smtClean="0"/>
              <a:t>            button </a:t>
            </a:r>
            <a:r>
              <a:rPr lang="en-US" sz="2400" dirty="0"/>
              <a:t>or </a:t>
            </a:r>
            <a:r>
              <a:rPr lang="en-US" sz="2400" dirty="0" smtClean="0"/>
              <a:t>      </a:t>
            </a:r>
            <a:r>
              <a:rPr lang="en-US" sz="2400" dirty="0"/>
              <a:t>icon to dismiss.</a:t>
            </a:r>
          </a:p>
        </p:txBody>
      </p:sp>
      <p:pic>
        <p:nvPicPr>
          <p:cNvPr id="4" name="Picture 3"/>
          <p:cNvPicPr>
            <a:picLocks noChangeAspect="1"/>
          </p:cNvPicPr>
          <p:nvPr/>
        </p:nvPicPr>
        <p:blipFill>
          <a:blip r:embed="rId2"/>
          <a:stretch>
            <a:fillRect/>
          </a:stretch>
        </p:blipFill>
        <p:spPr>
          <a:xfrm>
            <a:off x="4001547" y="1845734"/>
            <a:ext cx="958529" cy="416203"/>
          </a:xfrm>
          <a:prstGeom prst="rect">
            <a:avLst/>
          </a:prstGeom>
        </p:spPr>
      </p:pic>
      <p:pic>
        <p:nvPicPr>
          <p:cNvPr id="5" name="Picture 4"/>
          <p:cNvPicPr>
            <a:picLocks noChangeAspect="1"/>
          </p:cNvPicPr>
          <p:nvPr/>
        </p:nvPicPr>
        <p:blipFill>
          <a:blip r:embed="rId3"/>
          <a:stretch>
            <a:fillRect/>
          </a:stretch>
        </p:blipFill>
        <p:spPr>
          <a:xfrm>
            <a:off x="1726479" y="2370311"/>
            <a:ext cx="5139541" cy="2089394"/>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2742837" y="4891382"/>
            <a:ext cx="963251" cy="414564"/>
          </a:xfrm>
          <a:prstGeom prst="rect">
            <a:avLst/>
          </a:prstGeom>
        </p:spPr>
      </p:pic>
      <p:pic>
        <p:nvPicPr>
          <p:cNvPr id="7" name="Picture 6"/>
          <p:cNvPicPr>
            <a:picLocks noChangeAspect="1"/>
          </p:cNvPicPr>
          <p:nvPr/>
        </p:nvPicPr>
        <p:blipFill>
          <a:blip r:embed="rId5"/>
          <a:stretch>
            <a:fillRect/>
          </a:stretch>
        </p:blipFill>
        <p:spPr>
          <a:xfrm>
            <a:off x="2277435" y="5305946"/>
            <a:ext cx="930803" cy="431677"/>
          </a:xfrm>
          <a:prstGeom prst="rect">
            <a:avLst/>
          </a:prstGeom>
        </p:spPr>
      </p:pic>
      <p:pic>
        <p:nvPicPr>
          <p:cNvPr id="8" name="Picture 7"/>
          <p:cNvPicPr>
            <a:picLocks noChangeAspect="1"/>
          </p:cNvPicPr>
          <p:nvPr/>
        </p:nvPicPr>
        <p:blipFill>
          <a:blip r:embed="rId6"/>
          <a:stretch>
            <a:fillRect/>
          </a:stretch>
        </p:blipFill>
        <p:spPr>
          <a:xfrm>
            <a:off x="4480811" y="5321783"/>
            <a:ext cx="298135" cy="260869"/>
          </a:xfrm>
          <a:prstGeom prst="rect">
            <a:avLst/>
          </a:prstGeom>
        </p:spPr>
      </p:pic>
    </p:spTree>
    <p:extLst>
      <p:ext uri="{BB962C8B-B14F-4D97-AF65-F5344CB8AC3E}">
        <p14:creationId xmlns:p14="http://schemas.microsoft.com/office/powerpoint/2010/main" val="2929553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en-US" b="1" dirty="0"/>
          </a:p>
        </p:txBody>
      </p:sp>
      <p:sp>
        <p:nvSpPr>
          <p:cNvPr id="3" name="Content Placeholder 2"/>
          <p:cNvSpPr>
            <a:spLocks noGrp="1"/>
          </p:cNvSpPr>
          <p:nvPr>
            <p:ph idx="1"/>
          </p:nvPr>
        </p:nvSpPr>
        <p:spPr/>
        <p:txBody>
          <a:bodyPr/>
          <a:lstStyle/>
          <a:p>
            <a:pPr marL="514350" indent="-514350">
              <a:buAutoNum type="romanLcPeriod" startAt="3"/>
            </a:pPr>
            <a:r>
              <a:rPr lang="en-US" sz="2400" dirty="0" smtClean="0">
                <a:solidFill>
                  <a:schemeClr val="tx1"/>
                </a:solidFill>
              </a:rPr>
              <a:t>Select a driver file</a:t>
            </a:r>
          </a:p>
          <a:p>
            <a:pPr marL="0" indent="0">
              <a:buNone/>
            </a:pP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2589987" y="2441371"/>
            <a:ext cx="5816075" cy="342772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7180024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Assign Roles</a:t>
            </a:r>
            <a:endParaRPr lang="en-US" b="1"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Allows the assignment of specific roles to the various users of the system.</a:t>
            </a:r>
          </a:p>
        </p:txBody>
      </p:sp>
    </p:spTree>
    <p:extLst>
      <p:ext uri="{BB962C8B-B14F-4D97-AF65-F5344CB8AC3E}">
        <p14:creationId xmlns:p14="http://schemas.microsoft.com/office/powerpoint/2010/main" val="173333893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Assigning and Updating Assigned Roles to Users</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a:t>
            </a:r>
            <a:r>
              <a:rPr lang="en-US" sz="2400" dirty="0"/>
              <a:t>link on the navigation bar.</a:t>
            </a:r>
          </a:p>
          <a:p>
            <a:r>
              <a:rPr lang="en-US" sz="2400" dirty="0">
                <a:solidFill>
                  <a:schemeClr val="accent1"/>
                </a:solidFill>
              </a:rPr>
              <a:t>2</a:t>
            </a:r>
            <a:r>
              <a:rPr lang="en-US" sz="2400" dirty="0" smtClean="0">
                <a:solidFill>
                  <a:schemeClr val="accent1"/>
                </a:solidFill>
              </a:rPr>
              <a:t>.   </a:t>
            </a:r>
            <a:r>
              <a:rPr lang="en-US" sz="2400" dirty="0" smtClean="0"/>
              <a:t>On </a:t>
            </a:r>
            <a:r>
              <a:rPr lang="en-US" sz="2400" dirty="0"/>
              <a:t>the loaded panel, check as appropriate to the user and </a:t>
            </a:r>
            <a:r>
              <a:rPr lang="en-US" sz="2400" dirty="0" smtClean="0"/>
              <a:t>role</a:t>
            </a:r>
          </a:p>
          <a:p>
            <a:endParaRPr lang="en-US" sz="2400" dirty="0"/>
          </a:p>
          <a:p>
            <a:endParaRPr lang="en-US" sz="2400" dirty="0" smtClean="0"/>
          </a:p>
          <a:p>
            <a:endParaRPr lang="en-US" sz="2400" dirty="0"/>
          </a:p>
          <a:p>
            <a:endParaRPr lang="en-US" sz="2400" dirty="0" smtClean="0"/>
          </a:p>
          <a:p>
            <a:endParaRPr lang="en-US" sz="2400" dirty="0"/>
          </a:p>
          <a:p>
            <a:r>
              <a:rPr lang="en-US" sz="2400" dirty="0">
                <a:solidFill>
                  <a:schemeClr val="accent1"/>
                </a:solidFill>
              </a:rPr>
              <a:t>3</a:t>
            </a:r>
            <a:r>
              <a:rPr lang="en-US" sz="2400" dirty="0" smtClean="0">
                <a:solidFill>
                  <a:schemeClr val="accent1"/>
                </a:solidFill>
              </a:rPr>
              <a:t>.   </a:t>
            </a:r>
            <a:r>
              <a:rPr lang="en-US" sz="2400" dirty="0" smtClean="0"/>
              <a:t>Click </a:t>
            </a:r>
            <a:r>
              <a:rPr lang="en-US" sz="2400" dirty="0"/>
              <a:t>the </a:t>
            </a:r>
            <a:r>
              <a:rPr lang="en-US" sz="2400" dirty="0" smtClean="0"/>
              <a:t>              button </a:t>
            </a:r>
            <a:r>
              <a:rPr lang="en-US" sz="2400" dirty="0"/>
              <a:t>to save the changes.</a:t>
            </a:r>
          </a:p>
          <a:p>
            <a:endParaRPr lang="en-US" sz="2400" dirty="0"/>
          </a:p>
          <a:p>
            <a:endParaRPr lang="en-US" sz="2400" dirty="0"/>
          </a:p>
          <a:p>
            <a:endParaRPr lang="en-US" sz="2400" dirty="0"/>
          </a:p>
        </p:txBody>
      </p:sp>
      <p:pic>
        <p:nvPicPr>
          <p:cNvPr id="4" name="Picture 3"/>
          <p:cNvPicPr>
            <a:picLocks noChangeAspect="1"/>
          </p:cNvPicPr>
          <p:nvPr/>
        </p:nvPicPr>
        <p:blipFill>
          <a:blip r:embed="rId2"/>
          <a:stretch>
            <a:fillRect/>
          </a:stretch>
        </p:blipFill>
        <p:spPr>
          <a:xfrm>
            <a:off x="2675594" y="1888327"/>
            <a:ext cx="1388870" cy="341525"/>
          </a:xfrm>
          <a:prstGeom prst="rect">
            <a:avLst/>
          </a:prstGeom>
        </p:spPr>
      </p:pic>
      <p:pic>
        <p:nvPicPr>
          <p:cNvPr id="5" name="Picture 4"/>
          <p:cNvPicPr>
            <a:picLocks noChangeAspect="1"/>
          </p:cNvPicPr>
          <p:nvPr/>
        </p:nvPicPr>
        <p:blipFill>
          <a:blip r:embed="rId3"/>
          <a:stretch>
            <a:fillRect/>
          </a:stretch>
        </p:blipFill>
        <p:spPr>
          <a:xfrm>
            <a:off x="2087338" y="2847890"/>
            <a:ext cx="5771429" cy="2019048"/>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2675594" y="5419384"/>
            <a:ext cx="934688" cy="384118"/>
          </a:xfrm>
          <a:prstGeom prst="rect">
            <a:avLst/>
          </a:prstGeom>
        </p:spPr>
      </p:pic>
    </p:spTree>
    <p:extLst>
      <p:ext uri="{BB962C8B-B14F-4D97-AF65-F5344CB8AC3E}">
        <p14:creationId xmlns:p14="http://schemas.microsoft.com/office/powerpoint/2010/main" val="209496183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Inventory</a:t>
            </a:r>
            <a:endParaRPr lang="en-US" b="1" dirty="0"/>
          </a:p>
        </p:txBody>
      </p:sp>
      <p:sp>
        <p:nvSpPr>
          <p:cNvPr id="3" name="Content Placeholder 2"/>
          <p:cNvSpPr>
            <a:spLocks noGrp="1"/>
          </p:cNvSpPr>
          <p:nvPr>
            <p:ph idx="1"/>
          </p:nvPr>
        </p:nvSpPr>
        <p:spPr/>
        <p:txBody>
          <a:bodyPr>
            <a:normAutofit/>
          </a:bodyPr>
          <a:lstStyle/>
          <a:p>
            <a:pPr marL="0" indent="0" algn="ctr">
              <a:buNone/>
            </a:pPr>
            <a:r>
              <a:rPr lang="en-US" sz="2400" b="1" u="sng" dirty="0" smtClean="0"/>
              <a:t>Suppliers</a:t>
            </a:r>
          </a:p>
          <a:p>
            <a:pPr>
              <a:buFont typeface="Arial" panose="020B0604020202020204" pitchFamily="34" charset="0"/>
              <a:buChar char="•"/>
            </a:pPr>
            <a:r>
              <a:rPr lang="en-US" sz="2400" dirty="0" smtClean="0"/>
              <a:t>Allows </a:t>
            </a:r>
            <a:r>
              <a:rPr lang="en-US" sz="2400" dirty="0"/>
              <a:t>you to add a suppliers to the commodity system</a:t>
            </a:r>
          </a:p>
        </p:txBody>
      </p:sp>
    </p:spTree>
    <p:extLst>
      <p:ext uri="{BB962C8B-B14F-4D97-AF65-F5344CB8AC3E}">
        <p14:creationId xmlns:p14="http://schemas.microsoft.com/office/powerpoint/2010/main" val="316438370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Listing all Suppliers</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Click the                    </a:t>
            </a:r>
            <a:r>
              <a:rPr lang="en-US" sz="2400" dirty="0"/>
              <a:t>link on the navigation bar</a:t>
            </a:r>
          </a:p>
        </p:txBody>
      </p:sp>
      <p:pic>
        <p:nvPicPr>
          <p:cNvPr id="4" name="Picture 3"/>
          <p:cNvPicPr>
            <a:picLocks noChangeAspect="1"/>
          </p:cNvPicPr>
          <p:nvPr/>
        </p:nvPicPr>
        <p:blipFill>
          <a:blip r:embed="rId2"/>
          <a:stretch>
            <a:fillRect/>
          </a:stretch>
        </p:blipFill>
        <p:spPr>
          <a:xfrm>
            <a:off x="2764315" y="1845733"/>
            <a:ext cx="1269233" cy="368077"/>
          </a:xfrm>
          <a:prstGeom prst="rect">
            <a:avLst/>
          </a:prstGeom>
        </p:spPr>
      </p:pic>
      <p:pic>
        <p:nvPicPr>
          <p:cNvPr id="5" name="Picture 4"/>
          <p:cNvPicPr>
            <a:picLocks noChangeAspect="1"/>
          </p:cNvPicPr>
          <p:nvPr/>
        </p:nvPicPr>
        <p:blipFill>
          <a:blip r:embed="rId3"/>
          <a:stretch>
            <a:fillRect/>
          </a:stretch>
        </p:blipFill>
        <p:spPr>
          <a:xfrm>
            <a:off x="1684529" y="2552771"/>
            <a:ext cx="6914039" cy="182672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0527384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Searching for a Supplier</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Begin </a:t>
            </a:r>
            <a:r>
              <a:rPr lang="en-US" sz="2400" dirty="0"/>
              <a:t>typing the supplier name on the search </a:t>
            </a:r>
            <a:r>
              <a:rPr lang="en-US" sz="2400" dirty="0" smtClean="0"/>
              <a:t>field</a:t>
            </a:r>
          </a:p>
          <a:p>
            <a:endParaRPr lang="en-US" sz="2400" dirty="0"/>
          </a:p>
          <a:p>
            <a:r>
              <a:rPr lang="en-US" sz="2400" dirty="0">
                <a:solidFill>
                  <a:schemeClr val="accent1"/>
                </a:solidFill>
              </a:rPr>
              <a:t> 2</a:t>
            </a:r>
            <a:r>
              <a:rPr lang="en-US" sz="2400" dirty="0" smtClean="0">
                <a:solidFill>
                  <a:schemeClr val="accent1"/>
                </a:solidFill>
              </a:rPr>
              <a:t>.   </a:t>
            </a:r>
            <a:r>
              <a:rPr lang="en-US" sz="2400" dirty="0" smtClean="0"/>
              <a:t>The </a:t>
            </a:r>
            <a:r>
              <a:rPr lang="en-US" sz="2400" dirty="0"/>
              <a:t>list will automatically be loaded with matching values e.g.</a:t>
            </a:r>
          </a:p>
        </p:txBody>
      </p:sp>
      <p:pic>
        <p:nvPicPr>
          <p:cNvPr id="4" name="Picture 3"/>
          <p:cNvPicPr>
            <a:picLocks noChangeAspect="1"/>
          </p:cNvPicPr>
          <p:nvPr/>
        </p:nvPicPr>
        <p:blipFill>
          <a:blip r:embed="rId2"/>
          <a:stretch>
            <a:fillRect/>
          </a:stretch>
        </p:blipFill>
        <p:spPr>
          <a:xfrm>
            <a:off x="1672279" y="2324123"/>
            <a:ext cx="2933314" cy="499287"/>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1734164" y="3448865"/>
            <a:ext cx="7121078" cy="158835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41836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Adding a new Supplier</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On </a:t>
            </a:r>
            <a:r>
              <a:rPr lang="en-US" sz="2400" dirty="0"/>
              <a:t>the list of suppliers, click </a:t>
            </a:r>
            <a:r>
              <a:rPr lang="en-US" sz="2400" dirty="0" smtClean="0"/>
              <a:t>the                         button</a:t>
            </a:r>
            <a:r>
              <a:rPr lang="en-US" sz="2400" dirty="0"/>
              <a:t>.</a:t>
            </a:r>
          </a:p>
          <a:p>
            <a:r>
              <a:rPr lang="en-US" sz="2400" dirty="0">
                <a:solidFill>
                  <a:schemeClr val="accent1"/>
                </a:solidFill>
              </a:rPr>
              <a:t>2</a:t>
            </a:r>
            <a:r>
              <a:rPr lang="en-US" sz="2400" dirty="0" smtClean="0">
                <a:solidFill>
                  <a:schemeClr val="accent1"/>
                </a:solidFill>
              </a:rPr>
              <a:t>.   </a:t>
            </a:r>
            <a:r>
              <a:rPr lang="en-US" sz="2400" dirty="0" smtClean="0"/>
              <a:t>Complete </a:t>
            </a:r>
            <a:r>
              <a:rPr lang="en-US" sz="2400" dirty="0"/>
              <a:t>the details on the provided form </a:t>
            </a:r>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a:solidFill>
                  <a:schemeClr val="accent1"/>
                </a:solidFill>
              </a:rPr>
              <a:t>3.  </a:t>
            </a:r>
            <a:r>
              <a:rPr lang="en-US" sz="2400" dirty="0"/>
              <a:t>Click </a:t>
            </a:r>
            <a:r>
              <a:rPr lang="en-US" sz="2400" dirty="0" smtClean="0"/>
              <a:t>the                button </a:t>
            </a:r>
            <a:r>
              <a:rPr lang="en-US" sz="2400" dirty="0"/>
              <a:t>to save the supplier to the system</a:t>
            </a:r>
          </a:p>
        </p:txBody>
      </p:sp>
      <p:pic>
        <p:nvPicPr>
          <p:cNvPr id="4" name="Picture 3"/>
          <p:cNvPicPr>
            <a:picLocks noChangeAspect="1"/>
          </p:cNvPicPr>
          <p:nvPr/>
        </p:nvPicPr>
        <p:blipFill>
          <a:blip r:embed="rId2"/>
          <a:stretch>
            <a:fillRect/>
          </a:stretch>
        </p:blipFill>
        <p:spPr>
          <a:xfrm>
            <a:off x="5625351" y="1873808"/>
            <a:ext cx="1513386" cy="383529"/>
          </a:xfrm>
          <a:prstGeom prst="rect">
            <a:avLst/>
          </a:prstGeom>
        </p:spPr>
      </p:pic>
      <p:pic>
        <p:nvPicPr>
          <p:cNvPr id="5" name="Picture 4"/>
          <p:cNvPicPr>
            <a:picLocks noChangeAspect="1"/>
          </p:cNvPicPr>
          <p:nvPr/>
        </p:nvPicPr>
        <p:blipFill>
          <a:blip r:embed="rId3"/>
          <a:stretch>
            <a:fillRect/>
          </a:stretch>
        </p:blipFill>
        <p:spPr>
          <a:xfrm>
            <a:off x="1828908" y="2746737"/>
            <a:ext cx="5742857" cy="2590476"/>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2668297" y="5410127"/>
            <a:ext cx="909092" cy="386053"/>
          </a:xfrm>
          <a:prstGeom prst="rect">
            <a:avLst/>
          </a:prstGeom>
        </p:spPr>
      </p:pic>
    </p:spTree>
    <p:extLst>
      <p:ext uri="{BB962C8B-B14F-4D97-AF65-F5344CB8AC3E}">
        <p14:creationId xmlns:p14="http://schemas.microsoft.com/office/powerpoint/2010/main" val="38307186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Updating a Supplier Details</a:t>
            </a:r>
            <a:endParaRPr lang="en-US" b="1" dirty="0"/>
          </a:p>
        </p:txBody>
      </p:sp>
      <p:sp>
        <p:nvSpPr>
          <p:cNvPr id="3" name="Content Placeholder 2"/>
          <p:cNvSpPr>
            <a:spLocks noGrp="1"/>
          </p:cNvSpPr>
          <p:nvPr>
            <p:ph idx="1"/>
          </p:nvPr>
        </p:nvSpPr>
        <p:spPr/>
        <p:txBody>
          <a:bodyPr/>
          <a:lstStyle/>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a:t>
            </a:r>
            <a:r>
              <a:rPr lang="en-US" sz="2400" dirty="0"/>
              <a:t>button to open a form with pre-filled values.</a:t>
            </a:r>
          </a:p>
          <a:p>
            <a:r>
              <a:rPr lang="en-US" sz="2400" dirty="0">
                <a:solidFill>
                  <a:schemeClr val="accent1"/>
                </a:solidFill>
              </a:rPr>
              <a:t>2</a:t>
            </a:r>
            <a:r>
              <a:rPr lang="en-US" sz="2400" dirty="0" smtClean="0">
                <a:solidFill>
                  <a:schemeClr val="accent1"/>
                </a:solidFill>
              </a:rPr>
              <a:t>.   </a:t>
            </a:r>
            <a:r>
              <a:rPr lang="en-US" sz="2400" dirty="0" smtClean="0"/>
              <a:t>Make </a:t>
            </a:r>
            <a:r>
              <a:rPr lang="en-US" sz="2400" dirty="0"/>
              <a:t>the necessary modifications such as the name, phone no, item email and so forth.</a:t>
            </a:r>
          </a:p>
          <a:p>
            <a:r>
              <a:rPr lang="en-US" sz="2400" dirty="0">
                <a:solidFill>
                  <a:schemeClr val="accent1"/>
                </a:solidFill>
              </a:rPr>
              <a:t>3</a:t>
            </a:r>
            <a:r>
              <a:rPr lang="en-US" sz="2400" dirty="0" smtClean="0">
                <a:solidFill>
                  <a:schemeClr val="accent1"/>
                </a:solidFill>
              </a:rPr>
              <a:t>.   </a:t>
            </a:r>
            <a:r>
              <a:rPr lang="en-US" sz="2400" dirty="0" smtClean="0"/>
              <a:t>Click </a:t>
            </a:r>
            <a:r>
              <a:rPr lang="en-US" sz="2400" dirty="0"/>
              <a:t>the </a:t>
            </a:r>
            <a:r>
              <a:rPr lang="en-US" sz="2400" dirty="0" smtClean="0"/>
              <a:t>             button </a:t>
            </a:r>
            <a:r>
              <a:rPr lang="en-US" sz="2400" dirty="0"/>
              <a:t>to save the changes.</a:t>
            </a:r>
          </a:p>
          <a:p>
            <a:endParaRPr lang="en-US" dirty="0"/>
          </a:p>
        </p:txBody>
      </p:sp>
      <p:pic>
        <p:nvPicPr>
          <p:cNvPr id="4" name="Picture 3"/>
          <p:cNvPicPr>
            <a:picLocks noChangeAspect="1"/>
          </p:cNvPicPr>
          <p:nvPr/>
        </p:nvPicPr>
        <p:blipFill>
          <a:blip r:embed="rId2"/>
          <a:stretch>
            <a:fillRect/>
          </a:stretch>
        </p:blipFill>
        <p:spPr>
          <a:xfrm>
            <a:off x="2734963" y="1845734"/>
            <a:ext cx="822660" cy="432245"/>
          </a:xfrm>
          <a:prstGeom prst="rect">
            <a:avLst/>
          </a:prstGeom>
        </p:spPr>
      </p:pic>
      <p:pic>
        <p:nvPicPr>
          <p:cNvPr id="5" name="Picture 4"/>
          <p:cNvPicPr>
            <a:picLocks noChangeAspect="1"/>
          </p:cNvPicPr>
          <p:nvPr/>
        </p:nvPicPr>
        <p:blipFill>
          <a:blip r:embed="rId3"/>
          <a:stretch>
            <a:fillRect/>
          </a:stretch>
        </p:blipFill>
        <p:spPr>
          <a:xfrm>
            <a:off x="2734963" y="3247202"/>
            <a:ext cx="822660" cy="338079"/>
          </a:xfrm>
          <a:prstGeom prst="rect">
            <a:avLst/>
          </a:prstGeom>
        </p:spPr>
      </p:pic>
    </p:spTree>
    <p:extLst>
      <p:ext uri="{BB962C8B-B14F-4D97-AF65-F5344CB8AC3E}">
        <p14:creationId xmlns:p14="http://schemas.microsoft.com/office/powerpoint/2010/main" val="236506114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Deleting a Supplier</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a:t>
            </a:r>
            <a:r>
              <a:rPr lang="en-US" sz="2400" dirty="0"/>
              <a:t>button of an </a:t>
            </a:r>
            <a:r>
              <a:rPr lang="en-US" sz="2400" dirty="0" smtClean="0"/>
              <a:t>entry</a:t>
            </a:r>
          </a:p>
          <a:p>
            <a:r>
              <a:rPr lang="en-US" sz="2400" dirty="0" smtClean="0">
                <a:solidFill>
                  <a:schemeClr val="accent1"/>
                </a:solidFill>
              </a:rPr>
              <a:t>2.   </a:t>
            </a:r>
            <a:r>
              <a:rPr lang="en-US" sz="2400" dirty="0" smtClean="0"/>
              <a:t>Click </a:t>
            </a:r>
            <a:r>
              <a:rPr lang="en-US" sz="2400" dirty="0"/>
              <a:t>the </a:t>
            </a:r>
            <a:r>
              <a:rPr lang="en-US" sz="2400" dirty="0" smtClean="0"/>
              <a:t>               button </a:t>
            </a:r>
            <a:r>
              <a:rPr lang="en-US" sz="2400" dirty="0"/>
              <a:t>on the pop-up if you are sure to delete, otherwise, click </a:t>
            </a:r>
            <a:r>
              <a:rPr lang="en-US" sz="2400" dirty="0" smtClean="0"/>
              <a:t>the                </a:t>
            </a:r>
            <a:r>
              <a:rPr lang="en-US" sz="2400" dirty="0"/>
              <a:t>button or </a:t>
            </a:r>
            <a:r>
              <a:rPr lang="en-US" sz="2400" dirty="0" smtClean="0"/>
              <a:t>       </a:t>
            </a:r>
            <a:r>
              <a:rPr lang="en-US" sz="2400" dirty="0"/>
              <a:t>icon to dismiss.</a:t>
            </a:r>
          </a:p>
        </p:txBody>
      </p:sp>
      <p:pic>
        <p:nvPicPr>
          <p:cNvPr id="4" name="Picture 3"/>
          <p:cNvPicPr>
            <a:picLocks noChangeAspect="1"/>
          </p:cNvPicPr>
          <p:nvPr/>
        </p:nvPicPr>
        <p:blipFill>
          <a:blip r:embed="rId2"/>
          <a:stretch>
            <a:fillRect/>
          </a:stretch>
        </p:blipFill>
        <p:spPr>
          <a:xfrm>
            <a:off x="2766304" y="1845733"/>
            <a:ext cx="921583" cy="400161"/>
          </a:xfrm>
          <a:prstGeom prst="rect">
            <a:avLst/>
          </a:prstGeom>
        </p:spPr>
      </p:pic>
      <p:pic>
        <p:nvPicPr>
          <p:cNvPr id="6" name="Picture 5"/>
          <p:cNvPicPr>
            <a:picLocks noChangeAspect="1"/>
          </p:cNvPicPr>
          <p:nvPr/>
        </p:nvPicPr>
        <p:blipFill>
          <a:blip r:embed="rId3"/>
          <a:stretch>
            <a:fillRect/>
          </a:stretch>
        </p:blipFill>
        <p:spPr>
          <a:xfrm>
            <a:off x="2766304" y="2354268"/>
            <a:ext cx="920576" cy="396274"/>
          </a:xfrm>
          <a:prstGeom prst="rect">
            <a:avLst/>
          </a:prstGeom>
        </p:spPr>
      </p:pic>
      <p:pic>
        <p:nvPicPr>
          <p:cNvPr id="7" name="Picture 6"/>
          <p:cNvPicPr>
            <a:picLocks noChangeAspect="1"/>
          </p:cNvPicPr>
          <p:nvPr/>
        </p:nvPicPr>
        <p:blipFill>
          <a:blip r:embed="rId4"/>
          <a:stretch>
            <a:fillRect/>
          </a:stretch>
        </p:blipFill>
        <p:spPr>
          <a:xfrm>
            <a:off x="2302333" y="2750542"/>
            <a:ext cx="745165" cy="345584"/>
          </a:xfrm>
          <a:prstGeom prst="rect">
            <a:avLst/>
          </a:prstGeom>
        </p:spPr>
      </p:pic>
      <p:pic>
        <p:nvPicPr>
          <p:cNvPr id="8" name="Picture 7"/>
          <p:cNvPicPr>
            <a:picLocks noChangeAspect="1"/>
          </p:cNvPicPr>
          <p:nvPr/>
        </p:nvPicPr>
        <p:blipFill>
          <a:blip r:embed="rId5"/>
          <a:stretch>
            <a:fillRect/>
          </a:stretch>
        </p:blipFill>
        <p:spPr>
          <a:xfrm>
            <a:off x="4521883" y="2750542"/>
            <a:ext cx="322833" cy="282479"/>
          </a:xfrm>
          <a:prstGeom prst="rect">
            <a:avLst/>
          </a:prstGeom>
        </p:spPr>
      </p:pic>
    </p:spTree>
    <p:extLst>
      <p:ext uri="{BB962C8B-B14F-4D97-AF65-F5344CB8AC3E}">
        <p14:creationId xmlns:p14="http://schemas.microsoft.com/office/powerpoint/2010/main" val="355284042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Quality Controls</a:t>
            </a:r>
            <a:endParaRPr lang="en-US" b="1"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Allows you to manage the quality control system</a:t>
            </a:r>
          </a:p>
        </p:txBody>
      </p:sp>
    </p:spTree>
    <p:extLst>
      <p:ext uri="{BB962C8B-B14F-4D97-AF65-F5344CB8AC3E}">
        <p14:creationId xmlns:p14="http://schemas.microsoft.com/office/powerpoint/2010/main" val="64204034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Listing all Controls</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Click the                           link </a:t>
            </a:r>
            <a:r>
              <a:rPr lang="en-US" sz="2400" dirty="0"/>
              <a:t>on the navigation bar</a:t>
            </a:r>
          </a:p>
        </p:txBody>
      </p:sp>
      <p:pic>
        <p:nvPicPr>
          <p:cNvPr id="4" name="Picture 3"/>
          <p:cNvPicPr>
            <a:picLocks noChangeAspect="1"/>
          </p:cNvPicPr>
          <p:nvPr/>
        </p:nvPicPr>
        <p:blipFill>
          <a:blip r:embed="rId2"/>
          <a:stretch>
            <a:fillRect/>
          </a:stretch>
        </p:blipFill>
        <p:spPr>
          <a:xfrm>
            <a:off x="2748546" y="1845734"/>
            <a:ext cx="1607624" cy="352034"/>
          </a:xfrm>
          <a:prstGeom prst="rect">
            <a:avLst/>
          </a:prstGeom>
        </p:spPr>
      </p:pic>
      <p:pic>
        <p:nvPicPr>
          <p:cNvPr id="5" name="Picture 4"/>
          <p:cNvPicPr>
            <a:picLocks noChangeAspect="1"/>
          </p:cNvPicPr>
          <p:nvPr/>
        </p:nvPicPr>
        <p:blipFill>
          <a:blip r:embed="rId3"/>
          <a:stretch>
            <a:fillRect/>
          </a:stretch>
        </p:blipFill>
        <p:spPr>
          <a:xfrm>
            <a:off x="1657206" y="2698399"/>
            <a:ext cx="7069699" cy="147254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67221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en-US" b="1" dirty="0"/>
          </a:p>
        </p:txBody>
      </p:sp>
      <p:sp>
        <p:nvSpPr>
          <p:cNvPr id="3" name="Content Placeholder 2"/>
          <p:cNvSpPr>
            <a:spLocks noGrp="1"/>
          </p:cNvSpPr>
          <p:nvPr>
            <p:ph idx="1"/>
          </p:nvPr>
        </p:nvSpPr>
        <p:spPr/>
        <p:txBody>
          <a:bodyPr/>
          <a:lstStyle/>
          <a:p>
            <a:r>
              <a:rPr lang="en-US" dirty="0">
                <a:solidFill>
                  <a:schemeClr val="accent1"/>
                </a:solidFill>
              </a:rPr>
              <a:t>i</a:t>
            </a:r>
            <a:r>
              <a:rPr lang="en-US" dirty="0" smtClean="0">
                <a:solidFill>
                  <a:schemeClr val="accent1"/>
                </a:solidFill>
              </a:rPr>
              <a:t>v.   </a:t>
            </a:r>
            <a:r>
              <a:rPr lang="en-US" sz="2400" dirty="0" smtClean="0"/>
              <a:t>Save the driver file.</a:t>
            </a:r>
          </a:p>
          <a:p>
            <a:endParaRPr lang="en-US" dirty="0"/>
          </a:p>
        </p:txBody>
      </p:sp>
      <p:pic>
        <p:nvPicPr>
          <p:cNvPr id="4" name="Picture 3"/>
          <p:cNvPicPr>
            <a:picLocks noChangeAspect="1"/>
          </p:cNvPicPr>
          <p:nvPr/>
        </p:nvPicPr>
        <p:blipFill>
          <a:blip r:embed="rId2"/>
          <a:stretch>
            <a:fillRect/>
          </a:stretch>
        </p:blipFill>
        <p:spPr>
          <a:xfrm>
            <a:off x="2984098" y="2657608"/>
            <a:ext cx="6224070" cy="321148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5858181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Searching for a Control</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Begin </a:t>
            </a:r>
            <a:r>
              <a:rPr lang="en-US" sz="2400" dirty="0"/>
              <a:t>typing the control name on the search </a:t>
            </a:r>
            <a:r>
              <a:rPr lang="en-US" sz="2400" dirty="0" smtClean="0"/>
              <a:t>field</a:t>
            </a:r>
          </a:p>
          <a:p>
            <a:endParaRPr lang="en-US" sz="2400" dirty="0"/>
          </a:p>
          <a:p>
            <a:endParaRPr lang="en-US" sz="2400" dirty="0" smtClean="0"/>
          </a:p>
          <a:p>
            <a:pPr marL="0" indent="0">
              <a:buNone/>
            </a:pPr>
            <a:r>
              <a:rPr lang="en-US" sz="2400" dirty="0">
                <a:solidFill>
                  <a:schemeClr val="accent1"/>
                </a:solidFill>
              </a:rPr>
              <a:t> 2</a:t>
            </a:r>
            <a:r>
              <a:rPr lang="en-US" sz="2400" dirty="0" smtClean="0">
                <a:solidFill>
                  <a:schemeClr val="accent1"/>
                </a:solidFill>
              </a:rPr>
              <a:t>.   </a:t>
            </a:r>
            <a:r>
              <a:rPr lang="en-US" sz="2400" dirty="0" smtClean="0"/>
              <a:t>The </a:t>
            </a:r>
            <a:r>
              <a:rPr lang="en-US" sz="2400" dirty="0"/>
              <a:t>list will automatically be loaded with matching values e.g.</a:t>
            </a:r>
          </a:p>
        </p:txBody>
      </p:sp>
      <p:pic>
        <p:nvPicPr>
          <p:cNvPr id="4" name="Picture 3"/>
          <p:cNvPicPr>
            <a:picLocks noChangeAspect="1"/>
          </p:cNvPicPr>
          <p:nvPr/>
        </p:nvPicPr>
        <p:blipFill>
          <a:blip r:embed="rId2"/>
          <a:stretch>
            <a:fillRect/>
          </a:stretch>
        </p:blipFill>
        <p:spPr>
          <a:xfrm>
            <a:off x="1736448" y="2452461"/>
            <a:ext cx="3637658" cy="619175"/>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1672280" y="4170759"/>
            <a:ext cx="6990457" cy="13477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9399458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Control Results</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link </a:t>
            </a:r>
            <a:r>
              <a:rPr lang="en-US" sz="2400" dirty="0"/>
              <a:t>on the navigation bar to list all control results</a:t>
            </a:r>
            <a:r>
              <a:rPr lang="en-US" sz="2400" dirty="0" smtClean="0"/>
              <a:t>.</a:t>
            </a:r>
          </a:p>
          <a:p>
            <a:endParaRPr lang="en-US" sz="2400" dirty="0"/>
          </a:p>
          <a:p>
            <a:endParaRPr lang="en-US" sz="2400" dirty="0" smtClean="0"/>
          </a:p>
          <a:p>
            <a:endParaRPr lang="en-US" sz="2400" dirty="0"/>
          </a:p>
          <a:p>
            <a:endParaRPr lang="en-US" sz="2400" dirty="0" smtClean="0"/>
          </a:p>
          <a:p>
            <a:r>
              <a:rPr lang="en-US" sz="2400" dirty="0">
                <a:solidFill>
                  <a:schemeClr val="accent1"/>
                </a:solidFill>
              </a:rPr>
              <a:t> 2</a:t>
            </a:r>
            <a:r>
              <a:rPr lang="en-US" sz="2400" dirty="0" smtClean="0">
                <a:solidFill>
                  <a:schemeClr val="accent1"/>
                </a:solidFill>
              </a:rPr>
              <a:t>.    </a:t>
            </a:r>
            <a:r>
              <a:rPr lang="en-US" sz="2400" dirty="0" smtClean="0"/>
              <a:t>To </a:t>
            </a:r>
            <a:r>
              <a:rPr lang="en-US" sz="2400" dirty="0"/>
              <a:t>enter control results </a:t>
            </a:r>
            <a:r>
              <a:rPr lang="en-US" sz="2400" dirty="0" smtClean="0"/>
              <a:t>click                          . </a:t>
            </a:r>
            <a:r>
              <a:rPr lang="en-US" sz="2400" dirty="0"/>
              <a:t>After entering the results save as required.</a:t>
            </a:r>
          </a:p>
        </p:txBody>
      </p:sp>
      <p:pic>
        <p:nvPicPr>
          <p:cNvPr id="4" name="Picture 3"/>
          <p:cNvPicPr>
            <a:picLocks noChangeAspect="1"/>
          </p:cNvPicPr>
          <p:nvPr/>
        </p:nvPicPr>
        <p:blipFill>
          <a:blip r:embed="rId2"/>
          <a:stretch>
            <a:fillRect/>
          </a:stretch>
        </p:blipFill>
        <p:spPr>
          <a:xfrm>
            <a:off x="2699443" y="1845733"/>
            <a:ext cx="2081935" cy="368077"/>
          </a:xfrm>
          <a:prstGeom prst="rect">
            <a:avLst/>
          </a:prstGeom>
        </p:spPr>
      </p:pic>
      <p:pic>
        <p:nvPicPr>
          <p:cNvPr id="5" name="Picture 4"/>
          <p:cNvPicPr>
            <a:picLocks noChangeAspect="1"/>
          </p:cNvPicPr>
          <p:nvPr/>
        </p:nvPicPr>
        <p:blipFill>
          <a:blip r:embed="rId3"/>
          <a:stretch>
            <a:fillRect/>
          </a:stretch>
        </p:blipFill>
        <p:spPr>
          <a:xfrm>
            <a:off x="1576996" y="2452536"/>
            <a:ext cx="6700730" cy="1846747"/>
          </a:xfrm>
          <a:prstGeom prst="rect">
            <a:avLst/>
          </a:prstGeom>
        </p:spPr>
      </p:pic>
      <p:pic>
        <p:nvPicPr>
          <p:cNvPr id="6" name="Picture 5"/>
          <p:cNvPicPr>
            <a:picLocks noChangeAspect="1"/>
          </p:cNvPicPr>
          <p:nvPr/>
        </p:nvPicPr>
        <p:blipFill>
          <a:blip r:embed="rId4"/>
          <a:stretch>
            <a:fillRect/>
          </a:stretch>
        </p:blipFill>
        <p:spPr>
          <a:xfrm>
            <a:off x="5324323" y="4299283"/>
            <a:ext cx="1604314" cy="498428"/>
          </a:xfrm>
          <a:prstGeom prst="rect">
            <a:avLst/>
          </a:prstGeom>
        </p:spPr>
      </p:pic>
    </p:spTree>
    <p:extLst>
      <p:ext uri="{BB962C8B-B14F-4D97-AF65-F5344CB8AC3E}">
        <p14:creationId xmlns:p14="http://schemas.microsoft.com/office/powerpoint/2010/main" val="16911240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Controls</a:t>
            </a:r>
            <a:endParaRPr lang="en-US" b="1" dirty="0"/>
          </a:p>
        </p:txBody>
      </p:sp>
      <p:sp>
        <p:nvSpPr>
          <p:cNvPr id="3" name="Content Placeholder 2"/>
          <p:cNvSpPr>
            <a:spLocks noGrp="1"/>
          </p:cNvSpPr>
          <p:nvPr>
            <p:ph idx="1"/>
          </p:nvPr>
        </p:nvSpPr>
        <p:spPr/>
        <p:txBody>
          <a:bodyPr>
            <a:normAutofit/>
          </a:bodyPr>
          <a:lstStyle/>
          <a:p>
            <a:r>
              <a:rPr lang="en-US" sz="2400" dirty="0" smtClean="0"/>
              <a:t>To add a new control;</a:t>
            </a:r>
          </a:p>
          <a:p>
            <a:r>
              <a:rPr lang="en-US" sz="2400" dirty="0">
                <a:solidFill>
                  <a:schemeClr val="accent1"/>
                </a:solidFill>
              </a:rPr>
              <a:t>1</a:t>
            </a:r>
            <a:r>
              <a:rPr lang="en-US" sz="2400" dirty="0" smtClean="0">
                <a:solidFill>
                  <a:schemeClr val="accent1"/>
                </a:solidFill>
              </a:rPr>
              <a:t>.   </a:t>
            </a:r>
            <a:r>
              <a:rPr lang="en-US" sz="2400" dirty="0" smtClean="0"/>
              <a:t>On </a:t>
            </a:r>
            <a:r>
              <a:rPr lang="en-US" sz="2400" dirty="0"/>
              <a:t>the list of controls, click the  </a:t>
            </a:r>
            <a:r>
              <a:rPr lang="en-US" sz="2400" dirty="0" smtClean="0"/>
              <a:t>                  button</a:t>
            </a:r>
            <a:r>
              <a:rPr lang="en-US" sz="2400" dirty="0"/>
              <a:t>.</a:t>
            </a:r>
          </a:p>
          <a:p>
            <a:r>
              <a:rPr lang="en-US" sz="2400" dirty="0">
                <a:solidFill>
                  <a:schemeClr val="accent1"/>
                </a:solidFill>
              </a:rPr>
              <a:t>2</a:t>
            </a:r>
            <a:r>
              <a:rPr lang="en-US" sz="2400" dirty="0" smtClean="0">
                <a:solidFill>
                  <a:schemeClr val="accent1"/>
                </a:solidFill>
              </a:rPr>
              <a:t>.   </a:t>
            </a:r>
            <a:r>
              <a:rPr lang="en-US" sz="2400" dirty="0" smtClean="0"/>
              <a:t>Complete </a:t>
            </a:r>
            <a:r>
              <a:rPr lang="en-US" sz="2400" dirty="0"/>
              <a:t>the details on the provided form </a:t>
            </a:r>
          </a:p>
        </p:txBody>
      </p:sp>
      <p:pic>
        <p:nvPicPr>
          <p:cNvPr id="4" name="Picture 3"/>
          <p:cNvPicPr>
            <a:picLocks noChangeAspect="1"/>
          </p:cNvPicPr>
          <p:nvPr/>
        </p:nvPicPr>
        <p:blipFill>
          <a:blip r:embed="rId2"/>
          <a:stretch>
            <a:fillRect/>
          </a:stretch>
        </p:blipFill>
        <p:spPr>
          <a:xfrm>
            <a:off x="5447366" y="2365731"/>
            <a:ext cx="1274275" cy="417435"/>
          </a:xfrm>
          <a:prstGeom prst="rect">
            <a:avLst/>
          </a:prstGeom>
        </p:spPr>
      </p:pic>
      <p:pic>
        <p:nvPicPr>
          <p:cNvPr id="5" name="Picture 4"/>
          <p:cNvPicPr>
            <a:picLocks noChangeAspect="1"/>
          </p:cNvPicPr>
          <p:nvPr/>
        </p:nvPicPr>
        <p:blipFill>
          <a:blip r:embed="rId3"/>
          <a:stretch>
            <a:fillRect/>
          </a:stretch>
        </p:blipFill>
        <p:spPr>
          <a:xfrm>
            <a:off x="1769502" y="3374640"/>
            <a:ext cx="5733333" cy="282857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0757577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en-US" b="1" dirty="0"/>
          </a:p>
        </p:txBody>
      </p:sp>
      <p:sp>
        <p:nvSpPr>
          <p:cNvPr id="3" name="Content Placeholder 2"/>
          <p:cNvSpPr>
            <a:spLocks noGrp="1"/>
          </p:cNvSpPr>
          <p:nvPr>
            <p:ph idx="1"/>
          </p:nvPr>
        </p:nvSpPr>
        <p:spPr/>
        <p:txBody>
          <a:bodyPr>
            <a:normAutofit lnSpcReduction="10000"/>
          </a:bodyPr>
          <a:lstStyle/>
          <a:p>
            <a:r>
              <a:rPr lang="en-US" sz="2400" dirty="0" smtClean="0">
                <a:solidFill>
                  <a:schemeClr val="accent1"/>
                </a:solidFill>
              </a:rPr>
              <a:t>3.   </a:t>
            </a:r>
            <a:r>
              <a:rPr lang="en-US" sz="2400" dirty="0" smtClean="0"/>
              <a:t>To add a new measure click                         and the form below will be displayed, fill and select all necessary fields. You can also add measure range by clicking the add new range button</a:t>
            </a:r>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solidFill>
                  <a:schemeClr val="accent1"/>
                </a:solidFill>
              </a:rPr>
              <a:t>4.   </a:t>
            </a:r>
            <a:r>
              <a:rPr lang="en-US" sz="2400" dirty="0" smtClean="0"/>
              <a:t>Click the                 </a:t>
            </a:r>
            <a:r>
              <a:rPr lang="en-US" sz="2400" dirty="0"/>
              <a:t>button to save the control to the system</a:t>
            </a:r>
          </a:p>
        </p:txBody>
      </p:sp>
      <p:pic>
        <p:nvPicPr>
          <p:cNvPr id="4" name="Picture 3"/>
          <p:cNvPicPr>
            <a:picLocks noChangeAspect="1"/>
          </p:cNvPicPr>
          <p:nvPr/>
        </p:nvPicPr>
        <p:blipFill>
          <a:blip r:embed="rId2"/>
          <a:stretch>
            <a:fillRect/>
          </a:stretch>
        </p:blipFill>
        <p:spPr>
          <a:xfrm>
            <a:off x="5024026" y="1845734"/>
            <a:ext cx="1601363" cy="392387"/>
          </a:xfrm>
          <a:prstGeom prst="rect">
            <a:avLst/>
          </a:prstGeom>
        </p:spPr>
      </p:pic>
      <p:pic>
        <p:nvPicPr>
          <p:cNvPr id="5" name="Picture 4"/>
          <p:cNvPicPr>
            <a:picLocks noChangeAspect="1"/>
          </p:cNvPicPr>
          <p:nvPr/>
        </p:nvPicPr>
        <p:blipFill>
          <a:blip r:embed="rId3"/>
          <a:stretch>
            <a:fillRect/>
          </a:stretch>
        </p:blipFill>
        <p:spPr>
          <a:xfrm>
            <a:off x="1455177" y="2790987"/>
            <a:ext cx="5752381" cy="2371429"/>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2716422" y="5270790"/>
            <a:ext cx="877009" cy="372428"/>
          </a:xfrm>
          <a:prstGeom prst="rect">
            <a:avLst/>
          </a:prstGeom>
        </p:spPr>
      </p:pic>
    </p:spTree>
    <p:extLst>
      <p:ext uri="{BB962C8B-B14F-4D97-AF65-F5344CB8AC3E}">
        <p14:creationId xmlns:p14="http://schemas.microsoft.com/office/powerpoint/2010/main" val="259547922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Lots</a:t>
            </a:r>
            <a:endParaRPr lang="en-US" b="1"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Allows you to add a lots to the qc system</a:t>
            </a:r>
          </a:p>
        </p:txBody>
      </p:sp>
    </p:spTree>
    <p:extLst>
      <p:ext uri="{BB962C8B-B14F-4D97-AF65-F5344CB8AC3E}">
        <p14:creationId xmlns:p14="http://schemas.microsoft.com/office/powerpoint/2010/main" val="130205863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Listing all Lots</a:t>
            </a:r>
            <a:endParaRPr lang="en-US"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Click the                       link </a:t>
            </a:r>
            <a:r>
              <a:rPr lang="en-US" sz="2400" dirty="0"/>
              <a:t>on the navigation bar</a:t>
            </a:r>
          </a:p>
        </p:txBody>
      </p:sp>
      <p:pic>
        <p:nvPicPr>
          <p:cNvPr id="4" name="Picture 3"/>
          <p:cNvPicPr>
            <a:picLocks noChangeAspect="1"/>
          </p:cNvPicPr>
          <p:nvPr/>
        </p:nvPicPr>
        <p:blipFill>
          <a:blip r:embed="rId2"/>
          <a:stretch>
            <a:fillRect/>
          </a:stretch>
        </p:blipFill>
        <p:spPr>
          <a:xfrm>
            <a:off x="2717203" y="1845733"/>
            <a:ext cx="1486913" cy="384119"/>
          </a:xfrm>
          <a:prstGeom prst="rect">
            <a:avLst/>
          </a:prstGeom>
        </p:spPr>
      </p:pic>
      <p:pic>
        <p:nvPicPr>
          <p:cNvPr id="5" name="Picture 4"/>
          <p:cNvPicPr>
            <a:picLocks noChangeAspect="1"/>
          </p:cNvPicPr>
          <p:nvPr/>
        </p:nvPicPr>
        <p:blipFill>
          <a:blip r:embed="rId3"/>
          <a:stretch>
            <a:fillRect/>
          </a:stretch>
        </p:blipFill>
        <p:spPr>
          <a:xfrm>
            <a:off x="1620361" y="2465301"/>
            <a:ext cx="7619892" cy="188211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371632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Searching for a Lot</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Begin </a:t>
            </a:r>
            <a:r>
              <a:rPr lang="en-US" sz="2400" dirty="0"/>
              <a:t>typing the lot name on the search </a:t>
            </a:r>
            <a:r>
              <a:rPr lang="en-US" sz="2400" dirty="0" smtClean="0"/>
              <a:t>field</a:t>
            </a:r>
          </a:p>
          <a:p>
            <a:endParaRPr lang="en-US" sz="2400" dirty="0"/>
          </a:p>
          <a:p>
            <a:endParaRPr lang="en-US" sz="2400" dirty="0" smtClean="0"/>
          </a:p>
          <a:p>
            <a:r>
              <a:rPr lang="en-US" sz="2400" dirty="0">
                <a:solidFill>
                  <a:schemeClr val="accent1"/>
                </a:solidFill>
              </a:rPr>
              <a:t> 2</a:t>
            </a:r>
            <a:r>
              <a:rPr lang="en-US" sz="2400" dirty="0" smtClean="0">
                <a:solidFill>
                  <a:schemeClr val="accent1"/>
                </a:solidFill>
              </a:rPr>
              <a:t>.   </a:t>
            </a:r>
            <a:r>
              <a:rPr lang="en-US" sz="2400" dirty="0" smtClean="0"/>
              <a:t>The </a:t>
            </a:r>
            <a:r>
              <a:rPr lang="en-US" sz="2400" dirty="0"/>
              <a:t>list will automatically be loaded with matching values </a:t>
            </a:r>
            <a:r>
              <a:rPr lang="en-US" sz="2400" dirty="0" err="1" smtClean="0"/>
              <a:t>e.g</a:t>
            </a:r>
            <a:endParaRPr lang="en-US" sz="2400" dirty="0" smtClean="0"/>
          </a:p>
          <a:p>
            <a:endParaRPr lang="en-US" sz="2400" dirty="0"/>
          </a:p>
        </p:txBody>
      </p:sp>
      <p:pic>
        <p:nvPicPr>
          <p:cNvPr id="4" name="Picture 3"/>
          <p:cNvPicPr>
            <a:picLocks noChangeAspect="1"/>
          </p:cNvPicPr>
          <p:nvPr/>
        </p:nvPicPr>
        <p:blipFill>
          <a:blip r:embed="rId2"/>
          <a:stretch>
            <a:fillRect/>
          </a:stretch>
        </p:blipFill>
        <p:spPr>
          <a:xfrm>
            <a:off x="1816658" y="2628923"/>
            <a:ext cx="3121807" cy="531371"/>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3"/>
          <a:stretch>
            <a:fillRect/>
          </a:stretch>
        </p:blipFill>
        <p:spPr>
          <a:xfrm>
            <a:off x="1816658" y="4242696"/>
            <a:ext cx="6156268" cy="162639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1374287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Adding a new Lot</a:t>
            </a:r>
            <a:endParaRPr lang="en-US" b="1" dirty="0"/>
          </a:p>
        </p:txBody>
      </p:sp>
      <p:sp>
        <p:nvSpPr>
          <p:cNvPr id="3" name="Content Placeholder 2"/>
          <p:cNvSpPr>
            <a:spLocks noGrp="1"/>
          </p:cNvSpPr>
          <p:nvPr>
            <p:ph idx="1"/>
          </p:nvPr>
        </p:nvSpPr>
        <p:spPr/>
        <p:txBody>
          <a:bodyPr>
            <a:normAutofit fontScale="92500" lnSpcReduction="10000"/>
          </a:bodyPr>
          <a:lstStyle/>
          <a:p>
            <a:r>
              <a:rPr lang="en-US" sz="2400" dirty="0" smtClean="0">
                <a:solidFill>
                  <a:schemeClr val="accent1"/>
                </a:solidFill>
              </a:rPr>
              <a:t>1.   </a:t>
            </a:r>
            <a:r>
              <a:rPr lang="en-US" sz="2400" dirty="0" smtClean="0"/>
              <a:t>On the list of lots, click the                    button.</a:t>
            </a:r>
          </a:p>
          <a:p>
            <a:r>
              <a:rPr lang="en-US" sz="2400" dirty="0" smtClean="0">
                <a:solidFill>
                  <a:schemeClr val="accent1"/>
                </a:solidFill>
              </a:rPr>
              <a:t>2.   </a:t>
            </a:r>
            <a:r>
              <a:rPr lang="en-US" sz="2400" dirty="0" smtClean="0"/>
              <a:t>Complete the details on the provided form </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solidFill>
                  <a:schemeClr val="accent1"/>
                </a:solidFill>
              </a:rPr>
              <a:t>3.  </a:t>
            </a:r>
            <a:r>
              <a:rPr lang="en-US" sz="2400" dirty="0"/>
              <a:t>Click the </a:t>
            </a:r>
            <a:r>
              <a:rPr lang="en-US" sz="2400" dirty="0" smtClean="0"/>
              <a:t>                 </a:t>
            </a:r>
            <a:r>
              <a:rPr lang="en-US" sz="2400" dirty="0"/>
              <a:t>button to save the lot to the system</a:t>
            </a:r>
          </a:p>
        </p:txBody>
      </p:sp>
      <p:pic>
        <p:nvPicPr>
          <p:cNvPr id="4" name="Picture 3"/>
          <p:cNvPicPr>
            <a:picLocks noChangeAspect="1"/>
          </p:cNvPicPr>
          <p:nvPr/>
        </p:nvPicPr>
        <p:blipFill>
          <a:blip r:embed="rId2"/>
          <a:stretch>
            <a:fillRect/>
          </a:stretch>
        </p:blipFill>
        <p:spPr>
          <a:xfrm>
            <a:off x="4625198" y="1839886"/>
            <a:ext cx="1085791" cy="434316"/>
          </a:xfrm>
          <a:prstGeom prst="rect">
            <a:avLst/>
          </a:prstGeom>
        </p:spPr>
      </p:pic>
      <p:pic>
        <p:nvPicPr>
          <p:cNvPr id="6" name="Picture 5"/>
          <p:cNvPicPr>
            <a:picLocks noChangeAspect="1"/>
          </p:cNvPicPr>
          <p:nvPr/>
        </p:nvPicPr>
        <p:blipFill>
          <a:blip r:embed="rId3"/>
          <a:stretch>
            <a:fillRect/>
          </a:stretch>
        </p:blipFill>
        <p:spPr>
          <a:xfrm>
            <a:off x="1776762" y="2818105"/>
            <a:ext cx="4944880" cy="2411621"/>
          </a:xfrm>
          <a:prstGeom prst="rect">
            <a:avLst/>
          </a:prstGeom>
        </p:spPr>
      </p:pic>
      <p:pic>
        <p:nvPicPr>
          <p:cNvPr id="7" name="Picture 6"/>
          <p:cNvPicPr>
            <a:picLocks noChangeAspect="1"/>
          </p:cNvPicPr>
          <p:nvPr/>
        </p:nvPicPr>
        <p:blipFill>
          <a:blip r:embed="rId4"/>
          <a:stretch>
            <a:fillRect/>
          </a:stretch>
        </p:blipFill>
        <p:spPr>
          <a:xfrm>
            <a:off x="2556001" y="5401790"/>
            <a:ext cx="893051" cy="379241"/>
          </a:xfrm>
          <a:prstGeom prst="rect">
            <a:avLst/>
          </a:prstGeom>
        </p:spPr>
      </p:pic>
    </p:spTree>
    <p:extLst>
      <p:ext uri="{BB962C8B-B14F-4D97-AF65-F5344CB8AC3E}">
        <p14:creationId xmlns:p14="http://schemas.microsoft.com/office/powerpoint/2010/main" val="3672323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en-US" b="1"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2400" dirty="0"/>
              <a:t>The new driver will now be listed as one of the available drivers.</a:t>
            </a:r>
          </a:p>
          <a:p>
            <a:r>
              <a:rPr lang="en-US" dirty="0"/>
              <a:t> </a:t>
            </a:r>
          </a:p>
          <a:p>
            <a:endParaRPr lang="en-US" dirty="0"/>
          </a:p>
        </p:txBody>
      </p:sp>
      <p:pic>
        <p:nvPicPr>
          <p:cNvPr id="5" name="Picture 4"/>
          <p:cNvPicPr>
            <a:picLocks noChangeAspect="1"/>
          </p:cNvPicPr>
          <p:nvPr/>
        </p:nvPicPr>
        <p:blipFill>
          <a:blip r:embed="rId2"/>
          <a:stretch>
            <a:fillRect/>
          </a:stretch>
        </p:blipFill>
        <p:spPr>
          <a:xfrm>
            <a:off x="2810640" y="2601481"/>
            <a:ext cx="5900223" cy="301325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5076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View Equipment </a:t>
            </a:r>
            <a:r>
              <a:rPr lang="en-US" b="1" dirty="0"/>
              <a:t>D</a:t>
            </a:r>
            <a:r>
              <a:rPr lang="en-US" b="1" dirty="0" smtClean="0"/>
              <a:t>etails</a:t>
            </a:r>
            <a:endParaRPr lang="en-US" b="1"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Clicking the  </a:t>
            </a:r>
            <a:r>
              <a:rPr lang="en-US" sz="2400" dirty="0" smtClean="0"/>
              <a:t>                </a:t>
            </a:r>
            <a:r>
              <a:rPr lang="en-US" sz="2400" dirty="0"/>
              <a:t>button displays the details of the listed equipment</a:t>
            </a:r>
          </a:p>
        </p:txBody>
      </p:sp>
      <p:pic>
        <p:nvPicPr>
          <p:cNvPr id="4" name="Picture 3"/>
          <p:cNvPicPr>
            <a:picLocks noChangeAspect="1"/>
          </p:cNvPicPr>
          <p:nvPr/>
        </p:nvPicPr>
        <p:blipFill>
          <a:blip r:embed="rId2"/>
          <a:stretch>
            <a:fillRect/>
          </a:stretch>
        </p:blipFill>
        <p:spPr>
          <a:xfrm>
            <a:off x="2744993" y="1890233"/>
            <a:ext cx="832396" cy="422411"/>
          </a:xfrm>
          <a:prstGeom prst="rect">
            <a:avLst/>
          </a:prstGeom>
        </p:spPr>
      </p:pic>
      <p:pic>
        <p:nvPicPr>
          <p:cNvPr id="5" name="Picture 4"/>
          <p:cNvPicPr>
            <a:picLocks noChangeAspect="1"/>
          </p:cNvPicPr>
          <p:nvPr/>
        </p:nvPicPr>
        <p:blipFill>
          <a:blip r:embed="rId3"/>
          <a:stretch>
            <a:fillRect/>
          </a:stretch>
        </p:blipFill>
        <p:spPr>
          <a:xfrm>
            <a:off x="2456236" y="2779555"/>
            <a:ext cx="6144329" cy="257812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82131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Update Equipment Details</a:t>
            </a:r>
            <a:endParaRPr lang="en-US" b="1" dirty="0"/>
          </a:p>
        </p:txBody>
      </p:sp>
      <p:sp>
        <p:nvSpPr>
          <p:cNvPr id="3" name="Content Placeholder 2"/>
          <p:cNvSpPr>
            <a:spLocks noGrp="1"/>
          </p:cNvSpPr>
          <p:nvPr>
            <p:ph idx="1"/>
          </p:nvPr>
        </p:nvSpPr>
        <p:spPr/>
        <p:txBody>
          <a:bodyPr/>
          <a:lstStyle/>
          <a:p>
            <a:r>
              <a:rPr lang="en-US" sz="2400" dirty="0"/>
              <a:t>The   </a:t>
            </a:r>
            <a:r>
              <a:rPr lang="en-US" sz="2400" dirty="0" smtClean="0"/>
              <a:t>                button </a:t>
            </a:r>
            <a:r>
              <a:rPr lang="en-US" sz="2400" dirty="0"/>
              <a:t>allows for changing the details of the listed equipment including</a:t>
            </a:r>
            <a:r>
              <a:rPr lang="en-US" dirty="0"/>
              <a:t>:</a:t>
            </a:r>
          </a:p>
          <a:p>
            <a:pPr lvl="1">
              <a:buFont typeface="Arial" panose="020B0604020202020204" pitchFamily="34" charset="0"/>
              <a:buChar char="•"/>
            </a:pPr>
            <a:r>
              <a:rPr lang="en-US" sz="2400" dirty="0" smtClean="0"/>
              <a:t>    name</a:t>
            </a:r>
            <a:endParaRPr lang="en-US" sz="2400" dirty="0"/>
          </a:p>
          <a:p>
            <a:pPr lvl="1">
              <a:buFont typeface="Arial" panose="020B0604020202020204" pitchFamily="34" charset="0"/>
              <a:buChar char="•"/>
            </a:pPr>
            <a:r>
              <a:rPr lang="en-US" sz="2400" dirty="0" smtClean="0"/>
              <a:t>   description</a:t>
            </a:r>
            <a:endParaRPr lang="en-US" sz="2400" dirty="0"/>
          </a:p>
          <a:p>
            <a:pPr lvl="1">
              <a:buFont typeface="Arial" panose="020B0604020202020204" pitchFamily="34" charset="0"/>
              <a:buChar char="•"/>
            </a:pPr>
            <a:r>
              <a:rPr lang="en-US" sz="2400" dirty="0" smtClean="0"/>
              <a:t>   </a:t>
            </a:r>
            <a:r>
              <a:rPr lang="en-US" sz="2400" dirty="0" err="1" smtClean="0"/>
              <a:t>ip</a:t>
            </a:r>
            <a:r>
              <a:rPr lang="en-US" sz="2400" dirty="0" smtClean="0"/>
              <a:t> </a:t>
            </a:r>
            <a:r>
              <a:rPr lang="en-US" sz="2400" dirty="0"/>
              <a:t>address</a:t>
            </a:r>
          </a:p>
          <a:p>
            <a:pPr lvl="1">
              <a:buFont typeface="Arial" panose="020B0604020202020204" pitchFamily="34" charset="0"/>
              <a:buChar char="•"/>
            </a:pPr>
            <a:r>
              <a:rPr lang="en-US" sz="2400" dirty="0" smtClean="0"/>
              <a:t>   host </a:t>
            </a:r>
            <a:r>
              <a:rPr lang="en-US" sz="2400" dirty="0"/>
              <a:t>name</a:t>
            </a:r>
          </a:p>
          <a:p>
            <a:endParaRPr lang="en-US" dirty="0"/>
          </a:p>
        </p:txBody>
      </p:sp>
      <p:pic>
        <p:nvPicPr>
          <p:cNvPr id="4" name="Picture 3"/>
          <p:cNvPicPr>
            <a:picLocks noChangeAspect="1"/>
          </p:cNvPicPr>
          <p:nvPr/>
        </p:nvPicPr>
        <p:blipFill>
          <a:blip r:embed="rId2"/>
          <a:stretch>
            <a:fillRect/>
          </a:stretch>
        </p:blipFill>
        <p:spPr>
          <a:xfrm>
            <a:off x="4620126" y="2319514"/>
            <a:ext cx="6128085" cy="3343349"/>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1814250" y="1808890"/>
            <a:ext cx="916117" cy="510624"/>
          </a:xfrm>
          <a:prstGeom prst="rect">
            <a:avLst/>
          </a:prstGeom>
        </p:spPr>
      </p:pic>
    </p:spTree>
    <p:extLst>
      <p:ext uri="{BB962C8B-B14F-4D97-AF65-F5344CB8AC3E}">
        <p14:creationId xmlns:p14="http://schemas.microsoft.com/office/powerpoint/2010/main" val="1030170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Adding A New Equipment</a:t>
            </a:r>
            <a:endParaRPr lang="en-US" b="1" dirty="0"/>
          </a:p>
        </p:txBody>
      </p:sp>
      <p:sp>
        <p:nvSpPr>
          <p:cNvPr id="3" name="Content Placeholder 2"/>
          <p:cNvSpPr>
            <a:spLocks noGrp="1"/>
          </p:cNvSpPr>
          <p:nvPr>
            <p:ph idx="1"/>
          </p:nvPr>
        </p:nvSpPr>
        <p:spPr/>
        <p:txBody>
          <a:bodyPr>
            <a:normAutofit/>
          </a:bodyPr>
          <a:lstStyle/>
          <a:p>
            <a:r>
              <a:rPr lang="en-US" sz="2400" dirty="0"/>
              <a:t>In this step, the user defines the location of a particular machine by specifying the IP address and optionally the hostname </a:t>
            </a:r>
            <a:r>
              <a:rPr lang="en-US" sz="2400" dirty="0" smtClean="0"/>
              <a:t>to </a:t>
            </a:r>
            <a:r>
              <a:rPr lang="en-US" sz="2400" dirty="0"/>
              <a:t>which the machine is attached. </a:t>
            </a:r>
            <a:endParaRPr lang="en-US" sz="2400" dirty="0" smtClean="0"/>
          </a:p>
          <a:p>
            <a:r>
              <a:rPr lang="en-US" sz="2400" dirty="0" smtClean="0">
                <a:solidFill>
                  <a:schemeClr val="accent1"/>
                </a:solidFill>
              </a:rPr>
              <a:t>1.  </a:t>
            </a:r>
            <a:r>
              <a:rPr lang="en-US" sz="2400" dirty="0" smtClean="0"/>
              <a:t>The </a:t>
            </a:r>
            <a:r>
              <a:rPr lang="en-US" sz="2400" dirty="0"/>
              <a:t>process is initiated by clicking on   </a:t>
            </a:r>
            <a:r>
              <a:rPr lang="en-US" sz="2400" dirty="0" smtClean="0"/>
              <a:t>               from </a:t>
            </a:r>
            <a:r>
              <a:rPr lang="en-US" sz="2400" dirty="0"/>
              <a:t>the Equipment List page.</a:t>
            </a:r>
          </a:p>
        </p:txBody>
      </p:sp>
      <p:pic>
        <p:nvPicPr>
          <p:cNvPr id="4" name="Picture 3"/>
          <p:cNvPicPr>
            <a:picLocks noChangeAspect="1"/>
          </p:cNvPicPr>
          <p:nvPr/>
        </p:nvPicPr>
        <p:blipFill>
          <a:blip r:embed="rId2"/>
          <a:stretch>
            <a:fillRect/>
          </a:stretch>
        </p:blipFill>
        <p:spPr>
          <a:xfrm>
            <a:off x="6126480" y="2751992"/>
            <a:ext cx="1190476" cy="295238"/>
          </a:xfrm>
          <a:prstGeom prst="rect">
            <a:avLst/>
          </a:prstGeom>
        </p:spPr>
      </p:pic>
      <p:pic>
        <p:nvPicPr>
          <p:cNvPr id="5" name="Picture 4"/>
          <p:cNvPicPr>
            <a:picLocks noChangeAspect="1"/>
          </p:cNvPicPr>
          <p:nvPr/>
        </p:nvPicPr>
        <p:blipFill>
          <a:blip r:embed="rId3"/>
          <a:stretch>
            <a:fillRect/>
          </a:stretch>
        </p:blipFill>
        <p:spPr>
          <a:xfrm>
            <a:off x="6962424" y="3155604"/>
            <a:ext cx="4074543" cy="2713490"/>
          </a:xfrm>
          <a:prstGeom prst="rect">
            <a:avLst/>
          </a:prstGeom>
        </p:spPr>
      </p:pic>
      <p:sp>
        <p:nvSpPr>
          <p:cNvPr id="6" name="Rectangle 5"/>
          <p:cNvSpPr/>
          <p:nvPr/>
        </p:nvSpPr>
        <p:spPr>
          <a:xfrm>
            <a:off x="600037" y="3488082"/>
            <a:ext cx="6248890" cy="461665"/>
          </a:xfrm>
          <a:prstGeom prst="rect">
            <a:avLst/>
          </a:prstGeom>
        </p:spPr>
        <p:txBody>
          <a:bodyPr wrap="none">
            <a:spAutoFit/>
          </a:bodyPr>
          <a:lstStyle/>
          <a:p>
            <a:r>
              <a:rPr lang="en-US" dirty="0" smtClean="0"/>
              <a:t>        </a:t>
            </a:r>
            <a:r>
              <a:rPr lang="en-US" sz="2400" dirty="0" smtClean="0"/>
              <a:t> </a:t>
            </a:r>
            <a:r>
              <a:rPr lang="en-US" sz="2400" dirty="0" smtClean="0">
                <a:solidFill>
                  <a:schemeClr val="accent1"/>
                </a:solidFill>
              </a:rPr>
              <a:t>2.  </a:t>
            </a:r>
            <a:r>
              <a:rPr lang="en-US" dirty="0" smtClean="0"/>
              <a:t>	</a:t>
            </a:r>
            <a:r>
              <a:rPr lang="en-US" sz="2400" dirty="0" smtClean="0"/>
              <a:t>Click the            button to save the details.</a:t>
            </a:r>
            <a:endParaRPr lang="en-US" sz="2400" dirty="0"/>
          </a:p>
        </p:txBody>
      </p:sp>
      <p:pic>
        <p:nvPicPr>
          <p:cNvPr id="7" name="Picture 6"/>
          <p:cNvPicPr>
            <a:picLocks noChangeAspect="1"/>
          </p:cNvPicPr>
          <p:nvPr/>
        </p:nvPicPr>
        <p:blipFill>
          <a:blip r:embed="rId4"/>
          <a:stretch>
            <a:fillRect/>
          </a:stretch>
        </p:blipFill>
        <p:spPr>
          <a:xfrm>
            <a:off x="2716423" y="3576057"/>
            <a:ext cx="695238" cy="285714"/>
          </a:xfrm>
          <a:prstGeom prst="rect">
            <a:avLst/>
          </a:prstGeom>
        </p:spPr>
      </p:pic>
    </p:spTree>
    <p:extLst>
      <p:ext uri="{BB962C8B-B14F-4D97-AF65-F5344CB8AC3E}">
        <p14:creationId xmlns:p14="http://schemas.microsoft.com/office/powerpoint/2010/main" val="1424052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Deleting Existing Equipment</a:t>
            </a:r>
            <a:endParaRPr lang="en-US" b="1" dirty="0"/>
          </a:p>
        </p:txBody>
      </p:sp>
      <p:sp>
        <p:nvSpPr>
          <p:cNvPr id="3" name="Content Placeholder 2"/>
          <p:cNvSpPr>
            <a:spLocks noGrp="1"/>
          </p:cNvSpPr>
          <p:nvPr>
            <p:ph idx="1"/>
          </p:nvPr>
        </p:nvSpPr>
        <p:spPr/>
        <p:txBody>
          <a:bodyPr/>
          <a:lstStyle/>
          <a:p>
            <a:r>
              <a:rPr lang="en-US" dirty="0" smtClean="0">
                <a:solidFill>
                  <a:schemeClr val="accent1"/>
                </a:solidFill>
              </a:rPr>
              <a:t>1</a:t>
            </a:r>
            <a:r>
              <a:rPr lang="en-US" sz="2400" dirty="0" smtClean="0">
                <a:solidFill>
                  <a:schemeClr val="accent1"/>
                </a:solidFill>
              </a:rPr>
              <a:t>.   </a:t>
            </a:r>
            <a:r>
              <a:rPr lang="en-US" sz="2400" dirty="0" smtClean="0"/>
              <a:t>Click the                  button on the equipment list page for corresponding equipment </a:t>
            </a:r>
          </a:p>
          <a:p>
            <a:endParaRPr lang="en-US" dirty="0"/>
          </a:p>
        </p:txBody>
      </p:sp>
      <p:pic>
        <p:nvPicPr>
          <p:cNvPr id="4" name="Picture 3"/>
          <p:cNvPicPr>
            <a:picLocks noChangeAspect="1"/>
          </p:cNvPicPr>
          <p:nvPr/>
        </p:nvPicPr>
        <p:blipFill>
          <a:blip r:embed="rId2"/>
          <a:stretch>
            <a:fillRect/>
          </a:stretch>
        </p:blipFill>
        <p:spPr>
          <a:xfrm>
            <a:off x="5500209" y="2353786"/>
            <a:ext cx="4718611" cy="1993625"/>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2798389" y="1830138"/>
            <a:ext cx="858618" cy="384119"/>
          </a:xfrm>
          <a:prstGeom prst="rect">
            <a:avLst/>
          </a:prstGeom>
        </p:spPr>
      </p:pic>
      <p:sp>
        <p:nvSpPr>
          <p:cNvPr id="6" name="Rectangle 5"/>
          <p:cNvSpPr/>
          <p:nvPr/>
        </p:nvSpPr>
        <p:spPr>
          <a:xfrm>
            <a:off x="1219200" y="4455785"/>
            <a:ext cx="8999620" cy="830997"/>
          </a:xfrm>
          <a:prstGeom prst="rect">
            <a:avLst/>
          </a:prstGeom>
        </p:spPr>
        <p:txBody>
          <a:bodyPr wrap="square">
            <a:spAutoFit/>
          </a:bodyPr>
          <a:lstStyle/>
          <a:p>
            <a:r>
              <a:rPr lang="en-US" sz="2400" dirty="0" smtClean="0">
                <a:solidFill>
                  <a:schemeClr val="accent1"/>
                </a:solidFill>
              </a:rPr>
              <a:t>2.   </a:t>
            </a:r>
            <a:r>
              <a:rPr lang="en-US" sz="2400" dirty="0" smtClean="0"/>
              <a:t>Click the               button on the pop-up if you are sure to delete, otherwise, click the               button or         icon to dismiss.</a:t>
            </a:r>
            <a:endParaRPr lang="en-US" sz="2400" dirty="0"/>
          </a:p>
        </p:txBody>
      </p:sp>
      <p:pic>
        <p:nvPicPr>
          <p:cNvPr id="7" name="Picture 6"/>
          <p:cNvPicPr>
            <a:picLocks noChangeAspect="1"/>
          </p:cNvPicPr>
          <p:nvPr/>
        </p:nvPicPr>
        <p:blipFill>
          <a:blip r:embed="rId4"/>
          <a:stretch>
            <a:fillRect/>
          </a:stretch>
        </p:blipFill>
        <p:spPr>
          <a:xfrm>
            <a:off x="2913412" y="4486310"/>
            <a:ext cx="743595" cy="337998"/>
          </a:xfrm>
          <a:prstGeom prst="rect">
            <a:avLst/>
          </a:prstGeom>
        </p:spPr>
      </p:pic>
      <p:pic>
        <p:nvPicPr>
          <p:cNvPr id="8" name="Picture 7"/>
          <p:cNvPicPr>
            <a:picLocks noChangeAspect="1"/>
          </p:cNvPicPr>
          <p:nvPr/>
        </p:nvPicPr>
        <p:blipFill>
          <a:blip r:embed="rId5"/>
          <a:stretch>
            <a:fillRect/>
          </a:stretch>
        </p:blipFill>
        <p:spPr>
          <a:xfrm>
            <a:off x="3728311" y="4904295"/>
            <a:ext cx="875773" cy="406156"/>
          </a:xfrm>
          <a:prstGeom prst="rect">
            <a:avLst/>
          </a:prstGeom>
        </p:spPr>
      </p:pic>
      <p:pic>
        <p:nvPicPr>
          <p:cNvPr id="9" name="Picture 8"/>
          <p:cNvPicPr>
            <a:picLocks noChangeAspect="1"/>
          </p:cNvPicPr>
          <p:nvPr/>
        </p:nvPicPr>
        <p:blipFill>
          <a:blip r:embed="rId6"/>
          <a:stretch>
            <a:fillRect/>
          </a:stretch>
        </p:blipFill>
        <p:spPr>
          <a:xfrm>
            <a:off x="6012194" y="4904295"/>
            <a:ext cx="388606" cy="340031"/>
          </a:xfrm>
          <a:prstGeom prst="rect">
            <a:avLst/>
          </a:prstGeom>
        </p:spPr>
      </p:pic>
    </p:spTree>
    <p:extLst>
      <p:ext uri="{BB962C8B-B14F-4D97-AF65-F5344CB8AC3E}">
        <p14:creationId xmlns:p14="http://schemas.microsoft.com/office/powerpoint/2010/main" val="2653367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Facilities</a:t>
            </a:r>
            <a:endParaRPr lang="en-US" b="1"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Allows for the definition of other health facilities which do referrals to the lab or we refer tests to. Most are satellite facilities.</a:t>
            </a:r>
          </a:p>
        </p:txBody>
      </p:sp>
    </p:spTree>
    <p:extLst>
      <p:ext uri="{BB962C8B-B14F-4D97-AF65-F5344CB8AC3E}">
        <p14:creationId xmlns:p14="http://schemas.microsoft.com/office/powerpoint/2010/main" val="88265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Listing Existing Facilities</a:t>
            </a:r>
            <a:endParaRPr lang="en-US" b="1" dirty="0"/>
          </a:p>
        </p:txBody>
      </p:sp>
      <p:sp>
        <p:nvSpPr>
          <p:cNvPr id="3" name="Content Placeholder 2"/>
          <p:cNvSpPr>
            <a:spLocks noGrp="1"/>
          </p:cNvSpPr>
          <p:nvPr>
            <p:ph idx="1"/>
          </p:nvPr>
        </p:nvSpPr>
        <p:spPr/>
        <p:txBody>
          <a:bodyPr/>
          <a:lstStyle/>
          <a:p>
            <a:r>
              <a:rPr lang="en-US" sz="2400" dirty="0" smtClean="0">
                <a:solidFill>
                  <a:schemeClr val="accent1"/>
                </a:solidFill>
              </a:rPr>
              <a:t>1.   </a:t>
            </a:r>
            <a:r>
              <a:rPr lang="en-US" sz="2400" dirty="0" smtClean="0"/>
              <a:t>Click </a:t>
            </a:r>
            <a:r>
              <a:rPr lang="en-US" sz="2400" dirty="0"/>
              <a:t>the  </a:t>
            </a:r>
            <a:r>
              <a:rPr lang="en-US" sz="2400" dirty="0" smtClean="0"/>
              <a:t>                    </a:t>
            </a:r>
            <a:r>
              <a:rPr lang="en-US" sz="2400" dirty="0"/>
              <a:t>link on the navigation menu.</a:t>
            </a:r>
          </a:p>
          <a:p>
            <a:r>
              <a:rPr lang="en-US" sz="2400" dirty="0">
                <a:solidFill>
                  <a:schemeClr val="accent1"/>
                </a:solidFill>
              </a:rPr>
              <a:t>2</a:t>
            </a:r>
            <a:r>
              <a:rPr lang="en-US" sz="2400" dirty="0" smtClean="0">
                <a:solidFill>
                  <a:schemeClr val="accent1"/>
                </a:solidFill>
              </a:rPr>
              <a:t>.   </a:t>
            </a:r>
            <a:r>
              <a:rPr lang="en-US" sz="2400" dirty="0" smtClean="0"/>
              <a:t>The </a:t>
            </a:r>
            <a:r>
              <a:rPr lang="en-US" sz="2400" dirty="0"/>
              <a:t>list of facilities will be loaded as shown below</a:t>
            </a:r>
            <a:r>
              <a:rPr lang="en-US" sz="2400" dirty="0" smtClean="0"/>
              <a:t>. </a:t>
            </a:r>
          </a:p>
          <a:p>
            <a:endParaRPr lang="en-US" dirty="0"/>
          </a:p>
          <a:p>
            <a:endParaRPr lang="en-US" dirty="0"/>
          </a:p>
        </p:txBody>
      </p:sp>
      <p:pic>
        <p:nvPicPr>
          <p:cNvPr id="4" name="Picture 3"/>
          <p:cNvPicPr>
            <a:picLocks noChangeAspect="1"/>
          </p:cNvPicPr>
          <p:nvPr/>
        </p:nvPicPr>
        <p:blipFill>
          <a:blip r:embed="rId2"/>
          <a:stretch>
            <a:fillRect/>
          </a:stretch>
        </p:blipFill>
        <p:spPr>
          <a:xfrm>
            <a:off x="2858760" y="1845734"/>
            <a:ext cx="1116625" cy="372208"/>
          </a:xfrm>
          <a:prstGeom prst="rect">
            <a:avLst/>
          </a:prstGeom>
        </p:spPr>
      </p:pic>
      <p:pic>
        <p:nvPicPr>
          <p:cNvPr id="5" name="Picture 4"/>
          <p:cNvPicPr>
            <a:picLocks noChangeAspect="1"/>
          </p:cNvPicPr>
          <p:nvPr/>
        </p:nvPicPr>
        <p:blipFill>
          <a:blip r:embed="rId3"/>
          <a:stretch>
            <a:fillRect/>
          </a:stretch>
        </p:blipFill>
        <p:spPr>
          <a:xfrm>
            <a:off x="2858760" y="2775283"/>
            <a:ext cx="5733333" cy="338642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843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a:t>
            </a:r>
            <a:endParaRPr lang="en-US" b="1"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2400" dirty="0"/>
              <a:t>BLIS (Basic Laboratory Information System) Kenya, is a fork of C4G BLIS an open source Web-based system that can be implemented in a local, district, or national laboratory. </a:t>
            </a:r>
            <a:endParaRPr lang="en-US" sz="2400" dirty="0" smtClean="0"/>
          </a:p>
          <a:p>
            <a:pPr>
              <a:buFont typeface="Arial" panose="020B0604020202020204" pitchFamily="34" charset="0"/>
              <a:buChar char="•"/>
            </a:pPr>
            <a:r>
              <a:rPr lang="en-US" sz="2400" dirty="0" smtClean="0"/>
              <a:t>The </a:t>
            </a:r>
            <a:r>
              <a:rPr lang="en-US" sz="2400" dirty="0"/>
              <a:t>system efficiently manages the work flow in the lab through integrating with the hospital EMR's, automatically receiving lab test requests from the clinicians/doctors and returning the results. </a:t>
            </a:r>
            <a:endParaRPr lang="en-US" sz="2400" dirty="0" smtClean="0"/>
          </a:p>
          <a:p>
            <a:pPr>
              <a:buFont typeface="Arial" panose="020B0604020202020204" pitchFamily="34" charset="0"/>
              <a:buChar char="•"/>
            </a:pPr>
            <a:r>
              <a:rPr lang="en-US" sz="2400" dirty="0" smtClean="0"/>
              <a:t>The </a:t>
            </a:r>
            <a:r>
              <a:rPr lang="en-US" sz="2400" dirty="0"/>
              <a:t>system tracks the movement of specimens providing respective turn-around-times for tests, and provides individual workload monitoring, test reporting and quality control.</a:t>
            </a:r>
          </a:p>
          <a:p>
            <a:endParaRPr lang="en-US" dirty="0"/>
          </a:p>
        </p:txBody>
      </p:sp>
    </p:spTree>
    <p:extLst>
      <p:ext uri="{BB962C8B-B14F-4D97-AF65-F5344CB8AC3E}">
        <p14:creationId xmlns:p14="http://schemas.microsoft.com/office/powerpoint/2010/main" val="1760136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Searching for a Facility</a:t>
            </a:r>
            <a:endParaRPr lang="en-US" b="1" dirty="0"/>
          </a:p>
        </p:txBody>
      </p:sp>
      <p:sp>
        <p:nvSpPr>
          <p:cNvPr id="3" name="Content Placeholder 2"/>
          <p:cNvSpPr>
            <a:spLocks noGrp="1"/>
          </p:cNvSpPr>
          <p:nvPr>
            <p:ph idx="1"/>
          </p:nvPr>
        </p:nvSpPr>
        <p:spPr/>
        <p:txBody>
          <a:bodyPr/>
          <a:lstStyle/>
          <a:p>
            <a:r>
              <a:rPr lang="en-US" sz="2400" dirty="0" smtClean="0">
                <a:solidFill>
                  <a:schemeClr val="accent1"/>
                </a:solidFill>
              </a:rPr>
              <a:t>1.   </a:t>
            </a:r>
            <a:r>
              <a:rPr lang="en-US" sz="2400" dirty="0" smtClean="0"/>
              <a:t>Begin typing the name of the facility in the search filed provided</a:t>
            </a:r>
          </a:p>
          <a:p>
            <a:endParaRPr lang="en-US" sz="2400" dirty="0"/>
          </a:p>
          <a:p>
            <a:endParaRPr lang="en-US" sz="2400" dirty="0" smtClean="0"/>
          </a:p>
          <a:p>
            <a:r>
              <a:rPr lang="en-US" sz="2400" dirty="0">
                <a:solidFill>
                  <a:schemeClr val="accent1"/>
                </a:solidFill>
              </a:rPr>
              <a:t> 2</a:t>
            </a:r>
            <a:r>
              <a:rPr lang="en-US" sz="2400" dirty="0" smtClean="0">
                <a:solidFill>
                  <a:schemeClr val="accent1"/>
                </a:solidFill>
              </a:rPr>
              <a:t>.   </a:t>
            </a:r>
            <a:r>
              <a:rPr lang="en-US" sz="2400" dirty="0" smtClean="0"/>
              <a:t>The </a:t>
            </a:r>
            <a:r>
              <a:rPr lang="en-US" sz="2400" dirty="0"/>
              <a:t>list will automatically be loaded with matching values e.g</a:t>
            </a:r>
            <a:r>
              <a:rPr lang="en-US" dirty="0" smtClean="0"/>
              <a:t>.</a:t>
            </a:r>
          </a:p>
          <a:p>
            <a:r>
              <a:rPr lang="en-US" dirty="0" smtClean="0"/>
              <a:t> </a:t>
            </a:r>
            <a:endParaRPr lang="en-US" dirty="0"/>
          </a:p>
          <a:p>
            <a:endParaRPr lang="en-US" dirty="0"/>
          </a:p>
        </p:txBody>
      </p:sp>
      <p:pic>
        <p:nvPicPr>
          <p:cNvPr id="4" name="Picture 3"/>
          <p:cNvPicPr>
            <a:picLocks noChangeAspect="1"/>
          </p:cNvPicPr>
          <p:nvPr/>
        </p:nvPicPr>
        <p:blipFill>
          <a:blip r:embed="rId2"/>
          <a:stretch>
            <a:fillRect/>
          </a:stretch>
        </p:blipFill>
        <p:spPr>
          <a:xfrm>
            <a:off x="1977078" y="2275998"/>
            <a:ext cx="3477238" cy="591870"/>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3"/>
          <a:stretch>
            <a:fillRect/>
          </a:stretch>
        </p:blipFill>
        <p:spPr>
          <a:xfrm>
            <a:off x="1977078" y="3759071"/>
            <a:ext cx="6267593" cy="221839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68384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Adding a new Facility</a:t>
            </a:r>
            <a:endParaRPr lang="en-US" b="1" dirty="0"/>
          </a:p>
        </p:txBody>
      </p:sp>
      <p:sp>
        <p:nvSpPr>
          <p:cNvPr id="3" name="Content Placeholder 2"/>
          <p:cNvSpPr>
            <a:spLocks noGrp="1"/>
          </p:cNvSpPr>
          <p:nvPr>
            <p:ph idx="1"/>
          </p:nvPr>
        </p:nvSpPr>
        <p:spPr/>
        <p:txBody>
          <a:bodyPr>
            <a:normAutofit/>
          </a:bodyPr>
          <a:lstStyle/>
          <a:p>
            <a:r>
              <a:rPr lang="en-US" sz="2400" dirty="0" smtClean="0">
                <a:solidFill>
                  <a:schemeClr val="accent1"/>
                </a:solidFill>
              </a:rPr>
              <a:t>1.   </a:t>
            </a:r>
            <a:r>
              <a:rPr lang="en-US" sz="2400" dirty="0" smtClean="0"/>
              <a:t>Click </a:t>
            </a:r>
            <a:r>
              <a:rPr lang="en-US" sz="2400" dirty="0"/>
              <a:t>the </a:t>
            </a:r>
            <a:r>
              <a:rPr lang="en-US" sz="2400" dirty="0" smtClean="0"/>
              <a:t>                   button </a:t>
            </a:r>
            <a:r>
              <a:rPr lang="en-US" sz="2400" dirty="0"/>
              <a:t>to load the new facility details form.</a:t>
            </a:r>
          </a:p>
          <a:p>
            <a:r>
              <a:rPr lang="en-US" sz="2400" dirty="0">
                <a:solidFill>
                  <a:schemeClr val="accent1"/>
                </a:solidFill>
              </a:rPr>
              <a:t>2</a:t>
            </a:r>
            <a:r>
              <a:rPr lang="en-US" sz="2400" dirty="0" smtClean="0">
                <a:solidFill>
                  <a:schemeClr val="accent1"/>
                </a:solidFill>
              </a:rPr>
              <a:t>.   </a:t>
            </a:r>
            <a:r>
              <a:rPr lang="en-US" sz="2400" dirty="0" smtClean="0"/>
              <a:t>Complete </a:t>
            </a:r>
            <a:r>
              <a:rPr lang="en-US" sz="2400" dirty="0"/>
              <a:t>the form as appropriate.</a:t>
            </a:r>
          </a:p>
          <a:p>
            <a:r>
              <a:rPr lang="en-US" sz="2400" dirty="0">
                <a:solidFill>
                  <a:schemeClr val="accent1"/>
                </a:solidFill>
              </a:rPr>
              <a:t>3</a:t>
            </a:r>
            <a:r>
              <a:rPr lang="en-US" sz="2400" dirty="0" smtClean="0">
                <a:solidFill>
                  <a:schemeClr val="accent1"/>
                </a:solidFill>
              </a:rPr>
              <a:t>.    </a:t>
            </a:r>
            <a:r>
              <a:rPr lang="en-US" sz="2400" dirty="0" smtClean="0"/>
              <a:t>Click </a:t>
            </a:r>
            <a:r>
              <a:rPr lang="en-US" sz="2400" dirty="0"/>
              <a:t>the   </a:t>
            </a:r>
            <a:r>
              <a:rPr lang="en-US" sz="2400" dirty="0" smtClean="0"/>
              <a:t>            button </a:t>
            </a:r>
            <a:r>
              <a:rPr lang="en-US" sz="2400" dirty="0"/>
              <a:t>to save the details.</a:t>
            </a:r>
          </a:p>
          <a:p>
            <a:endParaRPr lang="en-US" sz="2400" dirty="0"/>
          </a:p>
        </p:txBody>
      </p:sp>
      <p:pic>
        <p:nvPicPr>
          <p:cNvPr id="4" name="Picture 3"/>
          <p:cNvPicPr>
            <a:picLocks noChangeAspect="1"/>
          </p:cNvPicPr>
          <p:nvPr/>
        </p:nvPicPr>
        <p:blipFill>
          <a:blip r:embed="rId2"/>
          <a:stretch>
            <a:fillRect/>
          </a:stretch>
        </p:blipFill>
        <p:spPr>
          <a:xfrm>
            <a:off x="2692378" y="1845734"/>
            <a:ext cx="1306635" cy="335992"/>
          </a:xfrm>
          <a:prstGeom prst="rect">
            <a:avLst/>
          </a:prstGeom>
        </p:spPr>
      </p:pic>
      <p:pic>
        <p:nvPicPr>
          <p:cNvPr id="5" name="Picture 4"/>
          <p:cNvPicPr>
            <a:picLocks noChangeAspect="1"/>
          </p:cNvPicPr>
          <p:nvPr/>
        </p:nvPicPr>
        <p:blipFill>
          <a:blip r:embed="rId3"/>
          <a:stretch>
            <a:fillRect/>
          </a:stretch>
        </p:blipFill>
        <p:spPr>
          <a:xfrm>
            <a:off x="2765484" y="2949257"/>
            <a:ext cx="825808" cy="339373"/>
          </a:xfrm>
          <a:prstGeom prst="rect">
            <a:avLst/>
          </a:prstGeom>
        </p:spPr>
      </p:pic>
    </p:spTree>
    <p:extLst>
      <p:ext uri="{BB962C8B-B14F-4D97-AF65-F5344CB8AC3E}">
        <p14:creationId xmlns:p14="http://schemas.microsoft.com/office/powerpoint/2010/main" val="3387983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Updating a Faculty’s Details</a:t>
            </a:r>
            <a:endParaRPr lang="en-US" b="1" dirty="0"/>
          </a:p>
        </p:txBody>
      </p:sp>
      <p:sp>
        <p:nvSpPr>
          <p:cNvPr id="3" name="Content Placeholder 2"/>
          <p:cNvSpPr>
            <a:spLocks noGrp="1"/>
          </p:cNvSpPr>
          <p:nvPr>
            <p:ph idx="1"/>
          </p:nvPr>
        </p:nvSpPr>
        <p:spPr/>
        <p:txBody>
          <a:bodyPr/>
          <a:lstStyle/>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button </a:t>
            </a:r>
            <a:r>
              <a:rPr lang="en-US" sz="2400" dirty="0"/>
              <a:t>of the corresponding record to open a form with pre-filled values.</a:t>
            </a:r>
          </a:p>
          <a:p>
            <a:r>
              <a:rPr lang="en-US" sz="2400" dirty="0">
                <a:solidFill>
                  <a:schemeClr val="accent1"/>
                </a:solidFill>
              </a:rPr>
              <a:t>2</a:t>
            </a:r>
            <a:r>
              <a:rPr lang="en-US" sz="2400" dirty="0" smtClean="0">
                <a:solidFill>
                  <a:schemeClr val="accent1"/>
                </a:solidFill>
              </a:rPr>
              <a:t>.   </a:t>
            </a:r>
            <a:r>
              <a:rPr lang="en-US" sz="2400" dirty="0" smtClean="0"/>
              <a:t>Make </a:t>
            </a:r>
            <a:r>
              <a:rPr lang="en-US" sz="2400" dirty="0"/>
              <a:t>the necessary modifications to the details presented.</a:t>
            </a:r>
          </a:p>
          <a:p>
            <a:r>
              <a:rPr lang="en-US" sz="2400" dirty="0">
                <a:solidFill>
                  <a:schemeClr val="accent1"/>
                </a:solidFill>
              </a:rPr>
              <a:t>3</a:t>
            </a:r>
            <a:r>
              <a:rPr lang="en-US" sz="2400" dirty="0" smtClean="0">
                <a:solidFill>
                  <a:schemeClr val="accent1"/>
                </a:solidFill>
              </a:rPr>
              <a:t>.   </a:t>
            </a:r>
            <a:r>
              <a:rPr lang="en-US" sz="2400" dirty="0" smtClean="0"/>
              <a:t>Click </a:t>
            </a:r>
            <a:r>
              <a:rPr lang="en-US" sz="2400" dirty="0"/>
              <a:t>the  </a:t>
            </a:r>
            <a:r>
              <a:rPr lang="en-US" sz="2400" dirty="0" smtClean="0"/>
              <a:t>            button </a:t>
            </a:r>
            <a:r>
              <a:rPr lang="en-US" sz="2400" dirty="0"/>
              <a:t>to save the details.</a:t>
            </a:r>
          </a:p>
          <a:p>
            <a:endParaRPr lang="en-US" dirty="0"/>
          </a:p>
        </p:txBody>
      </p:sp>
      <p:pic>
        <p:nvPicPr>
          <p:cNvPr id="4" name="Picture 3"/>
          <p:cNvPicPr>
            <a:picLocks noChangeAspect="1"/>
          </p:cNvPicPr>
          <p:nvPr/>
        </p:nvPicPr>
        <p:blipFill>
          <a:blip r:embed="rId2"/>
          <a:stretch>
            <a:fillRect/>
          </a:stretch>
        </p:blipFill>
        <p:spPr>
          <a:xfrm>
            <a:off x="2895383" y="1845734"/>
            <a:ext cx="858469" cy="451060"/>
          </a:xfrm>
          <a:prstGeom prst="rect">
            <a:avLst/>
          </a:prstGeom>
        </p:spPr>
      </p:pic>
      <p:pic>
        <p:nvPicPr>
          <p:cNvPr id="5" name="Picture 4"/>
          <p:cNvPicPr>
            <a:picLocks noChangeAspect="1"/>
          </p:cNvPicPr>
          <p:nvPr/>
        </p:nvPicPr>
        <p:blipFill>
          <a:blip r:embed="rId3"/>
          <a:stretch>
            <a:fillRect/>
          </a:stretch>
        </p:blipFill>
        <p:spPr>
          <a:xfrm>
            <a:off x="2757716" y="3205711"/>
            <a:ext cx="867800" cy="356630"/>
          </a:xfrm>
          <a:prstGeom prst="rect">
            <a:avLst/>
          </a:prstGeom>
        </p:spPr>
      </p:pic>
    </p:spTree>
    <p:extLst>
      <p:ext uri="{BB962C8B-B14F-4D97-AF65-F5344CB8AC3E}">
        <p14:creationId xmlns:p14="http://schemas.microsoft.com/office/powerpoint/2010/main" val="2760639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Deleting a Faculty</a:t>
            </a:r>
            <a:endParaRPr lang="en-US" b="1" dirty="0"/>
          </a:p>
        </p:txBody>
      </p:sp>
      <p:sp>
        <p:nvSpPr>
          <p:cNvPr id="3" name="Content Placeholder 2"/>
          <p:cNvSpPr>
            <a:spLocks noGrp="1"/>
          </p:cNvSpPr>
          <p:nvPr>
            <p:ph idx="1"/>
          </p:nvPr>
        </p:nvSpPr>
        <p:spPr/>
        <p:txBody>
          <a:bodyPr>
            <a:normAutofit/>
          </a:bodyPr>
          <a:lstStyle/>
          <a:p>
            <a:r>
              <a:rPr lang="en-US" sz="2400" dirty="0" smtClean="0">
                <a:solidFill>
                  <a:schemeClr val="accent1"/>
                </a:solidFill>
              </a:rPr>
              <a:t>1.   </a:t>
            </a:r>
            <a:r>
              <a:rPr lang="en-US" sz="2400" dirty="0" smtClean="0"/>
              <a:t>From </a:t>
            </a:r>
            <a:r>
              <a:rPr lang="en-US" sz="2400" dirty="0"/>
              <a:t>the list of facilities, click the   </a:t>
            </a:r>
            <a:r>
              <a:rPr lang="en-US" sz="2400" dirty="0" smtClean="0"/>
              <a:t>           button </a:t>
            </a:r>
            <a:r>
              <a:rPr lang="en-US" sz="2400" dirty="0"/>
              <a:t>of the corresponding </a:t>
            </a:r>
            <a:r>
              <a:rPr lang="en-US" sz="2400" dirty="0" smtClean="0"/>
              <a:t>record</a:t>
            </a:r>
          </a:p>
          <a:p>
            <a:endParaRPr lang="en-US" sz="2400" dirty="0"/>
          </a:p>
          <a:p>
            <a:endParaRPr lang="en-US" sz="2400" dirty="0" smtClean="0"/>
          </a:p>
          <a:p>
            <a:endParaRPr lang="en-US" sz="2400" dirty="0"/>
          </a:p>
          <a:p>
            <a:endParaRPr lang="en-US" sz="2400" dirty="0" smtClean="0"/>
          </a:p>
          <a:p>
            <a:pPr marL="0" indent="0">
              <a:buNone/>
            </a:pPr>
            <a:r>
              <a:rPr lang="en-US" sz="2400" dirty="0">
                <a:solidFill>
                  <a:schemeClr val="accent1"/>
                </a:solidFill>
              </a:rPr>
              <a:t>2</a:t>
            </a:r>
            <a:r>
              <a:rPr lang="en-US" sz="2400" dirty="0" smtClean="0">
                <a:solidFill>
                  <a:schemeClr val="accent1"/>
                </a:solidFill>
              </a:rPr>
              <a:t>.   </a:t>
            </a:r>
            <a:r>
              <a:rPr lang="en-US" sz="2400" dirty="0" smtClean="0"/>
              <a:t>Click </a:t>
            </a:r>
            <a:r>
              <a:rPr lang="en-US" sz="2400" dirty="0"/>
              <a:t>the  </a:t>
            </a:r>
            <a:r>
              <a:rPr lang="en-US" sz="2400" dirty="0" smtClean="0"/>
              <a:t>              </a:t>
            </a:r>
            <a:r>
              <a:rPr lang="en-US" sz="2400" dirty="0"/>
              <a:t>button on the pop-up if you are sure to delete, otherwise, click the  </a:t>
            </a:r>
            <a:r>
              <a:rPr lang="en-US" sz="2400" dirty="0" smtClean="0"/>
              <a:t>           button </a:t>
            </a:r>
            <a:r>
              <a:rPr lang="en-US" sz="2400" dirty="0"/>
              <a:t>or  </a:t>
            </a:r>
            <a:r>
              <a:rPr lang="en-US" sz="2400" dirty="0" smtClean="0"/>
              <a:t>     icon </a:t>
            </a:r>
            <a:r>
              <a:rPr lang="en-US" sz="2400" dirty="0"/>
              <a:t>to dismiss.</a:t>
            </a:r>
            <a:endParaRPr lang="en-US" sz="2400" dirty="0" smtClean="0"/>
          </a:p>
          <a:p>
            <a:endParaRPr lang="en-US" sz="2400" dirty="0"/>
          </a:p>
        </p:txBody>
      </p:sp>
      <p:pic>
        <p:nvPicPr>
          <p:cNvPr id="4" name="Picture 3"/>
          <p:cNvPicPr>
            <a:picLocks noChangeAspect="1"/>
          </p:cNvPicPr>
          <p:nvPr/>
        </p:nvPicPr>
        <p:blipFill>
          <a:blip r:embed="rId2"/>
          <a:stretch>
            <a:fillRect/>
          </a:stretch>
        </p:blipFill>
        <p:spPr>
          <a:xfrm>
            <a:off x="5764575" y="1845733"/>
            <a:ext cx="958528" cy="416203"/>
          </a:xfrm>
          <a:prstGeom prst="rect">
            <a:avLst/>
          </a:prstGeom>
        </p:spPr>
      </p:pic>
      <p:pic>
        <p:nvPicPr>
          <p:cNvPr id="5" name="Picture 4"/>
          <p:cNvPicPr>
            <a:picLocks noChangeAspect="1"/>
          </p:cNvPicPr>
          <p:nvPr/>
        </p:nvPicPr>
        <p:blipFill>
          <a:blip r:embed="rId3"/>
          <a:stretch>
            <a:fillRect/>
          </a:stretch>
        </p:blipFill>
        <p:spPr>
          <a:xfrm>
            <a:off x="2839453" y="2370311"/>
            <a:ext cx="5855368" cy="1925356"/>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2669546" y="4404040"/>
            <a:ext cx="843675" cy="383489"/>
          </a:xfrm>
          <a:prstGeom prst="rect">
            <a:avLst/>
          </a:prstGeom>
        </p:spPr>
      </p:pic>
      <p:pic>
        <p:nvPicPr>
          <p:cNvPr id="7" name="Picture 6"/>
          <p:cNvPicPr>
            <a:picLocks noChangeAspect="1"/>
          </p:cNvPicPr>
          <p:nvPr/>
        </p:nvPicPr>
        <p:blipFill>
          <a:blip r:embed="rId5"/>
          <a:stretch>
            <a:fillRect/>
          </a:stretch>
        </p:blipFill>
        <p:spPr>
          <a:xfrm>
            <a:off x="2182310" y="4787529"/>
            <a:ext cx="801522" cy="371720"/>
          </a:xfrm>
          <a:prstGeom prst="rect">
            <a:avLst/>
          </a:prstGeom>
        </p:spPr>
      </p:pic>
      <p:pic>
        <p:nvPicPr>
          <p:cNvPr id="8" name="Picture 7"/>
          <p:cNvPicPr>
            <a:picLocks noChangeAspect="1"/>
          </p:cNvPicPr>
          <p:nvPr/>
        </p:nvPicPr>
        <p:blipFill>
          <a:blip r:embed="rId6"/>
          <a:stretch>
            <a:fillRect/>
          </a:stretch>
        </p:blipFill>
        <p:spPr>
          <a:xfrm>
            <a:off x="4160990" y="4787529"/>
            <a:ext cx="395108" cy="345720"/>
          </a:xfrm>
          <a:prstGeom prst="rect">
            <a:avLst/>
          </a:prstGeom>
        </p:spPr>
      </p:pic>
    </p:spTree>
    <p:extLst>
      <p:ext uri="{BB962C8B-B14F-4D97-AF65-F5344CB8AC3E}">
        <p14:creationId xmlns:p14="http://schemas.microsoft.com/office/powerpoint/2010/main" val="3236604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Surveillance</a:t>
            </a:r>
            <a:endParaRPr lang="en-US" b="1"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Allows for the definition of the different test parameters for a particular disease available in the system and adding new diseases.</a:t>
            </a:r>
          </a:p>
        </p:txBody>
      </p:sp>
    </p:spTree>
    <p:extLst>
      <p:ext uri="{BB962C8B-B14F-4D97-AF65-F5344CB8AC3E}">
        <p14:creationId xmlns:p14="http://schemas.microsoft.com/office/powerpoint/2010/main" val="2886204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Listing Existing Surveillances</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link </a:t>
            </a:r>
            <a:r>
              <a:rPr lang="en-US" sz="2400" dirty="0"/>
              <a:t>on the navigation menu.</a:t>
            </a:r>
          </a:p>
          <a:p>
            <a:r>
              <a:rPr lang="en-US" sz="2400" dirty="0">
                <a:solidFill>
                  <a:schemeClr val="accent1"/>
                </a:solidFill>
              </a:rPr>
              <a:t>2</a:t>
            </a:r>
            <a:r>
              <a:rPr lang="en-US" sz="2400" dirty="0" smtClean="0">
                <a:solidFill>
                  <a:schemeClr val="accent1"/>
                </a:solidFill>
              </a:rPr>
              <a:t>.   </a:t>
            </a:r>
            <a:r>
              <a:rPr lang="en-US" sz="2400" dirty="0" smtClean="0"/>
              <a:t>The </a:t>
            </a:r>
            <a:r>
              <a:rPr lang="en-US" sz="2400" dirty="0"/>
              <a:t>list of tests and diseases will be loaded as shown below.</a:t>
            </a:r>
          </a:p>
          <a:p>
            <a:endParaRPr lang="en-US" sz="2400" dirty="0"/>
          </a:p>
        </p:txBody>
      </p:sp>
      <p:pic>
        <p:nvPicPr>
          <p:cNvPr id="4" name="Picture 3"/>
          <p:cNvPicPr>
            <a:picLocks noChangeAspect="1"/>
          </p:cNvPicPr>
          <p:nvPr/>
        </p:nvPicPr>
        <p:blipFill>
          <a:blip r:embed="rId2"/>
          <a:stretch>
            <a:fillRect/>
          </a:stretch>
        </p:blipFill>
        <p:spPr>
          <a:xfrm>
            <a:off x="2690895" y="1873806"/>
            <a:ext cx="1667001" cy="372089"/>
          </a:xfrm>
          <a:prstGeom prst="rect">
            <a:avLst/>
          </a:prstGeom>
        </p:spPr>
      </p:pic>
      <p:pic>
        <p:nvPicPr>
          <p:cNvPr id="5" name="Picture 4"/>
          <p:cNvPicPr>
            <a:picLocks noChangeAspect="1"/>
          </p:cNvPicPr>
          <p:nvPr/>
        </p:nvPicPr>
        <p:blipFill>
          <a:blip r:embed="rId3"/>
          <a:stretch>
            <a:fillRect/>
          </a:stretch>
        </p:blipFill>
        <p:spPr>
          <a:xfrm>
            <a:off x="2514432" y="2814230"/>
            <a:ext cx="6388936" cy="262404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70526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Removing a Test and its Disease</a:t>
            </a:r>
            <a:endParaRPr lang="en-US" b="1"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Click the X </a:t>
            </a:r>
            <a:r>
              <a:rPr lang="en-US" sz="2400" dirty="0" smtClean="0"/>
              <a:t>button </a:t>
            </a:r>
            <a:r>
              <a:rPr lang="en-US" sz="2400" dirty="0"/>
              <a:t>as shown </a:t>
            </a:r>
            <a:r>
              <a:rPr lang="en-US" sz="2400" dirty="0" smtClean="0"/>
              <a:t>below</a:t>
            </a:r>
          </a:p>
          <a:p>
            <a:endParaRPr lang="en-US" sz="2400" dirty="0"/>
          </a:p>
        </p:txBody>
      </p:sp>
      <p:pic>
        <p:nvPicPr>
          <p:cNvPr id="4" name="Picture 3"/>
          <p:cNvPicPr>
            <a:picLocks noChangeAspect="1"/>
          </p:cNvPicPr>
          <p:nvPr/>
        </p:nvPicPr>
        <p:blipFill>
          <a:blip r:embed="rId2"/>
          <a:stretch>
            <a:fillRect/>
          </a:stretch>
        </p:blipFill>
        <p:spPr>
          <a:xfrm>
            <a:off x="2266806" y="2911201"/>
            <a:ext cx="6524267" cy="142016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48609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Adding new configuration, new test and Disease for Surveillance</a:t>
            </a:r>
            <a:endParaRPr lang="en-US" b="1" dirty="0"/>
          </a:p>
        </p:txBody>
      </p:sp>
      <p:sp>
        <p:nvSpPr>
          <p:cNvPr id="3" name="Content Placeholder 2"/>
          <p:cNvSpPr>
            <a:spLocks noGrp="1"/>
          </p:cNvSpPr>
          <p:nvPr>
            <p:ph idx="1"/>
          </p:nvPr>
        </p:nvSpPr>
        <p:spPr/>
        <p:txBody>
          <a:bodyPr/>
          <a:lstStyle/>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button </a:t>
            </a:r>
            <a:r>
              <a:rPr lang="en-US" sz="2400" dirty="0"/>
              <a:t>to load drop down combo boxes where you will be able to select test and disease alongside one another.</a:t>
            </a:r>
          </a:p>
          <a:p>
            <a:r>
              <a:rPr lang="en-US" sz="2400" dirty="0">
                <a:solidFill>
                  <a:schemeClr val="accent1"/>
                </a:solidFill>
              </a:rPr>
              <a:t>2</a:t>
            </a:r>
            <a:r>
              <a:rPr lang="en-US" sz="2400" dirty="0" smtClean="0">
                <a:solidFill>
                  <a:schemeClr val="accent1"/>
                </a:solidFill>
              </a:rPr>
              <a:t>.   </a:t>
            </a:r>
            <a:r>
              <a:rPr lang="en-US" sz="2400" dirty="0" smtClean="0"/>
              <a:t>Complete </a:t>
            </a:r>
            <a:r>
              <a:rPr lang="en-US" sz="2400" dirty="0"/>
              <a:t>the form as appropriate.</a:t>
            </a:r>
          </a:p>
          <a:p>
            <a:endParaRPr lang="en-US" dirty="0"/>
          </a:p>
        </p:txBody>
      </p:sp>
      <p:pic>
        <p:nvPicPr>
          <p:cNvPr id="4" name="Picture 3"/>
          <p:cNvPicPr>
            <a:picLocks noChangeAspect="1"/>
          </p:cNvPicPr>
          <p:nvPr/>
        </p:nvPicPr>
        <p:blipFill rotWithShape="1">
          <a:blip r:embed="rId2"/>
          <a:srcRect r="11698" b="17971"/>
          <a:stretch/>
        </p:blipFill>
        <p:spPr>
          <a:xfrm>
            <a:off x="2761816" y="1737360"/>
            <a:ext cx="1056204" cy="558578"/>
          </a:xfrm>
          <a:prstGeom prst="rect">
            <a:avLst/>
          </a:prstGeom>
        </p:spPr>
      </p:pic>
      <p:pic>
        <p:nvPicPr>
          <p:cNvPr id="5" name="Picture 4"/>
          <p:cNvPicPr>
            <a:picLocks noChangeAspect="1"/>
          </p:cNvPicPr>
          <p:nvPr/>
        </p:nvPicPr>
        <p:blipFill>
          <a:blip r:embed="rId3"/>
          <a:stretch>
            <a:fillRect/>
          </a:stretch>
        </p:blipFill>
        <p:spPr>
          <a:xfrm>
            <a:off x="6081244" y="2595000"/>
            <a:ext cx="6110756" cy="2904762"/>
          </a:xfrm>
          <a:prstGeom prst="rect">
            <a:avLst/>
          </a:prstGeom>
          <a:ln>
            <a:noFill/>
          </a:ln>
          <a:effectLst>
            <a:outerShdw blurRad="190500" algn="tl" rotWithShape="0">
              <a:srgbClr val="000000">
                <a:alpha val="70000"/>
              </a:srgbClr>
            </a:outerShdw>
          </a:effectLst>
        </p:spPr>
      </p:pic>
      <p:sp>
        <p:nvSpPr>
          <p:cNvPr id="6" name="Rectangle 5"/>
          <p:cNvSpPr/>
          <p:nvPr/>
        </p:nvSpPr>
        <p:spPr>
          <a:xfrm>
            <a:off x="1097280" y="5499762"/>
            <a:ext cx="5902642" cy="461665"/>
          </a:xfrm>
          <a:prstGeom prst="rect">
            <a:avLst/>
          </a:prstGeom>
        </p:spPr>
        <p:txBody>
          <a:bodyPr wrap="none">
            <a:spAutoFit/>
          </a:bodyPr>
          <a:lstStyle/>
          <a:p>
            <a:r>
              <a:rPr lang="en-US" sz="2400" dirty="0" smtClean="0">
                <a:solidFill>
                  <a:schemeClr val="accent1"/>
                </a:solidFill>
              </a:rPr>
              <a:t>3.   </a:t>
            </a:r>
            <a:r>
              <a:rPr lang="en-US" sz="2400" dirty="0" smtClean="0"/>
              <a:t>Click the              button to save the details.</a:t>
            </a:r>
            <a:endParaRPr lang="en-US" sz="2400" dirty="0"/>
          </a:p>
        </p:txBody>
      </p:sp>
      <p:pic>
        <p:nvPicPr>
          <p:cNvPr id="7" name="Picture 6"/>
          <p:cNvPicPr>
            <a:picLocks noChangeAspect="1"/>
          </p:cNvPicPr>
          <p:nvPr/>
        </p:nvPicPr>
        <p:blipFill>
          <a:blip r:embed="rId4"/>
          <a:stretch>
            <a:fillRect/>
          </a:stretch>
        </p:blipFill>
        <p:spPr>
          <a:xfrm>
            <a:off x="2761815" y="5592458"/>
            <a:ext cx="869937" cy="357508"/>
          </a:xfrm>
          <a:prstGeom prst="rect">
            <a:avLst/>
          </a:prstGeom>
        </p:spPr>
      </p:pic>
    </p:spTree>
    <p:extLst>
      <p:ext uri="{BB962C8B-B14F-4D97-AF65-F5344CB8AC3E}">
        <p14:creationId xmlns:p14="http://schemas.microsoft.com/office/powerpoint/2010/main" val="346589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Adding new Disease for the Surveillance</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button </a:t>
            </a:r>
            <a:r>
              <a:rPr lang="en-US" sz="2400" dirty="0"/>
              <a:t>to load a text field.</a:t>
            </a:r>
          </a:p>
          <a:p>
            <a:r>
              <a:rPr lang="en-US" sz="2400" dirty="0">
                <a:solidFill>
                  <a:schemeClr val="accent1"/>
                </a:solidFill>
              </a:rPr>
              <a:t>2</a:t>
            </a:r>
            <a:r>
              <a:rPr lang="en-US" sz="2400" dirty="0" smtClean="0">
                <a:solidFill>
                  <a:schemeClr val="accent1"/>
                </a:solidFill>
              </a:rPr>
              <a:t>.   </a:t>
            </a:r>
            <a:r>
              <a:rPr lang="en-US" sz="2400" dirty="0" smtClean="0"/>
              <a:t>Complete </a:t>
            </a:r>
            <a:r>
              <a:rPr lang="en-US" sz="2400" dirty="0"/>
              <a:t>the field as appropriate.</a:t>
            </a:r>
          </a:p>
          <a:p>
            <a:endParaRPr lang="en-US" sz="2400" dirty="0"/>
          </a:p>
        </p:txBody>
      </p:sp>
      <p:pic>
        <p:nvPicPr>
          <p:cNvPr id="4" name="Picture 3"/>
          <p:cNvPicPr>
            <a:picLocks noChangeAspect="1"/>
          </p:cNvPicPr>
          <p:nvPr/>
        </p:nvPicPr>
        <p:blipFill>
          <a:blip r:embed="rId2"/>
          <a:stretch>
            <a:fillRect/>
          </a:stretch>
        </p:blipFill>
        <p:spPr>
          <a:xfrm>
            <a:off x="5892323" y="2294418"/>
            <a:ext cx="5263358" cy="2598424"/>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2698388" y="1845734"/>
            <a:ext cx="1280069" cy="448684"/>
          </a:xfrm>
          <a:prstGeom prst="rect">
            <a:avLst/>
          </a:prstGeom>
        </p:spPr>
      </p:pic>
      <p:sp>
        <p:nvSpPr>
          <p:cNvPr id="6" name="Rectangle 5"/>
          <p:cNvSpPr/>
          <p:nvPr/>
        </p:nvSpPr>
        <p:spPr>
          <a:xfrm>
            <a:off x="1111818" y="5121260"/>
            <a:ext cx="6101414" cy="461665"/>
          </a:xfrm>
          <a:prstGeom prst="rect">
            <a:avLst/>
          </a:prstGeom>
        </p:spPr>
        <p:txBody>
          <a:bodyPr wrap="none">
            <a:spAutoFit/>
          </a:bodyPr>
          <a:lstStyle/>
          <a:p>
            <a:r>
              <a:rPr lang="en-US" sz="2400" dirty="0" smtClean="0">
                <a:solidFill>
                  <a:schemeClr val="accent1"/>
                </a:solidFill>
              </a:rPr>
              <a:t>3.   </a:t>
            </a:r>
            <a:r>
              <a:rPr lang="en-US" sz="2400" dirty="0" smtClean="0"/>
              <a:t>Click the                  button to save the details</a:t>
            </a:r>
            <a:endParaRPr lang="en-US" sz="2400" dirty="0"/>
          </a:p>
        </p:txBody>
      </p:sp>
      <p:pic>
        <p:nvPicPr>
          <p:cNvPr id="7" name="Picture 6"/>
          <p:cNvPicPr>
            <a:picLocks noChangeAspect="1"/>
          </p:cNvPicPr>
          <p:nvPr/>
        </p:nvPicPr>
        <p:blipFill>
          <a:blip r:embed="rId4"/>
          <a:stretch>
            <a:fillRect/>
          </a:stretch>
        </p:blipFill>
        <p:spPr>
          <a:xfrm>
            <a:off x="2778598" y="5209235"/>
            <a:ext cx="911085" cy="374418"/>
          </a:xfrm>
          <a:prstGeom prst="rect">
            <a:avLst/>
          </a:prstGeom>
        </p:spPr>
      </p:pic>
    </p:spTree>
    <p:extLst>
      <p:ext uri="{BB962C8B-B14F-4D97-AF65-F5344CB8AC3E}">
        <p14:creationId xmlns:p14="http://schemas.microsoft.com/office/powerpoint/2010/main" val="2502337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Removing a Disease</a:t>
            </a:r>
            <a:endParaRPr lang="en-US" b="1"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Click the X button as </a:t>
            </a:r>
            <a:r>
              <a:rPr lang="en-US" sz="2400" dirty="0" smtClean="0"/>
              <a:t>shown below</a:t>
            </a:r>
          </a:p>
          <a:p>
            <a:endParaRPr lang="en-US" sz="2400" dirty="0"/>
          </a:p>
        </p:txBody>
      </p:sp>
      <p:pic>
        <p:nvPicPr>
          <p:cNvPr id="4" name="Picture 3"/>
          <p:cNvPicPr>
            <a:picLocks noChangeAspect="1"/>
          </p:cNvPicPr>
          <p:nvPr/>
        </p:nvPicPr>
        <p:blipFill>
          <a:blip r:embed="rId2"/>
          <a:stretch>
            <a:fillRect/>
          </a:stretch>
        </p:blipFill>
        <p:spPr>
          <a:xfrm>
            <a:off x="2048583" y="2551719"/>
            <a:ext cx="4448469" cy="4601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576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Getting Started with BLIS</a:t>
            </a:r>
            <a:endParaRPr lang="en-US" b="1" dirty="0"/>
          </a:p>
        </p:txBody>
      </p:sp>
      <p:pic>
        <p:nvPicPr>
          <p:cNvPr id="5" name="Content Placeholder 4"/>
          <p:cNvPicPr>
            <a:picLocks noGrp="1" noChangeAspect="1"/>
          </p:cNvPicPr>
          <p:nvPr>
            <p:ph idx="1"/>
          </p:nvPr>
        </p:nvPicPr>
        <p:blipFill>
          <a:blip r:embed="rId2"/>
          <a:stretch>
            <a:fillRect/>
          </a:stretch>
        </p:blipFill>
        <p:spPr>
          <a:xfrm>
            <a:off x="7951900" y="1894390"/>
            <a:ext cx="3203780" cy="4233694"/>
          </a:xfrm>
          <a:prstGeom prst="rect">
            <a:avLst/>
          </a:prstGeom>
          <a:ln>
            <a:noFill/>
          </a:ln>
          <a:effectLst>
            <a:outerShdw blurRad="190500" algn="tl" rotWithShape="0">
              <a:srgbClr val="000000">
                <a:alpha val="70000"/>
              </a:srgbClr>
            </a:outerShdw>
          </a:effectLst>
        </p:spPr>
      </p:pic>
      <p:sp>
        <p:nvSpPr>
          <p:cNvPr id="6" name="Rectangle 5"/>
          <p:cNvSpPr/>
          <p:nvPr/>
        </p:nvSpPr>
        <p:spPr>
          <a:xfrm>
            <a:off x="1524000" y="1894390"/>
            <a:ext cx="6096000" cy="3416320"/>
          </a:xfrm>
          <a:prstGeom prst="rect">
            <a:avLst/>
          </a:prstGeom>
        </p:spPr>
        <p:txBody>
          <a:bodyPr>
            <a:spAutoFit/>
          </a:bodyPr>
          <a:lstStyle/>
          <a:p>
            <a:r>
              <a:rPr lang="en-US" sz="2400" dirty="0" smtClean="0"/>
              <a:t>To start the Basic Laboratory Information System, you must click on the bookmark saved on the web browser e.g. Google Chrome or Mozilla Firefox. You will then see a page requesting login information. You must then enter your credentials to proceed.</a:t>
            </a:r>
          </a:p>
          <a:p>
            <a:endParaRPr lang="en-US" sz="2400" dirty="0" smtClean="0"/>
          </a:p>
          <a:p>
            <a:r>
              <a:rPr lang="en-US" sz="2400" dirty="0" smtClean="0"/>
              <a:t>If you have forgotten your password, kindly contact the lab-in-charge for help. </a:t>
            </a:r>
            <a:endParaRPr lang="en-US" sz="2400" dirty="0"/>
          </a:p>
        </p:txBody>
      </p:sp>
    </p:spTree>
    <p:extLst>
      <p:ext uri="{BB962C8B-B14F-4D97-AF65-F5344CB8AC3E}">
        <p14:creationId xmlns:p14="http://schemas.microsoft.com/office/powerpoint/2010/main" val="34053229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Lab Sections</a:t>
            </a:r>
            <a:endParaRPr lang="en-US" b="1" dirty="0"/>
          </a:p>
        </p:txBody>
      </p:sp>
      <p:sp>
        <p:nvSpPr>
          <p:cNvPr id="3" name="Content Placeholder 2"/>
          <p:cNvSpPr>
            <a:spLocks noGrp="1"/>
          </p:cNvSpPr>
          <p:nvPr>
            <p:ph idx="1"/>
          </p:nvPr>
        </p:nvSpPr>
        <p:spPr/>
        <p:txBody>
          <a:bodyPr>
            <a:normAutofit/>
          </a:bodyPr>
          <a:lstStyle/>
          <a:p>
            <a:r>
              <a:rPr lang="en-US" sz="2400" dirty="0" smtClean="0"/>
              <a:t>To list </a:t>
            </a:r>
            <a:r>
              <a:rPr lang="en-US" sz="2400" dirty="0"/>
              <a:t>all lab </a:t>
            </a:r>
            <a:r>
              <a:rPr lang="en-US" sz="2400" dirty="0" smtClean="0"/>
              <a:t>sections;</a:t>
            </a:r>
          </a:p>
          <a:p>
            <a:r>
              <a:rPr lang="en-US" sz="2400" dirty="0" smtClean="0">
                <a:solidFill>
                  <a:schemeClr val="accent1"/>
                </a:solidFill>
              </a:rPr>
              <a:t>1.   </a:t>
            </a:r>
            <a:r>
              <a:rPr lang="en-US" sz="2400" dirty="0" smtClean="0"/>
              <a:t>Click </a:t>
            </a:r>
            <a:r>
              <a:rPr lang="en-US" sz="2400" dirty="0"/>
              <a:t>the   </a:t>
            </a:r>
            <a:r>
              <a:rPr lang="en-US" sz="2400" dirty="0" smtClean="0"/>
              <a:t>                   link </a:t>
            </a:r>
            <a:r>
              <a:rPr lang="en-US" sz="2400" dirty="0"/>
              <a:t>on the navigation bar</a:t>
            </a:r>
          </a:p>
          <a:p>
            <a:r>
              <a:rPr lang="en-US" sz="2400" dirty="0">
                <a:solidFill>
                  <a:schemeClr val="accent1"/>
                </a:solidFill>
              </a:rPr>
              <a:t>2</a:t>
            </a:r>
            <a:r>
              <a:rPr lang="en-US" sz="2400" dirty="0" smtClean="0">
                <a:solidFill>
                  <a:schemeClr val="accent1"/>
                </a:solidFill>
              </a:rPr>
              <a:t>.   </a:t>
            </a:r>
            <a:r>
              <a:rPr lang="en-US" sz="2400" dirty="0" smtClean="0"/>
              <a:t>The </a:t>
            </a:r>
            <a:r>
              <a:rPr lang="en-US" sz="2400" dirty="0"/>
              <a:t>lab sections will be loaded</a:t>
            </a:r>
          </a:p>
          <a:p>
            <a:endParaRPr lang="en-US" sz="2400" dirty="0"/>
          </a:p>
        </p:txBody>
      </p:sp>
      <p:pic>
        <p:nvPicPr>
          <p:cNvPr id="4" name="Picture 3"/>
          <p:cNvPicPr>
            <a:picLocks noChangeAspect="1"/>
          </p:cNvPicPr>
          <p:nvPr/>
        </p:nvPicPr>
        <p:blipFill>
          <a:blip r:embed="rId2"/>
          <a:stretch>
            <a:fillRect/>
          </a:stretch>
        </p:blipFill>
        <p:spPr>
          <a:xfrm>
            <a:off x="2755805" y="2402071"/>
            <a:ext cx="1415142" cy="313187"/>
          </a:xfrm>
          <a:prstGeom prst="rect">
            <a:avLst/>
          </a:prstGeom>
        </p:spPr>
      </p:pic>
      <p:pic>
        <p:nvPicPr>
          <p:cNvPr id="5" name="Picture 4"/>
          <p:cNvPicPr>
            <a:picLocks noChangeAspect="1"/>
          </p:cNvPicPr>
          <p:nvPr/>
        </p:nvPicPr>
        <p:blipFill>
          <a:blip r:embed="rId3"/>
          <a:stretch>
            <a:fillRect/>
          </a:stretch>
        </p:blipFill>
        <p:spPr>
          <a:xfrm>
            <a:off x="5539396" y="2715258"/>
            <a:ext cx="5733333" cy="348571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92863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Searching for a Lab Section</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Simply </a:t>
            </a:r>
            <a:r>
              <a:rPr lang="en-US" sz="2400" dirty="0"/>
              <a:t>type the name of the lab section on the search </a:t>
            </a:r>
            <a:r>
              <a:rPr lang="en-US" sz="2400" dirty="0" smtClean="0"/>
              <a:t>field</a:t>
            </a:r>
          </a:p>
          <a:p>
            <a:pPr marL="0" indent="0">
              <a:buNone/>
            </a:pPr>
            <a:endParaRPr lang="en-US" sz="2400" dirty="0" smtClean="0"/>
          </a:p>
          <a:p>
            <a:pPr marL="0" indent="0">
              <a:buNone/>
            </a:pPr>
            <a:endParaRPr lang="en-US" sz="2400" dirty="0" smtClean="0"/>
          </a:p>
          <a:p>
            <a:r>
              <a:rPr lang="en-US" sz="2400" dirty="0">
                <a:solidFill>
                  <a:schemeClr val="accent1"/>
                </a:solidFill>
              </a:rPr>
              <a:t>2</a:t>
            </a:r>
            <a:r>
              <a:rPr lang="en-US" sz="2400" dirty="0" smtClean="0">
                <a:solidFill>
                  <a:schemeClr val="accent1"/>
                </a:solidFill>
              </a:rPr>
              <a:t>.   </a:t>
            </a:r>
            <a:r>
              <a:rPr lang="en-US" sz="2400" dirty="0" smtClean="0"/>
              <a:t>The </a:t>
            </a:r>
            <a:r>
              <a:rPr lang="en-US" sz="2400" dirty="0"/>
              <a:t>list will automatically be loaded with </a:t>
            </a:r>
            <a:r>
              <a:rPr lang="en-US" sz="2400" dirty="0" smtClean="0"/>
              <a:t>matching </a:t>
            </a:r>
            <a:r>
              <a:rPr lang="en-US" sz="2400" dirty="0"/>
              <a:t>values e.g. </a:t>
            </a:r>
          </a:p>
        </p:txBody>
      </p:sp>
      <p:pic>
        <p:nvPicPr>
          <p:cNvPr id="4" name="Picture 3"/>
          <p:cNvPicPr>
            <a:picLocks noChangeAspect="1"/>
          </p:cNvPicPr>
          <p:nvPr/>
        </p:nvPicPr>
        <p:blipFill>
          <a:blip r:embed="rId2"/>
          <a:stretch>
            <a:fillRect/>
          </a:stretch>
        </p:blipFill>
        <p:spPr>
          <a:xfrm>
            <a:off x="1768531" y="2340166"/>
            <a:ext cx="3445153" cy="586408"/>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1768531" y="3857414"/>
            <a:ext cx="6668646" cy="185020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14438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Viewing a Lab Section</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button </a:t>
            </a:r>
            <a:r>
              <a:rPr lang="en-US" sz="2400" dirty="0"/>
              <a:t>of the corresponding record.</a:t>
            </a:r>
          </a:p>
          <a:p>
            <a:r>
              <a:rPr lang="en-US" sz="2400" dirty="0">
                <a:solidFill>
                  <a:schemeClr val="accent1"/>
                </a:solidFill>
              </a:rPr>
              <a:t>2</a:t>
            </a:r>
            <a:r>
              <a:rPr lang="en-US" sz="2400" dirty="0" smtClean="0">
                <a:solidFill>
                  <a:schemeClr val="accent1"/>
                </a:solidFill>
              </a:rPr>
              <a:t>.   </a:t>
            </a:r>
            <a:r>
              <a:rPr lang="en-US" sz="2400" dirty="0" smtClean="0"/>
              <a:t>The </a:t>
            </a:r>
            <a:r>
              <a:rPr lang="en-US" sz="2400" dirty="0"/>
              <a:t>details shall be loaded on to a panel </a:t>
            </a:r>
            <a:r>
              <a:rPr lang="en-US" sz="2400" dirty="0" err="1"/>
              <a:t>e.g</a:t>
            </a:r>
            <a:endParaRPr lang="en-US" sz="2400" dirty="0"/>
          </a:p>
          <a:p>
            <a:endParaRPr lang="en-US" sz="2400" dirty="0"/>
          </a:p>
        </p:txBody>
      </p:sp>
      <p:pic>
        <p:nvPicPr>
          <p:cNvPr id="4" name="Picture 3"/>
          <p:cNvPicPr>
            <a:picLocks noChangeAspect="1"/>
          </p:cNvPicPr>
          <p:nvPr/>
        </p:nvPicPr>
        <p:blipFill>
          <a:blip r:embed="rId2"/>
          <a:stretch>
            <a:fillRect/>
          </a:stretch>
        </p:blipFill>
        <p:spPr>
          <a:xfrm>
            <a:off x="2770560" y="1845734"/>
            <a:ext cx="854464" cy="368077"/>
          </a:xfrm>
          <a:prstGeom prst="rect">
            <a:avLst/>
          </a:prstGeom>
        </p:spPr>
      </p:pic>
      <p:pic>
        <p:nvPicPr>
          <p:cNvPr id="5" name="Picture 4"/>
          <p:cNvPicPr>
            <a:picLocks noChangeAspect="1"/>
          </p:cNvPicPr>
          <p:nvPr/>
        </p:nvPicPr>
        <p:blipFill>
          <a:blip r:embed="rId3"/>
          <a:stretch>
            <a:fillRect/>
          </a:stretch>
        </p:blipFill>
        <p:spPr>
          <a:xfrm>
            <a:off x="1932267" y="2944064"/>
            <a:ext cx="6120869" cy="234983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56939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Adding a new Lab Section</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On </a:t>
            </a:r>
            <a:r>
              <a:rPr lang="en-US" sz="2400" dirty="0"/>
              <a:t>the list of lab sections, click the   </a:t>
            </a:r>
            <a:r>
              <a:rPr lang="en-US" sz="2400" dirty="0" smtClean="0"/>
              <a:t>                              button</a:t>
            </a:r>
            <a:r>
              <a:rPr lang="en-US" sz="2400" dirty="0"/>
              <a:t>.</a:t>
            </a:r>
          </a:p>
          <a:p>
            <a:r>
              <a:rPr lang="en-US" sz="2400" dirty="0">
                <a:solidFill>
                  <a:schemeClr val="accent1"/>
                </a:solidFill>
              </a:rPr>
              <a:t>2</a:t>
            </a:r>
            <a:r>
              <a:rPr lang="en-US" sz="2400" dirty="0" smtClean="0">
                <a:solidFill>
                  <a:schemeClr val="accent1"/>
                </a:solidFill>
              </a:rPr>
              <a:t>.   </a:t>
            </a:r>
            <a:r>
              <a:rPr lang="en-US" sz="2400" dirty="0" smtClean="0"/>
              <a:t>Complete </a:t>
            </a:r>
            <a:r>
              <a:rPr lang="en-US" sz="2400" dirty="0"/>
              <a:t>the </a:t>
            </a:r>
            <a:r>
              <a:rPr lang="en-US" sz="2400" dirty="0" smtClean="0"/>
              <a:t>details </a:t>
            </a:r>
            <a:r>
              <a:rPr lang="en-US" sz="2400" dirty="0"/>
              <a:t>on the provided form </a:t>
            </a:r>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a:solidFill>
                  <a:schemeClr val="accent1"/>
                </a:solidFill>
              </a:rPr>
              <a:t>3</a:t>
            </a:r>
            <a:r>
              <a:rPr lang="en-US" sz="2400" dirty="0" smtClean="0">
                <a:solidFill>
                  <a:schemeClr val="accent1"/>
                </a:solidFill>
              </a:rPr>
              <a:t>.   </a:t>
            </a:r>
            <a:r>
              <a:rPr lang="en-US" sz="2400" dirty="0" smtClean="0"/>
              <a:t>Click </a:t>
            </a:r>
            <a:r>
              <a:rPr lang="en-US" sz="2400" dirty="0"/>
              <a:t>the  </a:t>
            </a:r>
            <a:r>
              <a:rPr lang="en-US" sz="2400" dirty="0" smtClean="0"/>
              <a:t>              button </a:t>
            </a:r>
            <a:r>
              <a:rPr lang="en-US" sz="2400" dirty="0"/>
              <a:t>to save the lab section to the system</a:t>
            </a:r>
            <a:endParaRPr lang="en-US" sz="2400" dirty="0" smtClean="0"/>
          </a:p>
          <a:p>
            <a:endParaRPr lang="en-US" sz="2400" dirty="0"/>
          </a:p>
        </p:txBody>
      </p:sp>
      <p:pic>
        <p:nvPicPr>
          <p:cNvPr id="4" name="Picture 3"/>
          <p:cNvPicPr>
            <a:picLocks noChangeAspect="1"/>
          </p:cNvPicPr>
          <p:nvPr/>
        </p:nvPicPr>
        <p:blipFill>
          <a:blip r:embed="rId2"/>
          <a:stretch>
            <a:fillRect/>
          </a:stretch>
        </p:blipFill>
        <p:spPr>
          <a:xfrm>
            <a:off x="5942681" y="1845734"/>
            <a:ext cx="2094414" cy="418883"/>
          </a:xfrm>
          <a:prstGeom prst="rect">
            <a:avLst/>
          </a:prstGeom>
        </p:spPr>
      </p:pic>
      <p:pic>
        <p:nvPicPr>
          <p:cNvPr id="5" name="Picture 4"/>
          <p:cNvPicPr>
            <a:picLocks noChangeAspect="1"/>
          </p:cNvPicPr>
          <p:nvPr/>
        </p:nvPicPr>
        <p:blipFill>
          <a:blip r:embed="rId3"/>
          <a:stretch>
            <a:fillRect/>
          </a:stretch>
        </p:blipFill>
        <p:spPr>
          <a:xfrm>
            <a:off x="2236834" y="2841060"/>
            <a:ext cx="4741482" cy="1987614"/>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2780590" y="5447686"/>
            <a:ext cx="925135" cy="392865"/>
          </a:xfrm>
          <a:prstGeom prst="rect">
            <a:avLst/>
          </a:prstGeom>
        </p:spPr>
      </p:pic>
    </p:spTree>
    <p:extLst>
      <p:ext uri="{BB962C8B-B14F-4D97-AF65-F5344CB8AC3E}">
        <p14:creationId xmlns:p14="http://schemas.microsoft.com/office/powerpoint/2010/main" val="2058199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Updating a Lab Section</a:t>
            </a:r>
            <a:endParaRPr lang="en-US" b="1" dirty="0"/>
          </a:p>
        </p:txBody>
      </p:sp>
      <p:sp>
        <p:nvSpPr>
          <p:cNvPr id="3" name="Content Placeholder 2"/>
          <p:cNvSpPr>
            <a:spLocks noGrp="1"/>
          </p:cNvSpPr>
          <p:nvPr>
            <p:ph idx="1"/>
          </p:nvPr>
        </p:nvSpPr>
        <p:spPr/>
        <p:txBody>
          <a:bodyPr>
            <a:normAutofit lnSpcReduction="10000"/>
          </a:bodyPr>
          <a:lstStyle/>
          <a:p>
            <a:r>
              <a:rPr lang="en-US" sz="2400" dirty="0" smtClean="0">
                <a:solidFill>
                  <a:schemeClr val="accent1"/>
                </a:solidFill>
              </a:rPr>
              <a:t>1.   </a:t>
            </a:r>
            <a:r>
              <a:rPr lang="en-US" sz="2400" dirty="0" smtClean="0"/>
              <a:t>Click </a:t>
            </a:r>
            <a:r>
              <a:rPr lang="en-US" sz="2400" dirty="0"/>
              <a:t>the  </a:t>
            </a:r>
            <a:r>
              <a:rPr lang="en-US" sz="2400" dirty="0" smtClean="0"/>
              <a:t>            </a:t>
            </a:r>
            <a:r>
              <a:rPr lang="en-US" sz="2400" dirty="0"/>
              <a:t>button of the corresponding record to open a form with </a:t>
            </a:r>
            <a:r>
              <a:rPr lang="en-US" sz="2400" dirty="0" smtClean="0"/>
              <a:t>pre-      filled </a:t>
            </a:r>
            <a:r>
              <a:rPr lang="en-US" sz="2400" dirty="0"/>
              <a:t>values</a:t>
            </a:r>
          </a:p>
          <a:p>
            <a:r>
              <a:rPr lang="en-US" sz="2400" dirty="0">
                <a:solidFill>
                  <a:schemeClr val="accent1"/>
                </a:solidFill>
              </a:rPr>
              <a:t>2</a:t>
            </a:r>
            <a:r>
              <a:rPr lang="en-US" sz="2400" dirty="0" smtClean="0">
                <a:solidFill>
                  <a:schemeClr val="accent1"/>
                </a:solidFill>
              </a:rPr>
              <a:t>.   </a:t>
            </a:r>
            <a:r>
              <a:rPr lang="en-US" sz="2400" dirty="0" smtClean="0"/>
              <a:t>Make </a:t>
            </a:r>
            <a:r>
              <a:rPr lang="en-US" sz="2400" dirty="0"/>
              <a:t>the necessary </a:t>
            </a:r>
            <a:r>
              <a:rPr lang="en-US" sz="2400" dirty="0" smtClean="0"/>
              <a:t>modifications</a:t>
            </a:r>
          </a:p>
          <a:p>
            <a:endParaRPr lang="en-US" sz="2400" dirty="0"/>
          </a:p>
          <a:p>
            <a:endParaRPr lang="en-US" sz="2400" dirty="0" smtClean="0"/>
          </a:p>
          <a:p>
            <a:endParaRPr lang="en-US" sz="2400" dirty="0"/>
          </a:p>
          <a:p>
            <a:endParaRPr lang="en-US" sz="2400" dirty="0" smtClean="0"/>
          </a:p>
          <a:p>
            <a:endParaRPr lang="en-US" sz="2400" dirty="0"/>
          </a:p>
          <a:p>
            <a:r>
              <a:rPr lang="en-US" sz="2400" dirty="0">
                <a:solidFill>
                  <a:schemeClr val="accent1"/>
                </a:solidFill>
              </a:rPr>
              <a:t>3</a:t>
            </a:r>
            <a:r>
              <a:rPr lang="en-US" sz="2400" dirty="0" smtClean="0">
                <a:solidFill>
                  <a:schemeClr val="accent1"/>
                </a:solidFill>
              </a:rPr>
              <a:t>.   </a:t>
            </a:r>
            <a:r>
              <a:rPr lang="en-US" sz="2400" dirty="0" smtClean="0"/>
              <a:t>Click </a:t>
            </a:r>
            <a:r>
              <a:rPr lang="en-US" sz="2400" dirty="0"/>
              <a:t>the  </a:t>
            </a:r>
            <a:r>
              <a:rPr lang="en-US" sz="2400" dirty="0" smtClean="0"/>
              <a:t>                </a:t>
            </a:r>
            <a:r>
              <a:rPr lang="en-US" sz="2400" dirty="0"/>
              <a:t>button to save the changes</a:t>
            </a:r>
          </a:p>
        </p:txBody>
      </p:sp>
      <p:pic>
        <p:nvPicPr>
          <p:cNvPr id="4" name="Picture 3"/>
          <p:cNvPicPr>
            <a:picLocks noChangeAspect="1"/>
          </p:cNvPicPr>
          <p:nvPr/>
        </p:nvPicPr>
        <p:blipFill>
          <a:blip r:embed="rId2"/>
          <a:stretch>
            <a:fillRect/>
          </a:stretch>
        </p:blipFill>
        <p:spPr>
          <a:xfrm>
            <a:off x="2734963" y="1845733"/>
            <a:ext cx="792129" cy="416203"/>
          </a:xfrm>
          <a:prstGeom prst="rect">
            <a:avLst/>
          </a:prstGeom>
        </p:spPr>
      </p:pic>
      <p:pic>
        <p:nvPicPr>
          <p:cNvPr id="5" name="Picture 4"/>
          <p:cNvPicPr>
            <a:picLocks noChangeAspect="1"/>
          </p:cNvPicPr>
          <p:nvPr/>
        </p:nvPicPr>
        <p:blipFill>
          <a:blip r:embed="rId3"/>
          <a:stretch>
            <a:fillRect/>
          </a:stretch>
        </p:blipFill>
        <p:spPr>
          <a:xfrm>
            <a:off x="2734962" y="3194086"/>
            <a:ext cx="4724617" cy="1985024"/>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2734962" y="5323490"/>
            <a:ext cx="976313" cy="401224"/>
          </a:xfrm>
          <a:prstGeom prst="rect">
            <a:avLst/>
          </a:prstGeom>
        </p:spPr>
      </p:pic>
    </p:spTree>
    <p:extLst>
      <p:ext uri="{BB962C8B-B14F-4D97-AF65-F5344CB8AC3E}">
        <p14:creationId xmlns:p14="http://schemas.microsoft.com/office/powerpoint/2010/main" val="3593605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Deleting a Lab Section</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button </a:t>
            </a:r>
            <a:r>
              <a:rPr lang="en-US" sz="2400" dirty="0"/>
              <a:t>of the corresponding record</a:t>
            </a:r>
            <a:r>
              <a:rPr lang="en-US" sz="2400" dirty="0" smtClean="0"/>
              <a:t>.</a:t>
            </a:r>
          </a:p>
          <a:p>
            <a:endParaRPr lang="en-US" sz="2400" dirty="0"/>
          </a:p>
          <a:p>
            <a:endParaRPr lang="en-US" sz="2400" dirty="0" smtClean="0"/>
          </a:p>
          <a:p>
            <a:endParaRPr lang="en-US" sz="2400" dirty="0"/>
          </a:p>
          <a:p>
            <a:endParaRPr lang="en-US" sz="2400" dirty="0" smtClean="0"/>
          </a:p>
          <a:p>
            <a:endParaRPr lang="en-US" sz="2400" dirty="0"/>
          </a:p>
          <a:p>
            <a:r>
              <a:rPr lang="en-US" sz="2400" dirty="0">
                <a:solidFill>
                  <a:schemeClr val="accent1"/>
                </a:solidFill>
              </a:rPr>
              <a:t>2</a:t>
            </a:r>
            <a:r>
              <a:rPr lang="en-US" sz="2400" dirty="0" smtClean="0">
                <a:solidFill>
                  <a:schemeClr val="accent1"/>
                </a:solidFill>
              </a:rPr>
              <a:t>.   </a:t>
            </a:r>
            <a:r>
              <a:rPr lang="en-US" sz="2400" dirty="0" smtClean="0"/>
              <a:t>Click </a:t>
            </a:r>
            <a:r>
              <a:rPr lang="en-US" sz="2400" dirty="0"/>
              <a:t>the </a:t>
            </a:r>
            <a:r>
              <a:rPr lang="en-US" sz="2400" dirty="0" smtClean="0"/>
              <a:t>              button </a:t>
            </a:r>
            <a:r>
              <a:rPr lang="en-US" sz="2400" dirty="0"/>
              <a:t>on the pop-up if you are sure to delete, otherwise, click the </a:t>
            </a:r>
            <a:r>
              <a:rPr lang="en-US" sz="2400" dirty="0" smtClean="0"/>
              <a:t>              button </a:t>
            </a:r>
            <a:r>
              <a:rPr lang="en-US" sz="2400" dirty="0"/>
              <a:t>or </a:t>
            </a:r>
            <a:r>
              <a:rPr lang="en-US" sz="2400" dirty="0" smtClean="0"/>
              <a:t>     </a:t>
            </a:r>
            <a:r>
              <a:rPr lang="en-US" sz="2400" dirty="0"/>
              <a:t>icon to dismiss.</a:t>
            </a:r>
          </a:p>
        </p:txBody>
      </p:sp>
      <p:pic>
        <p:nvPicPr>
          <p:cNvPr id="4" name="Picture 3"/>
          <p:cNvPicPr>
            <a:picLocks noChangeAspect="1"/>
          </p:cNvPicPr>
          <p:nvPr/>
        </p:nvPicPr>
        <p:blipFill>
          <a:blip r:embed="rId2"/>
          <a:stretch>
            <a:fillRect/>
          </a:stretch>
        </p:blipFill>
        <p:spPr>
          <a:xfrm>
            <a:off x="2798389" y="1845734"/>
            <a:ext cx="971505" cy="421838"/>
          </a:xfrm>
          <a:prstGeom prst="rect">
            <a:avLst/>
          </a:prstGeom>
        </p:spPr>
      </p:pic>
      <p:pic>
        <p:nvPicPr>
          <p:cNvPr id="5" name="Picture 4"/>
          <p:cNvPicPr>
            <a:picLocks noChangeAspect="1"/>
          </p:cNvPicPr>
          <p:nvPr/>
        </p:nvPicPr>
        <p:blipFill>
          <a:blip r:embed="rId3"/>
          <a:stretch>
            <a:fillRect/>
          </a:stretch>
        </p:blipFill>
        <p:spPr>
          <a:xfrm>
            <a:off x="1954904" y="2546291"/>
            <a:ext cx="5103621" cy="1733333"/>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2798389" y="4891057"/>
            <a:ext cx="761398" cy="346090"/>
          </a:xfrm>
          <a:prstGeom prst="rect">
            <a:avLst/>
          </a:prstGeom>
        </p:spPr>
      </p:pic>
      <p:pic>
        <p:nvPicPr>
          <p:cNvPr id="7" name="Picture 6"/>
          <p:cNvPicPr>
            <a:picLocks noChangeAspect="1"/>
          </p:cNvPicPr>
          <p:nvPr/>
        </p:nvPicPr>
        <p:blipFill>
          <a:blip r:embed="rId5"/>
          <a:stretch>
            <a:fillRect/>
          </a:stretch>
        </p:blipFill>
        <p:spPr>
          <a:xfrm>
            <a:off x="2286291" y="5248357"/>
            <a:ext cx="824595" cy="382421"/>
          </a:xfrm>
          <a:prstGeom prst="rect">
            <a:avLst/>
          </a:prstGeom>
        </p:spPr>
      </p:pic>
      <p:pic>
        <p:nvPicPr>
          <p:cNvPr id="8" name="Picture 7"/>
          <p:cNvPicPr>
            <a:picLocks noChangeAspect="1"/>
          </p:cNvPicPr>
          <p:nvPr/>
        </p:nvPicPr>
        <p:blipFill>
          <a:blip r:embed="rId6"/>
          <a:stretch>
            <a:fillRect/>
          </a:stretch>
        </p:blipFill>
        <p:spPr>
          <a:xfrm>
            <a:off x="4506714" y="5339567"/>
            <a:ext cx="228571" cy="200000"/>
          </a:xfrm>
          <a:prstGeom prst="rect">
            <a:avLst/>
          </a:prstGeom>
        </p:spPr>
      </p:pic>
    </p:spTree>
    <p:extLst>
      <p:ext uri="{BB962C8B-B14F-4D97-AF65-F5344CB8AC3E}">
        <p14:creationId xmlns:p14="http://schemas.microsoft.com/office/powerpoint/2010/main" val="3092652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Specimen Types</a:t>
            </a:r>
            <a:endParaRPr lang="en-US" b="1"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Allows you to set the specimen types as appropriate for your laboratory.</a:t>
            </a:r>
          </a:p>
        </p:txBody>
      </p:sp>
    </p:spTree>
    <p:extLst>
      <p:ext uri="{BB962C8B-B14F-4D97-AF65-F5344CB8AC3E}">
        <p14:creationId xmlns:p14="http://schemas.microsoft.com/office/powerpoint/2010/main" val="1700867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Listing available Specimen Types</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link </a:t>
            </a:r>
            <a:r>
              <a:rPr lang="en-US" sz="2400" dirty="0"/>
              <a:t>on the navigation menu.</a:t>
            </a:r>
          </a:p>
          <a:p>
            <a:r>
              <a:rPr lang="en-US" sz="2400" dirty="0">
                <a:solidFill>
                  <a:schemeClr val="accent1"/>
                </a:solidFill>
              </a:rPr>
              <a:t>2</a:t>
            </a:r>
            <a:r>
              <a:rPr lang="en-US" sz="2400" dirty="0" smtClean="0">
                <a:solidFill>
                  <a:schemeClr val="accent1"/>
                </a:solidFill>
              </a:rPr>
              <a:t>.   </a:t>
            </a:r>
            <a:r>
              <a:rPr lang="en-US" sz="2400" dirty="0" smtClean="0"/>
              <a:t>A </a:t>
            </a:r>
            <a:r>
              <a:rPr lang="en-US" sz="2400" dirty="0"/>
              <a:t>list of available specimen types will be loaded </a:t>
            </a:r>
          </a:p>
          <a:p>
            <a:endParaRPr lang="en-US" sz="2400" dirty="0"/>
          </a:p>
        </p:txBody>
      </p:sp>
      <p:pic>
        <p:nvPicPr>
          <p:cNvPr id="4" name="Picture 3"/>
          <p:cNvPicPr>
            <a:picLocks noChangeAspect="1"/>
          </p:cNvPicPr>
          <p:nvPr/>
        </p:nvPicPr>
        <p:blipFill>
          <a:blip r:embed="rId2"/>
          <a:stretch>
            <a:fillRect/>
          </a:stretch>
        </p:blipFill>
        <p:spPr>
          <a:xfrm>
            <a:off x="2679614" y="1845734"/>
            <a:ext cx="1576895" cy="319950"/>
          </a:xfrm>
          <a:prstGeom prst="rect">
            <a:avLst/>
          </a:prstGeom>
        </p:spPr>
      </p:pic>
      <p:pic>
        <p:nvPicPr>
          <p:cNvPr id="5" name="Picture 4"/>
          <p:cNvPicPr>
            <a:picLocks noChangeAspect="1"/>
          </p:cNvPicPr>
          <p:nvPr/>
        </p:nvPicPr>
        <p:blipFill>
          <a:blip r:embed="rId3"/>
          <a:stretch>
            <a:fillRect/>
          </a:stretch>
        </p:blipFill>
        <p:spPr>
          <a:xfrm>
            <a:off x="2138470" y="2912626"/>
            <a:ext cx="6395930" cy="263794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816941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Searching for a Specimen Type</a:t>
            </a:r>
            <a:endParaRPr lang="en-US" b="1" dirty="0"/>
          </a:p>
        </p:txBody>
      </p:sp>
      <p:sp>
        <p:nvSpPr>
          <p:cNvPr id="3" name="Content Placeholder 2"/>
          <p:cNvSpPr>
            <a:spLocks noGrp="1"/>
          </p:cNvSpPr>
          <p:nvPr>
            <p:ph idx="1"/>
          </p:nvPr>
        </p:nvSpPr>
        <p:spPr/>
        <p:txBody>
          <a:bodyPr>
            <a:normAutofit/>
          </a:bodyPr>
          <a:lstStyle/>
          <a:p>
            <a:r>
              <a:rPr lang="en-US" sz="2400" dirty="0" smtClean="0">
                <a:solidFill>
                  <a:schemeClr val="accent1"/>
                </a:solidFill>
              </a:rPr>
              <a:t>1.</a:t>
            </a:r>
            <a:r>
              <a:rPr lang="en-US" sz="2400" dirty="0" smtClean="0"/>
              <a:t>   Start typing </a:t>
            </a:r>
            <a:r>
              <a:rPr lang="en-US" sz="2400" dirty="0"/>
              <a:t>the specimen type on the search </a:t>
            </a:r>
            <a:r>
              <a:rPr lang="en-US" sz="2400" dirty="0" smtClean="0"/>
              <a:t>field</a:t>
            </a:r>
          </a:p>
          <a:p>
            <a:endParaRPr lang="en-US" sz="2400" dirty="0"/>
          </a:p>
          <a:p>
            <a:endParaRPr lang="en-US" sz="2400" dirty="0" smtClean="0"/>
          </a:p>
          <a:p>
            <a:r>
              <a:rPr lang="en-US" sz="2400" dirty="0">
                <a:solidFill>
                  <a:schemeClr val="accent1"/>
                </a:solidFill>
              </a:rPr>
              <a:t> 2</a:t>
            </a:r>
            <a:r>
              <a:rPr lang="en-US" sz="2400" dirty="0" smtClean="0">
                <a:solidFill>
                  <a:schemeClr val="accent1"/>
                </a:solidFill>
              </a:rPr>
              <a:t>.   </a:t>
            </a:r>
            <a:r>
              <a:rPr lang="en-US" sz="2400" dirty="0" smtClean="0"/>
              <a:t>The </a:t>
            </a:r>
            <a:r>
              <a:rPr lang="en-US" sz="2400" dirty="0"/>
              <a:t>list will automatically be loaded with matching values e.g. </a:t>
            </a:r>
          </a:p>
        </p:txBody>
      </p:sp>
      <p:pic>
        <p:nvPicPr>
          <p:cNvPr id="4" name="Picture 3"/>
          <p:cNvPicPr>
            <a:picLocks noChangeAspect="1"/>
          </p:cNvPicPr>
          <p:nvPr/>
        </p:nvPicPr>
        <p:blipFill>
          <a:blip r:embed="rId2"/>
          <a:stretch>
            <a:fillRect/>
          </a:stretch>
        </p:blipFill>
        <p:spPr>
          <a:xfrm>
            <a:off x="1624152" y="2516630"/>
            <a:ext cx="3188480" cy="542720"/>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2860365" y="3773856"/>
            <a:ext cx="5733333" cy="209523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054903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Viewing a Specimen Type</a:t>
            </a:r>
            <a:endParaRPr lang="en-US" b="1" dirty="0"/>
          </a:p>
        </p:txBody>
      </p:sp>
      <p:sp>
        <p:nvSpPr>
          <p:cNvPr id="3" name="Content Placeholder 2"/>
          <p:cNvSpPr>
            <a:spLocks noGrp="1"/>
          </p:cNvSpPr>
          <p:nvPr>
            <p:ph idx="1"/>
          </p:nvPr>
        </p:nvSpPr>
        <p:spPr/>
        <p:txBody>
          <a:bodyPr/>
          <a:lstStyle/>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a:t>
            </a:r>
            <a:r>
              <a:rPr lang="en-US" sz="2400" dirty="0"/>
              <a:t>button of the corresponding specimen type.</a:t>
            </a:r>
          </a:p>
          <a:p>
            <a:r>
              <a:rPr lang="en-US" sz="2400" dirty="0">
                <a:solidFill>
                  <a:schemeClr val="accent1"/>
                </a:solidFill>
              </a:rPr>
              <a:t>2</a:t>
            </a:r>
            <a:r>
              <a:rPr lang="en-US" sz="2400" dirty="0" smtClean="0">
                <a:solidFill>
                  <a:schemeClr val="accent1"/>
                </a:solidFill>
              </a:rPr>
              <a:t>.   </a:t>
            </a:r>
            <a:r>
              <a:rPr lang="en-US" sz="2400" dirty="0" smtClean="0"/>
              <a:t>The </a:t>
            </a:r>
            <a:r>
              <a:rPr lang="en-US" sz="2400" dirty="0"/>
              <a:t>details shall be loaded on to a panel e.g. </a:t>
            </a:r>
          </a:p>
          <a:p>
            <a:endParaRPr lang="en-US" dirty="0"/>
          </a:p>
        </p:txBody>
      </p:sp>
      <p:pic>
        <p:nvPicPr>
          <p:cNvPr id="4" name="Picture 3"/>
          <p:cNvPicPr>
            <a:picLocks noChangeAspect="1"/>
          </p:cNvPicPr>
          <p:nvPr/>
        </p:nvPicPr>
        <p:blipFill>
          <a:blip r:embed="rId2"/>
          <a:stretch>
            <a:fillRect/>
          </a:stretch>
        </p:blipFill>
        <p:spPr>
          <a:xfrm>
            <a:off x="2159356" y="3109520"/>
            <a:ext cx="4466033" cy="2072080"/>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2722434" y="1845734"/>
            <a:ext cx="854464" cy="368077"/>
          </a:xfrm>
          <a:prstGeom prst="rect">
            <a:avLst/>
          </a:prstGeom>
        </p:spPr>
      </p:pic>
    </p:spTree>
    <p:extLst>
      <p:ext uri="{BB962C8B-B14F-4D97-AF65-F5344CB8AC3E}">
        <p14:creationId xmlns:p14="http://schemas.microsoft.com/office/powerpoint/2010/main" val="310655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en-US" b="1" dirty="0"/>
          </a:p>
        </p:txBody>
      </p:sp>
      <p:sp>
        <p:nvSpPr>
          <p:cNvPr id="3" name="Content Placeholder 2"/>
          <p:cNvSpPr>
            <a:spLocks noGrp="1"/>
          </p:cNvSpPr>
          <p:nvPr>
            <p:ph idx="1"/>
          </p:nvPr>
        </p:nvSpPr>
        <p:spPr/>
        <p:txBody>
          <a:bodyPr>
            <a:normAutofit/>
          </a:bodyPr>
          <a:lstStyle/>
          <a:p>
            <a:r>
              <a:rPr lang="en-US" sz="2400" dirty="0"/>
              <a:t>On successful sign-in, you should see such a page as this. The highlighted section shows the person signed in.</a:t>
            </a:r>
          </a:p>
        </p:txBody>
      </p:sp>
      <p:pic>
        <p:nvPicPr>
          <p:cNvPr id="4" name="Picture 3"/>
          <p:cNvPicPr>
            <a:picLocks noChangeAspect="1"/>
          </p:cNvPicPr>
          <p:nvPr/>
        </p:nvPicPr>
        <p:blipFill>
          <a:blip r:embed="rId2"/>
          <a:stretch>
            <a:fillRect/>
          </a:stretch>
        </p:blipFill>
        <p:spPr>
          <a:xfrm>
            <a:off x="3391408" y="2546775"/>
            <a:ext cx="7764272" cy="343069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200757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rPr>
              <a:t>Adding a new Specimen Type</a:t>
            </a:r>
            <a:endParaRPr lang="en-US" b="1" dirty="0">
              <a:solidFill>
                <a:schemeClr val="tx1"/>
              </a:solidFill>
            </a:endParaRPr>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On </a:t>
            </a:r>
            <a:r>
              <a:rPr lang="en-US" sz="2400" dirty="0"/>
              <a:t>the list of specimen types, click the  </a:t>
            </a:r>
            <a:r>
              <a:rPr lang="en-US" sz="2400" dirty="0" smtClean="0"/>
              <a:t>                      button</a:t>
            </a:r>
            <a:r>
              <a:rPr lang="en-US" sz="2400" dirty="0"/>
              <a:t>.</a:t>
            </a:r>
          </a:p>
          <a:p>
            <a:r>
              <a:rPr lang="en-US" sz="2400" dirty="0">
                <a:solidFill>
                  <a:schemeClr val="accent1"/>
                </a:solidFill>
              </a:rPr>
              <a:t>2</a:t>
            </a:r>
            <a:r>
              <a:rPr lang="en-US" sz="2400" dirty="0" smtClean="0">
                <a:solidFill>
                  <a:schemeClr val="accent1"/>
                </a:solidFill>
              </a:rPr>
              <a:t>.   </a:t>
            </a:r>
            <a:r>
              <a:rPr lang="en-US" sz="2400" dirty="0" smtClean="0"/>
              <a:t>Complete </a:t>
            </a:r>
            <a:r>
              <a:rPr lang="en-US" sz="2400" dirty="0"/>
              <a:t>the details on the provided form </a:t>
            </a:r>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smtClean="0">
                <a:solidFill>
                  <a:schemeClr val="accent1"/>
                </a:solidFill>
              </a:rPr>
              <a:t>3.   </a:t>
            </a:r>
            <a:r>
              <a:rPr lang="en-US" sz="2400" dirty="0" smtClean="0"/>
              <a:t>Click </a:t>
            </a:r>
            <a:r>
              <a:rPr lang="en-US" sz="2400" dirty="0"/>
              <a:t>the   </a:t>
            </a:r>
            <a:r>
              <a:rPr lang="en-US" sz="2400" dirty="0" smtClean="0"/>
              <a:t>           button </a:t>
            </a:r>
            <a:r>
              <a:rPr lang="en-US" sz="2400" dirty="0"/>
              <a:t>to save the specimen type to the system</a:t>
            </a:r>
          </a:p>
        </p:txBody>
      </p:sp>
      <p:pic>
        <p:nvPicPr>
          <p:cNvPr id="4" name="Picture 3"/>
          <p:cNvPicPr>
            <a:picLocks noChangeAspect="1"/>
          </p:cNvPicPr>
          <p:nvPr/>
        </p:nvPicPr>
        <p:blipFill>
          <a:blip r:embed="rId2"/>
          <a:stretch>
            <a:fillRect/>
          </a:stretch>
        </p:blipFill>
        <p:spPr>
          <a:xfrm>
            <a:off x="6464302" y="1859125"/>
            <a:ext cx="1560183" cy="290517"/>
          </a:xfrm>
          <a:prstGeom prst="rect">
            <a:avLst/>
          </a:prstGeom>
        </p:spPr>
      </p:pic>
      <p:pic>
        <p:nvPicPr>
          <p:cNvPr id="5" name="Picture 4"/>
          <p:cNvPicPr>
            <a:picLocks noChangeAspect="1"/>
          </p:cNvPicPr>
          <p:nvPr/>
        </p:nvPicPr>
        <p:blipFill>
          <a:blip r:embed="rId3"/>
          <a:stretch>
            <a:fillRect/>
          </a:stretch>
        </p:blipFill>
        <p:spPr>
          <a:xfrm>
            <a:off x="2683349" y="2883682"/>
            <a:ext cx="4503513" cy="2009160"/>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2683349" y="5431966"/>
            <a:ext cx="917989" cy="389831"/>
          </a:xfrm>
          <a:prstGeom prst="rect">
            <a:avLst/>
          </a:prstGeom>
        </p:spPr>
      </p:pic>
    </p:spTree>
    <p:extLst>
      <p:ext uri="{BB962C8B-B14F-4D97-AF65-F5344CB8AC3E}">
        <p14:creationId xmlns:p14="http://schemas.microsoft.com/office/powerpoint/2010/main" val="9663076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Updating a Specimen Type</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a:t>
            </a:r>
            <a:r>
              <a:rPr lang="en-US" sz="2400" dirty="0"/>
              <a:t>button of the corresponding record to open a form with pre-filled </a:t>
            </a:r>
            <a:r>
              <a:rPr lang="en-US" sz="2400" dirty="0" smtClean="0"/>
              <a:t>values</a:t>
            </a:r>
          </a:p>
          <a:p>
            <a:r>
              <a:rPr lang="en-US" sz="2400" dirty="0">
                <a:solidFill>
                  <a:schemeClr val="accent1"/>
                </a:solidFill>
              </a:rPr>
              <a:t>2</a:t>
            </a:r>
            <a:r>
              <a:rPr lang="en-US" sz="2400" dirty="0" smtClean="0">
                <a:solidFill>
                  <a:schemeClr val="accent1"/>
                </a:solidFill>
              </a:rPr>
              <a:t>.   </a:t>
            </a:r>
            <a:r>
              <a:rPr lang="en-US" sz="2400" dirty="0" smtClean="0"/>
              <a:t>Make </a:t>
            </a:r>
            <a:r>
              <a:rPr lang="en-US" sz="2400" dirty="0"/>
              <a:t>the necessary modifications </a:t>
            </a:r>
            <a:endParaRPr lang="en-US" sz="2400" dirty="0" smtClean="0"/>
          </a:p>
          <a:p>
            <a:endParaRPr lang="en-US" sz="2400" dirty="0"/>
          </a:p>
          <a:p>
            <a:endParaRPr lang="en-US" sz="2400" dirty="0" smtClean="0"/>
          </a:p>
          <a:p>
            <a:endParaRPr lang="en-US" sz="2400" dirty="0"/>
          </a:p>
          <a:p>
            <a:endParaRPr lang="en-US" sz="2400" dirty="0" smtClean="0"/>
          </a:p>
          <a:p>
            <a:r>
              <a:rPr lang="en-US" sz="2400" dirty="0">
                <a:solidFill>
                  <a:schemeClr val="accent1"/>
                </a:solidFill>
              </a:rPr>
              <a:t>3</a:t>
            </a:r>
            <a:r>
              <a:rPr lang="en-US" sz="2400" dirty="0" smtClean="0">
                <a:solidFill>
                  <a:schemeClr val="accent1"/>
                </a:solidFill>
              </a:rPr>
              <a:t>.   </a:t>
            </a:r>
            <a:r>
              <a:rPr lang="en-US" sz="2400" dirty="0" smtClean="0"/>
              <a:t>Click </a:t>
            </a:r>
            <a:r>
              <a:rPr lang="en-US" sz="2400" dirty="0"/>
              <a:t>the </a:t>
            </a:r>
            <a:r>
              <a:rPr lang="en-US" sz="2400" dirty="0" smtClean="0"/>
              <a:t>            button </a:t>
            </a:r>
            <a:r>
              <a:rPr lang="en-US" sz="2400" dirty="0"/>
              <a:t>to save the changes</a:t>
            </a:r>
          </a:p>
          <a:p>
            <a:endParaRPr lang="en-US" sz="2400" dirty="0" smtClean="0"/>
          </a:p>
          <a:p>
            <a:endParaRPr lang="en-US" sz="2400" dirty="0"/>
          </a:p>
        </p:txBody>
      </p:sp>
      <p:pic>
        <p:nvPicPr>
          <p:cNvPr id="4" name="Picture 3"/>
          <p:cNvPicPr>
            <a:picLocks noChangeAspect="1"/>
          </p:cNvPicPr>
          <p:nvPr/>
        </p:nvPicPr>
        <p:blipFill>
          <a:blip r:embed="rId2"/>
          <a:stretch>
            <a:fillRect/>
          </a:stretch>
        </p:blipFill>
        <p:spPr>
          <a:xfrm>
            <a:off x="2831216" y="1845734"/>
            <a:ext cx="826383" cy="434200"/>
          </a:xfrm>
          <a:prstGeom prst="rect">
            <a:avLst/>
          </a:prstGeom>
        </p:spPr>
      </p:pic>
      <p:pic>
        <p:nvPicPr>
          <p:cNvPr id="5" name="Picture 4"/>
          <p:cNvPicPr>
            <a:picLocks noChangeAspect="1"/>
          </p:cNvPicPr>
          <p:nvPr/>
        </p:nvPicPr>
        <p:blipFill>
          <a:blip r:embed="rId3"/>
          <a:stretch>
            <a:fillRect/>
          </a:stretch>
        </p:blipFill>
        <p:spPr>
          <a:xfrm>
            <a:off x="2783089" y="3095266"/>
            <a:ext cx="4200196" cy="1958496"/>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2783088" y="5246994"/>
            <a:ext cx="738695" cy="303573"/>
          </a:xfrm>
          <a:prstGeom prst="rect">
            <a:avLst/>
          </a:prstGeom>
        </p:spPr>
      </p:pic>
    </p:spTree>
    <p:extLst>
      <p:ext uri="{BB962C8B-B14F-4D97-AF65-F5344CB8AC3E}">
        <p14:creationId xmlns:p14="http://schemas.microsoft.com/office/powerpoint/2010/main" val="40783522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Deleting a Specimen Type</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button </a:t>
            </a:r>
            <a:r>
              <a:rPr lang="en-US" sz="2400" dirty="0"/>
              <a:t>of the corresponding record</a:t>
            </a:r>
            <a:r>
              <a:rPr lang="en-US" sz="2400" dirty="0" smtClean="0"/>
              <a:t>.</a:t>
            </a:r>
          </a:p>
          <a:p>
            <a:endParaRPr lang="en-US" sz="2400" dirty="0"/>
          </a:p>
          <a:p>
            <a:endParaRPr lang="en-US" sz="2400" dirty="0" smtClean="0"/>
          </a:p>
          <a:p>
            <a:endParaRPr lang="en-US" sz="2400" dirty="0"/>
          </a:p>
          <a:p>
            <a:endParaRPr lang="en-US" sz="2400" dirty="0" smtClean="0"/>
          </a:p>
          <a:p>
            <a:r>
              <a:rPr lang="en-US" sz="2400" dirty="0">
                <a:solidFill>
                  <a:schemeClr val="accent1"/>
                </a:solidFill>
              </a:rPr>
              <a:t>2</a:t>
            </a:r>
            <a:r>
              <a:rPr lang="en-US" sz="2400" dirty="0" smtClean="0">
                <a:solidFill>
                  <a:schemeClr val="accent1"/>
                </a:solidFill>
              </a:rPr>
              <a:t>.   </a:t>
            </a:r>
            <a:r>
              <a:rPr lang="en-US" sz="2400" dirty="0" smtClean="0"/>
              <a:t>Click </a:t>
            </a:r>
            <a:r>
              <a:rPr lang="en-US" sz="2400" dirty="0"/>
              <a:t>the   </a:t>
            </a:r>
            <a:r>
              <a:rPr lang="en-US" sz="2400" dirty="0" smtClean="0"/>
              <a:t>             button </a:t>
            </a:r>
            <a:r>
              <a:rPr lang="en-US" sz="2400" dirty="0"/>
              <a:t>on the pop-up if you are sure to delete, otherwise, click the </a:t>
            </a:r>
            <a:r>
              <a:rPr lang="en-US" sz="2400" dirty="0" smtClean="0"/>
              <a:t>             button </a:t>
            </a:r>
            <a:r>
              <a:rPr lang="en-US" sz="2400" dirty="0"/>
              <a:t>or  </a:t>
            </a:r>
            <a:r>
              <a:rPr lang="en-US" sz="2400" dirty="0" smtClean="0"/>
              <a:t>    icon </a:t>
            </a:r>
            <a:r>
              <a:rPr lang="en-US" sz="2400" dirty="0"/>
              <a:t>to dismiss.</a:t>
            </a:r>
          </a:p>
          <a:p>
            <a:endParaRPr lang="en-US" sz="2400" dirty="0"/>
          </a:p>
        </p:txBody>
      </p:sp>
      <p:pic>
        <p:nvPicPr>
          <p:cNvPr id="4" name="Picture 3"/>
          <p:cNvPicPr>
            <a:picLocks noChangeAspect="1"/>
          </p:cNvPicPr>
          <p:nvPr/>
        </p:nvPicPr>
        <p:blipFill>
          <a:blip r:embed="rId2"/>
          <a:stretch>
            <a:fillRect/>
          </a:stretch>
        </p:blipFill>
        <p:spPr>
          <a:xfrm>
            <a:off x="1970948" y="2353785"/>
            <a:ext cx="4400000" cy="1733333"/>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2749757" y="4364644"/>
            <a:ext cx="699296" cy="317862"/>
          </a:xfrm>
          <a:prstGeom prst="rect">
            <a:avLst/>
          </a:prstGeom>
        </p:spPr>
      </p:pic>
      <p:pic>
        <p:nvPicPr>
          <p:cNvPr id="6" name="Picture 5"/>
          <p:cNvPicPr>
            <a:picLocks noChangeAspect="1"/>
          </p:cNvPicPr>
          <p:nvPr/>
        </p:nvPicPr>
        <p:blipFill>
          <a:blip r:embed="rId4"/>
          <a:stretch>
            <a:fillRect/>
          </a:stretch>
        </p:blipFill>
        <p:spPr>
          <a:xfrm>
            <a:off x="2222123" y="4772693"/>
            <a:ext cx="807899" cy="374678"/>
          </a:xfrm>
          <a:prstGeom prst="rect">
            <a:avLst/>
          </a:prstGeom>
        </p:spPr>
      </p:pic>
      <p:pic>
        <p:nvPicPr>
          <p:cNvPr id="7" name="Picture 6"/>
          <p:cNvPicPr>
            <a:picLocks noChangeAspect="1"/>
          </p:cNvPicPr>
          <p:nvPr/>
        </p:nvPicPr>
        <p:blipFill>
          <a:blip r:embed="rId5"/>
          <a:stretch>
            <a:fillRect/>
          </a:stretch>
        </p:blipFill>
        <p:spPr>
          <a:xfrm>
            <a:off x="4409588" y="4860032"/>
            <a:ext cx="228571" cy="200000"/>
          </a:xfrm>
          <a:prstGeom prst="rect">
            <a:avLst/>
          </a:prstGeom>
        </p:spPr>
      </p:pic>
    </p:spTree>
    <p:extLst>
      <p:ext uri="{BB962C8B-B14F-4D97-AF65-F5344CB8AC3E}">
        <p14:creationId xmlns:p14="http://schemas.microsoft.com/office/powerpoint/2010/main" val="18765212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Specimen Rejection</a:t>
            </a:r>
            <a:endParaRPr lang="en-US" b="1"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Allows for definition of the various reasons for specimen rejection as applicable to the laboratory</a:t>
            </a:r>
          </a:p>
        </p:txBody>
      </p:sp>
    </p:spTree>
    <p:extLst>
      <p:ext uri="{BB962C8B-B14F-4D97-AF65-F5344CB8AC3E}">
        <p14:creationId xmlns:p14="http://schemas.microsoft.com/office/powerpoint/2010/main" val="17166113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Listing all Specimen Rejection Reasons</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link </a:t>
            </a:r>
            <a:r>
              <a:rPr lang="en-US" sz="2400" dirty="0"/>
              <a:t>on the navigation menu.</a:t>
            </a:r>
          </a:p>
          <a:p>
            <a:r>
              <a:rPr lang="en-US" sz="2400" dirty="0">
                <a:solidFill>
                  <a:schemeClr val="accent1"/>
                </a:solidFill>
              </a:rPr>
              <a:t>2</a:t>
            </a:r>
            <a:r>
              <a:rPr lang="en-US" sz="2400" dirty="0" smtClean="0">
                <a:solidFill>
                  <a:schemeClr val="accent1"/>
                </a:solidFill>
              </a:rPr>
              <a:t>.   </a:t>
            </a:r>
            <a:r>
              <a:rPr lang="en-US" sz="2400" dirty="0" smtClean="0"/>
              <a:t>The </a:t>
            </a:r>
            <a:r>
              <a:rPr lang="en-US" sz="2400" dirty="0"/>
              <a:t>list of specimen rejection reasons appears in a panel as shown.</a:t>
            </a:r>
          </a:p>
          <a:p>
            <a:endParaRPr lang="en-US" sz="2400" dirty="0"/>
          </a:p>
        </p:txBody>
      </p:sp>
      <p:pic>
        <p:nvPicPr>
          <p:cNvPr id="4" name="Picture 3"/>
          <p:cNvPicPr>
            <a:picLocks noChangeAspect="1"/>
          </p:cNvPicPr>
          <p:nvPr/>
        </p:nvPicPr>
        <p:blipFill>
          <a:blip r:embed="rId2"/>
          <a:stretch>
            <a:fillRect/>
          </a:stretch>
        </p:blipFill>
        <p:spPr>
          <a:xfrm>
            <a:off x="2813728" y="1845734"/>
            <a:ext cx="1860449" cy="319950"/>
          </a:xfrm>
          <a:prstGeom prst="rect">
            <a:avLst/>
          </a:prstGeom>
        </p:spPr>
      </p:pic>
      <p:pic>
        <p:nvPicPr>
          <p:cNvPr id="5" name="Picture 4"/>
          <p:cNvPicPr>
            <a:picLocks noChangeAspect="1"/>
          </p:cNvPicPr>
          <p:nvPr/>
        </p:nvPicPr>
        <p:blipFill>
          <a:blip r:embed="rId3"/>
          <a:stretch>
            <a:fillRect/>
          </a:stretch>
        </p:blipFill>
        <p:spPr>
          <a:xfrm>
            <a:off x="2279843" y="2728880"/>
            <a:ext cx="5771429" cy="348571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585731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Searching for a Specimen Type</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Begin </a:t>
            </a:r>
            <a:r>
              <a:rPr lang="en-US" sz="2400" dirty="0"/>
              <a:t>typing the rejection reason on the search </a:t>
            </a:r>
            <a:r>
              <a:rPr lang="en-US" sz="2400" dirty="0" smtClean="0"/>
              <a:t>field</a:t>
            </a:r>
          </a:p>
          <a:p>
            <a:endParaRPr lang="en-US" sz="2400" dirty="0"/>
          </a:p>
          <a:p>
            <a:endParaRPr lang="en-US" sz="2400" dirty="0" smtClean="0"/>
          </a:p>
          <a:p>
            <a:r>
              <a:rPr lang="en-US" sz="2400" dirty="0" smtClean="0">
                <a:solidFill>
                  <a:schemeClr val="accent1"/>
                </a:solidFill>
              </a:rPr>
              <a:t>2.   </a:t>
            </a:r>
            <a:r>
              <a:rPr lang="en-US" sz="2400" dirty="0" smtClean="0"/>
              <a:t>The </a:t>
            </a:r>
            <a:r>
              <a:rPr lang="en-US" sz="2400" dirty="0"/>
              <a:t>list will automatically be loaded with matching values e.g. </a:t>
            </a:r>
          </a:p>
        </p:txBody>
      </p:sp>
      <p:pic>
        <p:nvPicPr>
          <p:cNvPr id="4" name="Picture 3"/>
          <p:cNvPicPr>
            <a:picLocks noChangeAspect="1"/>
          </p:cNvPicPr>
          <p:nvPr/>
        </p:nvPicPr>
        <p:blipFill>
          <a:blip r:embed="rId2"/>
          <a:stretch>
            <a:fillRect/>
          </a:stretch>
        </p:blipFill>
        <p:spPr>
          <a:xfrm>
            <a:off x="1752489" y="2420375"/>
            <a:ext cx="3216054" cy="547413"/>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1752489" y="3857414"/>
            <a:ext cx="5771429" cy="229523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95592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Adding a new Rejection Reason</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button </a:t>
            </a:r>
            <a:r>
              <a:rPr lang="en-US" sz="2400" dirty="0"/>
              <a:t>of the corresponding record to open a form with pre-filled values.</a:t>
            </a:r>
          </a:p>
          <a:p>
            <a:r>
              <a:rPr lang="en-US" sz="2400" dirty="0">
                <a:solidFill>
                  <a:schemeClr val="accent1"/>
                </a:solidFill>
              </a:rPr>
              <a:t>2</a:t>
            </a:r>
            <a:r>
              <a:rPr lang="en-US" sz="2400" dirty="0" smtClean="0">
                <a:solidFill>
                  <a:schemeClr val="accent1"/>
                </a:solidFill>
              </a:rPr>
              <a:t>.   </a:t>
            </a:r>
            <a:r>
              <a:rPr lang="en-US" sz="2400" dirty="0" smtClean="0"/>
              <a:t>Make </a:t>
            </a:r>
            <a:r>
              <a:rPr lang="en-US" sz="2400" dirty="0"/>
              <a:t>the necessary </a:t>
            </a:r>
            <a:r>
              <a:rPr lang="en-US" sz="2400" dirty="0" smtClean="0"/>
              <a:t>modifications</a:t>
            </a:r>
          </a:p>
          <a:p>
            <a:endParaRPr lang="en-US" sz="2400" dirty="0"/>
          </a:p>
          <a:p>
            <a:endParaRPr lang="en-US" sz="2400" dirty="0" smtClean="0"/>
          </a:p>
          <a:p>
            <a:endParaRPr lang="en-US" sz="2400" dirty="0"/>
          </a:p>
          <a:p>
            <a:endParaRPr lang="en-US" sz="2400" dirty="0" smtClean="0"/>
          </a:p>
          <a:p>
            <a:r>
              <a:rPr lang="en-US" sz="2400" dirty="0">
                <a:solidFill>
                  <a:schemeClr val="accent1"/>
                </a:solidFill>
              </a:rPr>
              <a:t>3</a:t>
            </a:r>
            <a:r>
              <a:rPr lang="en-US" sz="2400" dirty="0" smtClean="0">
                <a:solidFill>
                  <a:schemeClr val="accent1"/>
                </a:solidFill>
              </a:rPr>
              <a:t>.   </a:t>
            </a:r>
            <a:r>
              <a:rPr lang="en-US" sz="2400" dirty="0" smtClean="0"/>
              <a:t>Click the              button </a:t>
            </a:r>
            <a:r>
              <a:rPr lang="en-US" sz="2400" dirty="0"/>
              <a:t>to save the changes</a:t>
            </a:r>
          </a:p>
        </p:txBody>
      </p:sp>
      <p:pic>
        <p:nvPicPr>
          <p:cNvPr id="4" name="Picture 3"/>
          <p:cNvPicPr>
            <a:picLocks noChangeAspect="1"/>
          </p:cNvPicPr>
          <p:nvPr/>
        </p:nvPicPr>
        <p:blipFill>
          <a:blip r:embed="rId2"/>
          <a:stretch>
            <a:fillRect/>
          </a:stretch>
        </p:blipFill>
        <p:spPr>
          <a:xfrm>
            <a:off x="2718920" y="1845734"/>
            <a:ext cx="665964" cy="349913"/>
          </a:xfrm>
          <a:prstGeom prst="rect">
            <a:avLst/>
          </a:prstGeom>
        </p:spPr>
      </p:pic>
      <p:pic>
        <p:nvPicPr>
          <p:cNvPr id="5" name="Picture 4"/>
          <p:cNvPicPr>
            <a:picLocks noChangeAspect="1"/>
          </p:cNvPicPr>
          <p:nvPr/>
        </p:nvPicPr>
        <p:blipFill>
          <a:blip r:embed="rId3"/>
          <a:stretch>
            <a:fillRect/>
          </a:stretch>
        </p:blipFill>
        <p:spPr>
          <a:xfrm>
            <a:off x="1861190" y="3175227"/>
            <a:ext cx="4876190" cy="1714286"/>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2718920" y="5236445"/>
            <a:ext cx="803402" cy="330165"/>
          </a:xfrm>
          <a:prstGeom prst="rect">
            <a:avLst/>
          </a:prstGeom>
        </p:spPr>
      </p:pic>
    </p:spTree>
    <p:extLst>
      <p:ext uri="{BB962C8B-B14F-4D97-AF65-F5344CB8AC3E}">
        <p14:creationId xmlns:p14="http://schemas.microsoft.com/office/powerpoint/2010/main" val="29555240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Deleting a Rejection Reason</a:t>
            </a:r>
            <a:endParaRPr lang="en-US" b="1" dirty="0"/>
          </a:p>
        </p:txBody>
      </p:sp>
      <p:sp>
        <p:nvSpPr>
          <p:cNvPr id="3" name="Content Placeholder 2"/>
          <p:cNvSpPr>
            <a:spLocks noGrp="1"/>
          </p:cNvSpPr>
          <p:nvPr>
            <p:ph idx="1"/>
          </p:nvPr>
        </p:nvSpPr>
        <p:spPr/>
        <p:txBody>
          <a:bodyPr/>
          <a:lstStyle/>
          <a:p>
            <a:r>
              <a:rPr lang="en-US" sz="2400" dirty="0">
                <a:solidFill>
                  <a:schemeClr val="accent1"/>
                </a:solidFill>
              </a:rPr>
              <a:t>1</a:t>
            </a:r>
            <a:r>
              <a:rPr lang="en-US" sz="2400" dirty="0" smtClean="0">
                <a:solidFill>
                  <a:schemeClr val="accent1"/>
                </a:solidFill>
              </a:rPr>
              <a:t>.   </a:t>
            </a:r>
            <a:r>
              <a:rPr lang="en-US" sz="2400" dirty="0" smtClean="0"/>
              <a:t>Click the              button </a:t>
            </a:r>
            <a:r>
              <a:rPr lang="en-US" sz="2400" dirty="0"/>
              <a:t>of the corresponding record</a:t>
            </a:r>
            <a:r>
              <a:rPr lang="en-US" dirty="0" smtClean="0"/>
              <a:t>.</a:t>
            </a:r>
          </a:p>
          <a:p>
            <a:endParaRPr lang="en-US" dirty="0"/>
          </a:p>
          <a:p>
            <a:endParaRPr lang="en-US" dirty="0" smtClean="0"/>
          </a:p>
          <a:p>
            <a:endParaRPr lang="en-US" dirty="0"/>
          </a:p>
          <a:p>
            <a:endParaRPr lang="en-US" dirty="0" smtClean="0"/>
          </a:p>
          <a:p>
            <a:endParaRPr lang="en-US" dirty="0"/>
          </a:p>
          <a:p>
            <a:r>
              <a:rPr lang="en-US" sz="2400" dirty="0" smtClean="0">
                <a:solidFill>
                  <a:schemeClr val="accent1"/>
                </a:solidFill>
              </a:rPr>
              <a:t>2.   </a:t>
            </a:r>
            <a:r>
              <a:rPr lang="en-US" sz="2400" dirty="0" smtClean="0"/>
              <a:t>Click </a:t>
            </a:r>
            <a:r>
              <a:rPr lang="en-US" sz="2400" dirty="0"/>
              <a:t>the   </a:t>
            </a:r>
            <a:r>
              <a:rPr lang="en-US" sz="2400" dirty="0" smtClean="0"/>
              <a:t>          button </a:t>
            </a:r>
            <a:r>
              <a:rPr lang="en-US" sz="2400" dirty="0"/>
              <a:t>on the pop-up if you are sure to delete, otherwise, click the  </a:t>
            </a:r>
            <a:r>
              <a:rPr lang="en-US" sz="2400" dirty="0" smtClean="0"/>
              <a:t>            button </a:t>
            </a:r>
            <a:r>
              <a:rPr lang="en-US" sz="2400" dirty="0"/>
              <a:t>or </a:t>
            </a:r>
            <a:r>
              <a:rPr lang="en-US" sz="2400" dirty="0" smtClean="0"/>
              <a:t>     </a:t>
            </a:r>
            <a:r>
              <a:rPr lang="en-US" sz="2400" dirty="0"/>
              <a:t>icon to dismiss.</a:t>
            </a:r>
          </a:p>
        </p:txBody>
      </p:sp>
      <p:pic>
        <p:nvPicPr>
          <p:cNvPr id="4" name="Picture 3"/>
          <p:cNvPicPr>
            <a:picLocks noChangeAspect="1"/>
          </p:cNvPicPr>
          <p:nvPr/>
        </p:nvPicPr>
        <p:blipFill>
          <a:blip r:embed="rId2"/>
          <a:stretch>
            <a:fillRect/>
          </a:stretch>
        </p:blipFill>
        <p:spPr>
          <a:xfrm>
            <a:off x="2003031" y="2289617"/>
            <a:ext cx="4400000" cy="1733333"/>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2782347" y="1879169"/>
            <a:ext cx="723810" cy="314286"/>
          </a:xfrm>
          <a:prstGeom prst="rect">
            <a:avLst/>
          </a:prstGeom>
        </p:spPr>
      </p:pic>
      <p:pic>
        <p:nvPicPr>
          <p:cNvPr id="6" name="Picture 5"/>
          <p:cNvPicPr>
            <a:picLocks noChangeAspect="1"/>
          </p:cNvPicPr>
          <p:nvPr/>
        </p:nvPicPr>
        <p:blipFill>
          <a:blip r:embed="rId4"/>
          <a:stretch>
            <a:fillRect/>
          </a:stretch>
        </p:blipFill>
        <p:spPr>
          <a:xfrm>
            <a:off x="2780743" y="4660308"/>
            <a:ext cx="628571" cy="285714"/>
          </a:xfrm>
          <a:prstGeom prst="rect">
            <a:avLst/>
          </a:prstGeom>
        </p:spPr>
      </p:pic>
      <p:pic>
        <p:nvPicPr>
          <p:cNvPr id="7" name="Picture 6"/>
          <p:cNvPicPr>
            <a:picLocks noChangeAspect="1"/>
          </p:cNvPicPr>
          <p:nvPr/>
        </p:nvPicPr>
        <p:blipFill>
          <a:blip r:embed="rId5"/>
          <a:stretch>
            <a:fillRect/>
          </a:stretch>
        </p:blipFill>
        <p:spPr>
          <a:xfrm>
            <a:off x="2251936" y="4946022"/>
            <a:ext cx="808040" cy="374743"/>
          </a:xfrm>
          <a:prstGeom prst="rect">
            <a:avLst/>
          </a:prstGeom>
        </p:spPr>
      </p:pic>
      <p:pic>
        <p:nvPicPr>
          <p:cNvPr id="8" name="Picture 7"/>
          <p:cNvPicPr>
            <a:picLocks noChangeAspect="1"/>
          </p:cNvPicPr>
          <p:nvPr/>
        </p:nvPicPr>
        <p:blipFill>
          <a:blip r:embed="rId6"/>
          <a:stretch>
            <a:fillRect/>
          </a:stretch>
        </p:blipFill>
        <p:spPr>
          <a:xfrm>
            <a:off x="4341818" y="5033393"/>
            <a:ext cx="328425" cy="287372"/>
          </a:xfrm>
          <a:prstGeom prst="rect">
            <a:avLst/>
          </a:prstGeom>
        </p:spPr>
      </p:pic>
    </p:spTree>
    <p:extLst>
      <p:ext uri="{BB962C8B-B14F-4D97-AF65-F5344CB8AC3E}">
        <p14:creationId xmlns:p14="http://schemas.microsoft.com/office/powerpoint/2010/main" val="12788344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Test Types</a:t>
            </a:r>
            <a:endParaRPr lang="en-US" b="1"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Allows you to set the specimen types as appropriate for your laboratory.</a:t>
            </a:r>
          </a:p>
        </p:txBody>
      </p:sp>
    </p:spTree>
    <p:extLst>
      <p:ext uri="{BB962C8B-B14F-4D97-AF65-F5344CB8AC3E}">
        <p14:creationId xmlns:p14="http://schemas.microsoft.com/office/powerpoint/2010/main" val="16204372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Listing all Test Types</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a:t>
            </a:r>
            <a:r>
              <a:rPr lang="en-US" sz="2400" dirty="0"/>
              <a:t>link on the navigation bar</a:t>
            </a:r>
          </a:p>
        </p:txBody>
      </p:sp>
      <p:pic>
        <p:nvPicPr>
          <p:cNvPr id="4" name="Picture 3"/>
          <p:cNvPicPr>
            <a:picLocks noChangeAspect="1"/>
          </p:cNvPicPr>
          <p:nvPr/>
        </p:nvPicPr>
        <p:blipFill>
          <a:blip r:embed="rId2"/>
          <a:stretch>
            <a:fillRect/>
          </a:stretch>
        </p:blipFill>
        <p:spPr>
          <a:xfrm>
            <a:off x="2700653" y="1873563"/>
            <a:ext cx="1165494" cy="307266"/>
          </a:xfrm>
          <a:prstGeom prst="rect">
            <a:avLst/>
          </a:prstGeom>
        </p:spPr>
      </p:pic>
      <p:pic>
        <p:nvPicPr>
          <p:cNvPr id="5" name="Picture 4"/>
          <p:cNvPicPr>
            <a:picLocks noChangeAspect="1"/>
          </p:cNvPicPr>
          <p:nvPr/>
        </p:nvPicPr>
        <p:blipFill>
          <a:blip r:embed="rId3"/>
          <a:stretch>
            <a:fillRect/>
          </a:stretch>
        </p:blipFill>
        <p:spPr>
          <a:xfrm>
            <a:off x="1897838" y="2505914"/>
            <a:ext cx="5733333" cy="303809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60260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LAB CONFIGURATION</a:t>
            </a:r>
            <a:endParaRPr lang="en-US" b="1" dirty="0"/>
          </a:p>
        </p:txBody>
      </p:sp>
      <p:sp>
        <p:nvSpPr>
          <p:cNvPr id="3" name="Content Placeholder 2"/>
          <p:cNvSpPr>
            <a:spLocks noGrp="1"/>
          </p:cNvSpPr>
          <p:nvPr>
            <p:ph idx="1"/>
          </p:nvPr>
        </p:nvSpPr>
        <p:spPr/>
        <p:txBody>
          <a:bodyPr/>
          <a:lstStyle/>
          <a:p>
            <a:r>
              <a:rPr lang="en-US" sz="2400" dirty="0"/>
              <a:t>The lab configuration section allows you to change how reports are generated, load drivers and define equipment for instrumentation, what patient data is collected, referral facilities, as well as various other settings.</a:t>
            </a:r>
          </a:p>
          <a:p>
            <a:r>
              <a:rPr lang="en-US" sz="2400" dirty="0"/>
              <a:t>The various pages of this section are explained in the following </a:t>
            </a:r>
            <a:r>
              <a:rPr lang="en-US" sz="2400" dirty="0" smtClean="0"/>
              <a:t>slides:</a:t>
            </a:r>
            <a:endParaRPr lang="en-US" sz="2400" dirty="0"/>
          </a:p>
          <a:p>
            <a:endParaRPr lang="en-US" dirty="0"/>
          </a:p>
        </p:txBody>
      </p:sp>
    </p:spTree>
    <p:extLst>
      <p:ext uri="{BB962C8B-B14F-4D97-AF65-F5344CB8AC3E}">
        <p14:creationId xmlns:p14="http://schemas.microsoft.com/office/powerpoint/2010/main" val="21722652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Searching for a Test Type</a:t>
            </a:r>
            <a:endParaRPr lang="en-US" b="1" dirty="0"/>
          </a:p>
        </p:txBody>
      </p:sp>
      <p:sp>
        <p:nvSpPr>
          <p:cNvPr id="3" name="Content Placeholder 2"/>
          <p:cNvSpPr>
            <a:spLocks noGrp="1"/>
          </p:cNvSpPr>
          <p:nvPr>
            <p:ph idx="1"/>
          </p:nvPr>
        </p:nvSpPr>
        <p:spPr/>
        <p:txBody>
          <a:bodyPr/>
          <a:lstStyle/>
          <a:p>
            <a:r>
              <a:rPr lang="en-US" sz="2400" dirty="0" smtClean="0">
                <a:solidFill>
                  <a:schemeClr val="accent1"/>
                </a:solidFill>
              </a:rPr>
              <a:t>1.   </a:t>
            </a:r>
            <a:r>
              <a:rPr lang="en-US" sz="2400" dirty="0" smtClean="0"/>
              <a:t>Begin typing the test type name on the search field</a:t>
            </a:r>
          </a:p>
          <a:p>
            <a:endParaRPr lang="en-US" dirty="0"/>
          </a:p>
          <a:p>
            <a:pPr marL="0" indent="0">
              <a:buNone/>
            </a:pPr>
            <a:endParaRPr lang="en-US" dirty="0"/>
          </a:p>
          <a:p>
            <a:r>
              <a:rPr lang="en-US" sz="2400" dirty="0">
                <a:solidFill>
                  <a:schemeClr val="accent1"/>
                </a:solidFill>
              </a:rPr>
              <a:t> 2</a:t>
            </a:r>
            <a:r>
              <a:rPr lang="en-US" sz="2400" dirty="0" smtClean="0">
                <a:solidFill>
                  <a:schemeClr val="accent1"/>
                </a:solidFill>
              </a:rPr>
              <a:t>.   </a:t>
            </a:r>
            <a:r>
              <a:rPr lang="en-US" sz="2400" dirty="0" smtClean="0"/>
              <a:t>The </a:t>
            </a:r>
            <a:r>
              <a:rPr lang="en-US" sz="2400" dirty="0"/>
              <a:t>list will automatically be loaded with matching values e.g.</a:t>
            </a:r>
          </a:p>
        </p:txBody>
      </p:sp>
      <p:pic>
        <p:nvPicPr>
          <p:cNvPr id="4" name="Picture 3"/>
          <p:cNvPicPr>
            <a:picLocks noChangeAspect="1"/>
          </p:cNvPicPr>
          <p:nvPr/>
        </p:nvPicPr>
        <p:blipFill>
          <a:blip r:embed="rId2"/>
          <a:stretch>
            <a:fillRect/>
          </a:stretch>
        </p:blipFill>
        <p:spPr>
          <a:xfrm>
            <a:off x="2025205" y="2516628"/>
            <a:ext cx="2899721" cy="493569"/>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2025205" y="3723016"/>
            <a:ext cx="5979806" cy="225445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58528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Viewing a Test Type</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button </a:t>
            </a:r>
            <a:r>
              <a:rPr lang="en-US" sz="2400" dirty="0"/>
              <a:t>of the specific test type</a:t>
            </a:r>
          </a:p>
          <a:p>
            <a:r>
              <a:rPr lang="en-US" sz="2400" dirty="0">
                <a:solidFill>
                  <a:schemeClr val="accent1"/>
                </a:solidFill>
              </a:rPr>
              <a:t>2</a:t>
            </a:r>
            <a:r>
              <a:rPr lang="en-US" sz="2400" dirty="0" smtClean="0">
                <a:solidFill>
                  <a:schemeClr val="accent1"/>
                </a:solidFill>
              </a:rPr>
              <a:t>.   </a:t>
            </a:r>
            <a:r>
              <a:rPr lang="en-US" sz="2400" dirty="0" smtClean="0"/>
              <a:t>The </a:t>
            </a:r>
            <a:r>
              <a:rPr lang="en-US" sz="2400" dirty="0"/>
              <a:t>details shall be loaded on to a panel e.g. </a:t>
            </a:r>
          </a:p>
        </p:txBody>
      </p:sp>
      <p:pic>
        <p:nvPicPr>
          <p:cNvPr id="4" name="Picture 3"/>
          <p:cNvPicPr>
            <a:picLocks noChangeAspect="1"/>
          </p:cNvPicPr>
          <p:nvPr/>
        </p:nvPicPr>
        <p:blipFill>
          <a:blip r:embed="rId2"/>
          <a:stretch>
            <a:fillRect/>
          </a:stretch>
        </p:blipFill>
        <p:spPr>
          <a:xfrm>
            <a:off x="2722433" y="1845734"/>
            <a:ext cx="854955" cy="368289"/>
          </a:xfrm>
          <a:prstGeom prst="rect">
            <a:avLst/>
          </a:prstGeom>
        </p:spPr>
      </p:pic>
      <p:pic>
        <p:nvPicPr>
          <p:cNvPr id="5" name="Picture 4"/>
          <p:cNvPicPr>
            <a:picLocks noChangeAspect="1"/>
          </p:cNvPicPr>
          <p:nvPr/>
        </p:nvPicPr>
        <p:blipFill>
          <a:blip r:embed="rId3"/>
          <a:stretch>
            <a:fillRect/>
          </a:stretch>
        </p:blipFill>
        <p:spPr>
          <a:xfrm>
            <a:off x="2722433" y="2853773"/>
            <a:ext cx="3809524" cy="322857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942226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Adding a </a:t>
            </a:r>
            <a:r>
              <a:rPr lang="en-US" b="1" dirty="0"/>
              <a:t>N</a:t>
            </a:r>
            <a:r>
              <a:rPr lang="en-US" b="1" dirty="0" smtClean="0"/>
              <a:t>ew Test Type</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On </a:t>
            </a:r>
            <a:r>
              <a:rPr lang="en-US" sz="2400" dirty="0"/>
              <a:t>the list of test types, click </a:t>
            </a:r>
            <a:r>
              <a:rPr lang="en-US" sz="2400" dirty="0" smtClean="0"/>
              <a:t>the                     </a:t>
            </a:r>
            <a:r>
              <a:rPr lang="en-US" sz="2400" dirty="0"/>
              <a:t>button.</a:t>
            </a:r>
          </a:p>
          <a:p>
            <a:r>
              <a:rPr lang="en-US" sz="2400" dirty="0">
                <a:solidFill>
                  <a:schemeClr val="accent1"/>
                </a:solidFill>
              </a:rPr>
              <a:t>2</a:t>
            </a:r>
            <a:r>
              <a:rPr lang="en-US" sz="2400" dirty="0" smtClean="0">
                <a:solidFill>
                  <a:schemeClr val="accent1"/>
                </a:solidFill>
              </a:rPr>
              <a:t>.   </a:t>
            </a:r>
            <a:r>
              <a:rPr lang="en-US" sz="2400" dirty="0" smtClean="0"/>
              <a:t>Complete </a:t>
            </a:r>
            <a:r>
              <a:rPr lang="en-US" sz="2400" dirty="0"/>
              <a:t>the details on the provided form </a:t>
            </a:r>
          </a:p>
        </p:txBody>
      </p:sp>
      <p:pic>
        <p:nvPicPr>
          <p:cNvPr id="4" name="Picture 3"/>
          <p:cNvPicPr>
            <a:picLocks noChangeAspect="1"/>
          </p:cNvPicPr>
          <p:nvPr/>
        </p:nvPicPr>
        <p:blipFill>
          <a:blip r:embed="rId2"/>
          <a:stretch>
            <a:fillRect/>
          </a:stretch>
        </p:blipFill>
        <p:spPr>
          <a:xfrm>
            <a:off x="2046085" y="3105032"/>
            <a:ext cx="3985747" cy="1835935"/>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5731362" y="1925232"/>
            <a:ext cx="1246954" cy="309073"/>
          </a:xfrm>
          <a:prstGeom prst="rect">
            <a:avLst/>
          </a:prstGeom>
        </p:spPr>
      </p:pic>
    </p:spTree>
    <p:extLst>
      <p:ext uri="{BB962C8B-B14F-4D97-AF65-F5344CB8AC3E}">
        <p14:creationId xmlns:p14="http://schemas.microsoft.com/office/powerpoint/2010/main" val="26815915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3</a:t>
            </a:r>
            <a:r>
              <a:rPr lang="en-US" sz="2400" dirty="0" smtClean="0">
                <a:solidFill>
                  <a:schemeClr val="accent1"/>
                </a:solidFill>
              </a:rPr>
              <a:t>.   </a:t>
            </a:r>
            <a:r>
              <a:rPr lang="en-US" sz="2400" dirty="0" smtClean="0"/>
              <a:t>Select </a:t>
            </a:r>
            <a:r>
              <a:rPr lang="en-US" sz="2400" dirty="0"/>
              <a:t>the applicable specimen types</a:t>
            </a:r>
          </a:p>
        </p:txBody>
      </p:sp>
      <p:pic>
        <p:nvPicPr>
          <p:cNvPr id="4" name="Picture 3"/>
          <p:cNvPicPr>
            <a:picLocks noChangeAspect="1"/>
          </p:cNvPicPr>
          <p:nvPr/>
        </p:nvPicPr>
        <p:blipFill>
          <a:blip r:embed="rId2"/>
          <a:stretch>
            <a:fillRect/>
          </a:stretch>
        </p:blipFill>
        <p:spPr>
          <a:xfrm>
            <a:off x="1622116" y="2371857"/>
            <a:ext cx="6783947" cy="295412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123795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4</a:t>
            </a:r>
            <a:r>
              <a:rPr lang="en-US" sz="2400" dirty="0" smtClean="0">
                <a:solidFill>
                  <a:schemeClr val="accent1"/>
                </a:solidFill>
              </a:rPr>
              <a:t>.    </a:t>
            </a:r>
            <a:r>
              <a:rPr lang="en-US" sz="2400" dirty="0" smtClean="0"/>
              <a:t>Add </a:t>
            </a:r>
            <a:r>
              <a:rPr lang="en-US" sz="2400" dirty="0"/>
              <a:t>the applicable measures for the test type by clicking   </a:t>
            </a:r>
            <a:r>
              <a:rPr lang="en-US" sz="2400" dirty="0" smtClean="0"/>
              <a:t>                     which </a:t>
            </a:r>
            <a:r>
              <a:rPr lang="en-US" sz="2400" dirty="0"/>
              <a:t>will populate the form below</a:t>
            </a:r>
          </a:p>
        </p:txBody>
      </p:sp>
      <p:pic>
        <p:nvPicPr>
          <p:cNvPr id="4" name="Picture 3"/>
          <p:cNvPicPr>
            <a:picLocks noChangeAspect="1"/>
          </p:cNvPicPr>
          <p:nvPr/>
        </p:nvPicPr>
        <p:blipFill>
          <a:blip r:embed="rId2"/>
          <a:stretch>
            <a:fillRect/>
          </a:stretch>
        </p:blipFill>
        <p:spPr>
          <a:xfrm>
            <a:off x="1620361" y="2793910"/>
            <a:ext cx="5983597" cy="2050806"/>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8758324" y="1889849"/>
            <a:ext cx="1564438" cy="356045"/>
          </a:xfrm>
          <a:prstGeom prst="rect">
            <a:avLst/>
          </a:prstGeom>
        </p:spPr>
      </p:pic>
    </p:spTree>
    <p:extLst>
      <p:ext uri="{BB962C8B-B14F-4D97-AF65-F5344CB8AC3E}">
        <p14:creationId xmlns:p14="http://schemas.microsoft.com/office/powerpoint/2010/main" val="23208458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5</a:t>
            </a:r>
            <a:r>
              <a:rPr lang="en-US" sz="2400" dirty="0" smtClean="0">
                <a:solidFill>
                  <a:schemeClr val="accent1"/>
                </a:solidFill>
              </a:rPr>
              <a:t>.   </a:t>
            </a:r>
            <a:r>
              <a:rPr lang="en-US" sz="2400" dirty="0" smtClean="0"/>
              <a:t>Add  </a:t>
            </a:r>
            <a:r>
              <a:rPr lang="en-US" sz="2400" dirty="0"/>
              <a:t>applicable range for the measure by clicking  </a:t>
            </a:r>
            <a:r>
              <a:rPr lang="en-US" sz="2400" dirty="0" smtClean="0"/>
              <a:t>                      which </a:t>
            </a:r>
            <a:r>
              <a:rPr lang="en-US" sz="2400" dirty="0"/>
              <a:t>will populate the form below</a:t>
            </a:r>
          </a:p>
        </p:txBody>
      </p:sp>
      <p:pic>
        <p:nvPicPr>
          <p:cNvPr id="4" name="Picture 3"/>
          <p:cNvPicPr>
            <a:picLocks noChangeAspect="1"/>
          </p:cNvPicPr>
          <p:nvPr/>
        </p:nvPicPr>
        <p:blipFill>
          <a:blip r:embed="rId2"/>
          <a:stretch>
            <a:fillRect/>
          </a:stretch>
        </p:blipFill>
        <p:spPr>
          <a:xfrm>
            <a:off x="7654931" y="1845734"/>
            <a:ext cx="1665743" cy="496413"/>
          </a:xfrm>
          <a:prstGeom prst="rect">
            <a:avLst/>
          </a:prstGeom>
        </p:spPr>
      </p:pic>
      <p:pic>
        <p:nvPicPr>
          <p:cNvPr id="5" name="Picture 4"/>
          <p:cNvPicPr>
            <a:picLocks noChangeAspect="1"/>
          </p:cNvPicPr>
          <p:nvPr/>
        </p:nvPicPr>
        <p:blipFill>
          <a:blip r:embed="rId3"/>
          <a:stretch>
            <a:fillRect/>
          </a:stretch>
        </p:blipFill>
        <p:spPr>
          <a:xfrm>
            <a:off x="1769501" y="2886219"/>
            <a:ext cx="6492183" cy="282477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580974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6</a:t>
            </a:r>
            <a:r>
              <a:rPr lang="en-US" sz="2400" dirty="0" smtClean="0">
                <a:solidFill>
                  <a:schemeClr val="accent1"/>
                </a:solidFill>
              </a:rPr>
              <a:t>.   </a:t>
            </a:r>
            <a:r>
              <a:rPr lang="en-US" sz="2400" dirty="0" smtClean="0"/>
              <a:t>Complete </a:t>
            </a:r>
            <a:r>
              <a:rPr lang="en-US" sz="2400" dirty="0"/>
              <a:t>the details such as expected turnaround time</a:t>
            </a:r>
          </a:p>
        </p:txBody>
      </p:sp>
      <p:pic>
        <p:nvPicPr>
          <p:cNvPr id="4" name="Picture 3"/>
          <p:cNvPicPr>
            <a:picLocks noChangeAspect="1"/>
          </p:cNvPicPr>
          <p:nvPr/>
        </p:nvPicPr>
        <p:blipFill>
          <a:blip r:embed="rId2"/>
          <a:stretch>
            <a:fillRect/>
          </a:stretch>
        </p:blipFill>
        <p:spPr>
          <a:xfrm>
            <a:off x="1952369" y="2728258"/>
            <a:ext cx="4753231" cy="193999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616661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7</a:t>
            </a:r>
            <a:r>
              <a:rPr lang="en-US" sz="2400" dirty="0" smtClean="0">
                <a:solidFill>
                  <a:schemeClr val="accent1"/>
                </a:solidFill>
              </a:rPr>
              <a:t>.   </a:t>
            </a:r>
            <a:r>
              <a:rPr lang="en-US" sz="2400" dirty="0" smtClean="0"/>
              <a:t>Check </a:t>
            </a:r>
            <a:r>
              <a:rPr lang="en-US" sz="2400" dirty="0"/>
              <a:t>the show culture worksheet button to select the organisms as shown </a:t>
            </a:r>
            <a:r>
              <a:rPr lang="en-US" sz="2400" dirty="0" smtClean="0"/>
              <a:t>below</a:t>
            </a:r>
          </a:p>
          <a:p>
            <a:endParaRPr lang="en-US" sz="2400" dirty="0"/>
          </a:p>
          <a:p>
            <a:endParaRPr lang="en-US" sz="2400" dirty="0" smtClean="0"/>
          </a:p>
          <a:p>
            <a:endParaRPr lang="en-US" sz="2400" dirty="0"/>
          </a:p>
          <a:p>
            <a:endParaRPr lang="en-US" sz="2400" dirty="0" smtClean="0"/>
          </a:p>
          <a:p>
            <a:endParaRPr lang="en-US" sz="2400" dirty="0"/>
          </a:p>
          <a:p>
            <a:r>
              <a:rPr lang="en-US" sz="2400" dirty="0">
                <a:solidFill>
                  <a:schemeClr val="accent1"/>
                </a:solidFill>
              </a:rPr>
              <a:t>8</a:t>
            </a:r>
            <a:r>
              <a:rPr lang="en-US" sz="2400" dirty="0" smtClean="0">
                <a:solidFill>
                  <a:schemeClr val="accent1"/>
                </a:solidFill>
              </a:rPr>
              <a:t>.   </a:t>
            </a:r>
            <a:r>
              <a:rPr lang="en-US" sz="2400" dirty="0" smtClean="0"/>
              <a:t>Click </a:t>
            </a:r>
            <a:r>
              <a:rPr lang="en-US" sz="2400" dirty="0"/>
              <a:t>the   </a:t>
            </a:r>
            <a:r>
              <a:rPr lang="en-US" sz="2400" dirty="0" smtClean="0"/>
              <a:t>              button </a:t>
            </a:r>
            <a:r>
              <a:rPr lang="en-US" sz="2400" dirty="0"/>
              <a:t>to save the specimen type to the system</a:t>
            </a:r>
          </a:p>
        </p:txBody>
      </p:sp>
      <p:pic>
        <p:nvPicPr>
          <p:cNvPr id="4" name="Picture 3"/>
          <p:cNvPicPr>
            <a:picLocks noChangeAspect="1"/>
          </p:cNvPicPr>
          <p:nvPr/>
        </p:nvPicPr>
        <p:blipFill>
          <a:blip r:embed="rId2"/>
          <a:stretch>
            <a:fillRect/>
          </a:stretch>
        </p:blipFill>
        <p:spPr>
          <a:xfrm>
            <a:off x="1657206" y="2666587"/>
            <a:ext cx="7759509" cy="2289877"/>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2828718" y="5273453"/>
            <a:ext cx="916996" cy="389409"/>
          </a:xfrm>
          <a:prstGeom prst="rect">
            <a:avLst/>
          </a:prstGeom>
        </p:spPr>
      </p:pic>
    </p:spTree>
    <p:extLst>
      <p:ext uri="{BB962C8B-B14F-4D97-AF65-F5344CB8AC3E}">
        <p14:creationId xmlns:p14="http://schemas.microsoft.com/office/powerpoint/2010/main" val="224145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Updating Test Type Details</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Click the              button </a:t>
            </a:r>
            <a:r>
              <a:rPr lang="en-US" sz="2400" dirty="0"/>
              <a:t>to open a form with pre-filled values.</a:t>
            </a:r>
          </a:p>
          <a:p>
            <a:r>
              <a:rPr lang="en-US" sz="2400" dirty="0">
                <a:solidFill>
                  <a:schemeClr val="accent1"/>
                </a:solidFill>
              </a:rPr>
              <a:t>2</a:t>
            </a:r>
            <a:r>
              <a:rPr lang="en-US" sz="2400" dirty="0" smtClean="0">
                <a:solidFill>
                  <a:schemeClr val="accent1"/>
                </a:solidFill>
              </a:rPr>
              <a:t>.   </a:t>
            </a:r>
            <a:r>
              <a:rPr lang="en-US" sz="2400" dirty="0" smtClean="0"/>
              <a:t>Make </a:t>
            </a:r>
            <a:r>
              <a:rPr lang="en-US" sz="2400" dirty="0"/>
              <a:t>the necessary modifications such as the lab section, specimen types, measures and so forth.</a:t>
            </a:r>
          </a:p>
          <a:p>
            <a:r>
              <a:rPr lang="en-US" sz="2400" dirty="0">
                <a:solidFill>
                  <a:schemeClr val="accent1"/>
                </a:solidFill>
              </a:rPr>
              <a:t>3</a:t>
            </a:r>
            <a:r>
              <a:rPr lang="en-US" sz="2400" dirty="0" smtClean="0">
                <a:solidFill>
                  <a:schemeClr val="accent1"/>
                </a:solidFill>
              </a:rPr>
              <a:t>.   </a:t>
            </a:r>
            <a:r>
              <a:rPr lang="en-US" sz="2400" dirty="0" smtClean="0"/>
              <a:t>During </a:t>
            </a:r>
            <a:r>
              <a:rPr lang="en-US" sz="2400" dirty="0"/>
              <a:t>editing, Culture worksheet can be shown by checking the </a:t>
            </a:r>
            <a:r>
              <a:rPr lang="en-US" sz="2400" dirty="0" smtClean="0"/>
              <a:t>box                 </a:t>
            </a:r>
            <a:r>
              <a:rPr lang="en-US" sz="2400" dirty="0"/>
              <a:t>. After the box has been checked the following details will be added in the test type editing interface as shown below  where you will able to select the </a:t>
            </a:r>
            <a:r>
              <a:rPr lang="en-US" sz="2400" dirty="0" smtClean="0"/>
              <a:t>organisms.</a:t>
            </a:r>
            <a:endParaRPr lang="en-US" sz="2400" dirty="0"/>
          </a:p>
          <a:p>
            <a:endParaRPr lang="en-US" sz="2400" dirty="0"/>
          </a:p>
        </p:txBody>
      </p:sp>
      <p:pic>
        <p:nvPicPr>
          <p:cNvPr id="4" name="Picture 3"/>
          <p:cNvPicPr>
            <a:picLocks noChangeAspect="1"/>
          </p:cNvPicPr>
          <p:nvPr/>
        </p:nvPicPr>
        <p:blipFill>
          <a:blip r:embed="rId2"/>
          <a:stretch>
            <a:fillRect/>
          </a:stretch>
        </p:blipFill>
        <p:spPr>
          <a:xfrm>
            <a:off x="2767047" y="1845734"/>
            <a:ext cx="762216" cy="400486"/>
          </a:xfrm>
          <a:prstGeom prst="rect">
            <a:avLst/>
          </a:prstGeom>
        </p:spPr>
      </p:pic>
      <p:pic>
        <p:nvPicPr>
          <p:cNvPr id="5" name="Picture 4"/>
          <p:cNvPicPr>
            <a:picLocks noChangeAspect="1"/>
          </p:cNvPicPr>
          <p:nvPr/>
        </p:nvPicPr>
        <p:blipFill>
          <a:blip r:embed="rId3"/>
          <a:stretch>
            <a:fillRect/>
          </a:stretch>
        </p:blipFill>
        <p:spPr>
          <a:xfrm>
            <a:off x="10155680" y="3274928"/>
            <a:ext cx="2000000" cy="299545"/>
          </a:xfrm>
          <a:prstGeom prst="rect">
            <a:avLst/>
          </a:prstGeom>
        </p:spPr>
      </p:pic>
    </p:spTree>
    <p:extLst>
      <p:ext uri="{BB962C8B-B14F-4D97-AF65-F5344CB8AC3E}">
        <p14:creationId xmlns:p14="http://schemas.microsoft.com/office/powerpoint/2010/main" val="36023214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en-US" b="1" dirty="0"/>
          </a:p>
        </p:txBody>
      </p:sp>
      <p:sp>
        <p:nvSpPr>
          <p:cNvPr id="5" name="Content Placeholder 4"/>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sz="2400" dirty="0" smtClean="0">
                <a:solidFill>
                  <a:schemeClr val="accent1"/>
                </a:solidFill>
              </a:rPr>
              <a:t>4.   </a:t>
            </a:r>
            <a:r>
              <a:rPr lang="en-US" sz="2400" dirty="0" smtClean="0"/>
              <a:t>Click </a:t>
            </a:r>
            <a:r>
              <a:rPr lang="en-US" sz="2400" dirty="0"/>
              <a:t>the  </a:t>
            </a:r>
            <a:r>
              <a:rPr lang="en-US" sz="2400" dirty="0" smtClean="0"/>
              <a:t>           </a:t>
            </a:r>
            <a:r>
              <a:rPr lang="en-US" sz="2400" dirty="0"/>
              <a:t>button to save the changes.</a:t>
            </a:r>
          </a:p>
        </p:txBody>
      </p:sp>
      <p:pic>
        <p:nvPicPr>
          <p:cNvPr id="6" name="Picture 5"/>
          <p:cNvPicPr>
            <a:picLocks noChangeAspect="1"/>
          </p:cNvPicPr>
          <p:nvPr/>
        </p:nvPicPr>
        <p:blipFill>
          <a:blip r:embed="rId2"/>
          <a:stretch>
            <a:fillRect/>
          </a:stretch>
        </p:blipFill>
        <p:spPr>
          <a:xfrm>
            <a:off x="2716422" y="5211195"/>
            <a:ext cx="864846" cy="355416"/>
          </a:xfrm>
          <a:prstGeom prst="rect">
            <a:avLst/>
          </a:prstGeom>
        </p:spPr>
      </p:pic>
      <p:pic>
        <p:nvPicPr>
          <p:cNvPr id="7" name="Picture 6"/>
          <p:cNvPicPr>
            <a:picLocks noChangeAspect="1"/>
          </p:cNvPicPr>
          <p:nvPr/>
        </p:nvPicPr>
        <p:blipFill>
          <a:blip r:embed="rId3"/>
          <a:stretch>
            <a:fillRect/>
          </a:stretch>
        </p:blipFill>
        <p:spPr>
          <a:xfrm>
            <a:off x="1480744" y="2033451"/>
            <a:ext cx="5994877" cy="287526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73408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Conceptualization</a:t>
            </a:r>
            <a:endParaRPr lang="en-US" b="1" dirty="0"/>
          </a:p>
        </p:txBody>
      </p:sp>
      <p:sp>
        <p:nvSpPr>
          <p:cNvPr id="3" name="Content Placeholder 2"/>
          <p:cNvSpPr>
            <a:spLocks noGrp="1"/>
          </p:cNvSpPr>
          <p:nvPr>
            <p:ph idx="1"/>
          </p:nvPr>
        </p:nvSpPr>
        <p:spPr/>
        <p:txBody>
          <a:bodyPr>
            <a:normAutofit/>
          </a:bodyPr>
          <a:lstStyle/>
          <a:p>
            <a:r>
              <a:rPr lang="en-US" sz="2400" dirty="0"/>
              <a:t>Can BLIS fetch results from different analyzers of the same type? e.g. CELTAC1 in Ward 1 and CELTAC2 in Ward 2.</a:t>
            </a:r>
          </a:p>
          <a:p>
            <a:r>
              <a:rPr lang="en-US" sz="2400" dirty="0"/>
              <a:t>Yes! That's why we have 2 buttons.</a:t>
            </a:r>
          </a:p>
          <a:p>
            <a:pPr lvl="1"/>
            <a:r>
              <a:rPr lang="en-US" sz="2400" dirty="0" smtClean="0"/>
              <a:t>                    is </a:t>
            </a:r>
            <a:r>
              <a:rPr lang="en-US" sz="2400" dirty="0"/>
              <a:t>for adding the driver (common to all machines of the same type).</a:t>
            </a:r>
          </a:p>
          <a:p>
            <a:pPr lvl="1"/>
            <a:r>
              <a:rPr lang="en-US" sz="2400" dirty="0" smtClean="0"/>
              <a:t>                         is </a:t>
            </a:r>
            <a:r>
              <a:rPr lang="en-US" sz="2400" dirty="0"/>
              <a:t>for specifying the physical location of the machine.</a:t>
            </a:r>
          </a:p>
          <a:p>
            <a:endParaRPr lang="en-US" sz="2400" dirty="0"/>
          </a:p>
        </p:txBody>
      </p:sp>
      <p:pic>
        <p:nvPicPr>
          <p:cNvPr id="4" name="Picture 3"/>
          <p:cNvPicPr>
            <a:picLocks noChangeAspect="1"/>
          </p:cNvPicPr>
          <p:nvPr/>
        </p:nvPicPr>
        <p:blipFill>
          <a:blip r:embed="rId2"/>
          <a:stretch>
            <a:fillRect/>
          </a:stretch>
        </p:blipFill>
        <p:spPr>
          <a:xfrm>
            <a:off x="1630087" y="3088875"/>
            <a:ext cx="1129155" cy="353574"/>
          </a:xfrm>
          <a:prstGeom prst="rect">
            <a:avLst/>
          </a:prstGeom>
        </p:spPr>
      </p:pic>
      <p:pic>
        <p:nvPicPr>
          <p:cNvPr id="5" name="Picture 4"/>
          <p:cNvPicPr>
            <a:picLocks noChangeAspect="1"/>
          </p:cNvPicPr>
          <p:nvPr/>
        </p:nvPicPr>
        <p:blipFill>
          <a:blip r:embed="rId3"/>
          <a:stretch>
            <a:fillRect/>
          </a:stretch>
        </p:blipFill>
        <p:spPr>
          <a:xfrm>
            <a:off x="1630087" y="3550823"/>
            <a:ext cx="1527360" cy="378785"/>
          </a:xfrm>
          <a:prstGeom prst="rect">
            <a:avLst/>
          </a:prstGeom>
        </p:spPr>
      </p:pic>
    </p:spTree>
    <p:extLst>
      <p:ext uri="{BB962C8B-B14F-4D97-AF65-F5344CB8AC3E}">
        <p14:creationId xmlns:p14="http://schemas.microsoft.com/office/powerpoint/2010/main" val="37045666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Deleting a Test Type</a:t>
            </a:r>
            <a:endParaRPr lang="en-US" b="1" dirty="0"/>
          </a:p>
        </p:txBody>
      </p:sp>
      <p:sp>
        <p:nvSpPr>
          <p:cNvPr id="3" name="Content Placeholder 2"/>
          <p:cNvSpPr>
            <a:spLocks noGrp="1"/>
          </p:cNvSpPr>
          <p:nvPr>
            <p:ph idx="1"/>
          </p:nvPr>
        </p:nvSpPr>
        <p:spPr/>
        <p:txBody>
          <a:bodyPr>
            <a:normAutofit/>
          </a:bodyPr>
          <a:lstStyle/>
          <a:p>
            <a:r>
              <a:rPr lang="en-US" sz="2400" dirty="0" smtClean="0">
                <a:solidFill>
                  <a:schemeClr val="accent1"/>
                </a:solidFill>
              </a:rPr>
              <a:t>1.   </a:t>
            </a:r>
            <a:r>
              <a:rPr lang="en-US" sz="2400" dirty="0" smtClean="0"/>
              <a:t>Click </a:t>
            </a:r>
            <a:r>
              <a:rPr lang="en-US" sz="2400" dirty="0"/>
              <a:t>the  </a:t>
            </a:r>
            <a:r>
              <a:rPr lang="en-US" sz="2400" dirty="0" smtClean="0"/>
              <a:t>               </a:t>
            </a:r>
            <a:r>
              <a:rPr lang="en-US" sz="2400" dirty="0"/>
              <a:t>button of an </a:t>
            </a:r>
            <a:r>
              <a:rPr lang="en-US" sz="2400" dirty="0" smtClean="0"/>
              <a:t>entry</a:t>
            </a:r>
          </a:p>
          <a:p>
            <a:endParaRPr lang="en-US" sz="2400" dirty="0"/>
          </a:p>
          <a:p>
            <a:endParaRPr lang="en-US" sz="2400" dirty="0" smtClean="0"/>
          </a:p>
          <a:p>
            <a:endParaRPr lang="en-US" sz="2400" dirty="0"/>
          </a:p>
          <a:p>
            <a:endParaRPr lang="en-US" sz="2400" dirty="0" smtClean="0"/>
          </a:p>
          <a:p>
            <a:endParaRPr lang="en-US" sz="2400" dirty="0"/>
          </a:p>
          <a:p>
            <a:r>
              <a:rPr lang="en-US" sz="2400" dirty="0">
                <a:solidFill>
                  <a:schemeClr val="accent1"/>
                </a:solidFill>
              </a:rPr>
              <a:t>2</a:t>
            </a:r>
            <a:r>
              <a:rPr lang="en-US" sz="2400" dirty="0" smtClean="0">
                <a:solidFill>
                  <a:schemeClr val="accent1"/>
                </a:solidFill>
              </a:rPr>
              <a:t>.   </a:t>
            </a:r>
            <a:r>
              <a:rPr lang="en-US" sz="2400" dirty="0" smtClean="0"/>
              <a:t>Click </a:t>
            </a:r>
            <a:r>
              <a:rPr lang="en-US" sz="2400" dirty="0"/>
              <a:t>the </a:t>
            </a:r>
            <a:r>
              <a:rPr lang="en-US" sz="2400" dirty="0" smtClean="0"/>
              <a:t>                 </a:t>
            </a:r>
            <a:r>
              <a:rPr lang="en-US" sz="2400" dirty="0"/>
              <a:t>button on the pop-up if you are sure to delete, otherwise, click the  </a:t>
            </a:r>
            <a:r>
              <a:rPr lang="en-US" sz="2400" dirty="0" smtClean="0"/>
              <a:t>              </a:t>
            </a:r>
            <a:r>
              <a:rPr lang="en-US" sz="2400" dirty="0"/>
              <a:t>button or  </a:t>
            </a:r>
            <a:r>
              <a:rPr lang="en-US" sz="2400" dirty="0" smtClean="0"/>
              <a:t>    icon </a:t>
            </a:r>
            <a:r>
              <a:rPr lang="en-US" sz="2400" dirty="0"/>
              <a:t>to dismiss.</a:t>
            </a:r>
          </a:p>
        </p:txBody>
      </p:sp>
      <p:pic>
        <p:nvPicPr>
          <p:cNvPr id="4" name="Picture 3"/>
          <p:cNvPicPr>
            <a:picLocks noChangeAspect="1"/>
          </p:cNvPicPr>
          <p:nvPr/>
        </p:nvPicPr>
        <p:blipFill>
          <a:blip r:embed="rId2"/>
          <a:stretch>
            <a:fillRect/>
          </a:stretch>
        </p:blipFill>
        <p:spPr>
          <a:xfrm>
            <a:off x="2798388" y="1845733"/>
            <a:ext cx="921583" cy="400161"/>
          </a:xfrm>
          <a:prstGeom prst="rect">
            <a:avLst/>
          </a:prstGeom>
        </p:spPr>
      </p:pic>
      <p:pic>
        <p:nvPicPr>
          <p:cNvPr id="5" name="Picture 4"/>
          <p:cNvPicPr>
            <a:picLocks noChangeAspect="1"/>
          </p:cNvPicPr>
          <p:nvPr/>
        </p:nvPicPr>
        <p:blipFill>
          <a:blip r:embed="rId3"/>
          <a:stretch>
            <a:fillRect/>
          </a:stretch>
        </p:blipFill>
        <p:spPr>
          <a:xfrm>
            <a:off x="1726479" y="2495546"/>
            <a:ext cx="4818699" cy="2012286"/>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2798388" y="4792189"/>
            <a:ext cx="920576" cy="396274"/>
          </a:xfrm>
          <a:prstGeom prst="rect">
            <a:avLst/>
          </a:prstGeom>
        </p:spPr>
      </p:pic>
      <p:pic>
        <p:nvPicPr>
          <p:cNvPr id="7" name="Picture 6"/>
          <p:cNvPicPr>
            <a:picLocks noChangeAspect="1"/>
          </p:cNvPicPr>
          <p:nvPr/>
        </p:nvPicPr>
        <p:blipFill>
          <a:blip r:embed="rId5"/>
          <a:stretch>
            <a:fillRect/>
          </a:stretch>
        </p:blipFill>
        <p:spPr>
          <a:xfrm>
            <a:off x="2318376" y="5296837"/>
            <a:ext cx="789243" cy="366026"/>
          </a:xfrm>
          <a:prstGeom prst="rect">
            <a:avLst/>
          </a:prstGeom>
        </p:spPr>
      </p:pic>
      <p:pic>
        <p:nvPicPr>
          <p:cNvPr id="8" name="Picture 7"/>
          <p:cNvPicPr>
            <a:picLocks noChangeAspect="1"/>
          </p:cNvPicPr>
          <p:nvPr/>
        </p:nvPicPr>
        <p:blipFill>
          <a:blip r:embed="rId6"/>
          <a:stretch>
            <a:fillRect/>
          </a:stretch>
        </p:blipFill>
        <p:spPr>
          <a:xfrm>
            <a:off x="4489799" y="5296837"/>
            <a:ext cx="306791" cy="268443"/>
          </a:xfrm>
          <a:prstGeom prst="rect">
            <a:avLst/>
          </a:prstGeom>
        </p:spPr>
      </p:pic>
    </p:spTree>
    <p:extLst>
      <p:ext uri="{BB962C8B-B14F-4D97-AF65-F5344CB8AC3E}">
        <p14:creationId xmlns:p14="http://schemas.microsoft.com/office/powerpoint/2010/main" val="32521433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Drugs</a:t>
            </a:r>
            <a:endParaRPr lang="en-US" b="1"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Allows you to create drugs as appropriate for your laboratory.</a:t>
            </a:r>
          </a:p>
        </p:txBody>
      </p:sp>
    </p:spTree>
    <p:extLst>
      <p:ext uri="{BB962C8B-B14F-4D97-AF65-F5344CB8AC3E}">
        <p14:creationId xmlns:p14="http://schemas.microsoft.com/office/powerpoint/2010/main" val="17395267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Listing all Added Drugs</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Click the                   link </a:t>
            </a:r>
            <a:r>
              <a:rPr lang="en-US" sz="2400" dirty="0"/>
              <a:t>on the navigation bar</a:t>
            </a:r>
          </a:p>
        </p:txBody>
      </p:sp>
      <p:pic>
        <p:nvPicPr>
          <p:cNvPr id="4" name="Picture 3"/>
          <p:cNvPicPr>
            <a:picLocks noChangeAspect="1"/>
          </p:cNvPicPr>
          <p:nvPr/>
        </p:nvPicPr>
        <p:blipFill>
          <a:blip r:embed="rId2"/>
          <a:stretch>
            <a:fillRect/>
          </a:stretch>
        </p:blipFill>
        <p:spPr>
          <a:xfrm>
            <a:off x="2747765" y="1845734"/>
            <a:ext cx="1183103" cy="368077"/>
          </a:xfrm>
          <a:prstGeom prst="rect">
            <a:avLst/>
          </a:prstGeom>
        </p:spPr>
      </p:pic>
      <p:pic>
        <p:nvPicPr>
          <p:cNvPr id="5" name="Picture 4"/>
          <p:cNvPicPr>
            <a:picLocks noChangeAspect="1"/>
          </p:cNvPicPr>
          <p:nvPr/>
        </p:nvPicPr>
        <p:blipFill>
          <a:blip r:embed="rId3"/>
          <a:stretch>
            <a:fillRect/>
          </a:stretch>
        </p:blipFill>
        <p:spPr>
          <a:xfrm>
            <a:off x="2262045" y="2492033"/>
            <a:ext cx="6432776" cy="309883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189306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Searching for a Drug</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Begin </a:t>
            </a:r>
            <a:r>
              <a:rPr lang="en-US" sz="2400" dirty="0"/>
              <a:t>typing the drug name on the search field </a:t>
            </a:r>
            <a:endParaRPr lang="en-US" sz="2400" dirty="0" smtClean="0"/>
          </a:p>
          <a:p>
            <a:endParaRPr lang="en-US" sz="2400" dirty="0"/>
          </a:p>
          <a:p>
            <a:r>
              <a:rPr lang="en-US" sz="2400" dirty="0">
                <a:solidFill>
                  <a:schemeClr val="accent1"/>
                </a:solidFill>
              </a:rPr>
              <a:t>2.</a:t>
            </a:r>
            <a:r>
              <a:rPr lang="en-US" sz="2400" dirty="0"/>
              <a:t>	The list will automatically be loaded with matching values </a:t>
            </a:r>
            <a:r>
              <a:rPr lang="en-US" sz="2400" dirty="0" err="1"/>
              <a:t>e.g</a:t>
            </a:r>
            <a:endParaRPr lang="en-US" sz="2400" dirty="0"/>
          </a:p>
          <a:p>
            <a:endParaRPr lang="en-US" sz="2400" dirty="0"/>
          </a:p>
        </p:txBody>
      </p:sp>
      <p:pic>
        <p:nvPicPr>
          <p:cNvPr id="4" name="Picture 3"/>
          <p:cNvPicPr>
            <a:picLocks noChangeAspect="1"/>
          </p:cNvPicPr>
          <p:nvPr/>
        </p:nvPicPr>
        <p:blipFill>
          <a:blip r:embed="rId2"/>
          <a:stretch>
            <a:fillRect/>
          </a:stretch>
        </p:blipFill>
        <p:spPr>
          <a:xfrm>
            <a:off x="1832700" y="2356208"/>
            <a:ext cx="3268689" cy="556372"/>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1832700" y="3585332"/>
            <a:ext cx="7359426" cy="239213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651026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Viewing a Drug</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button </a:t>
            </a:r>
            <a:r>
              <a:rPr lang="en-US" sz="2400" dirty="0"/>
              <a:t>of the specific test type</a:t>
            </a:r>
          </a:p>
          <a:p>
            <a:r>
              <a:rPr lang="en-US" sz="2400" dirty="0">
                <a:solidFill>
                  <a:schemeClr val="accent1"/>
                </a:solidFill>
              </a:rPr>
              <a:t>2</a:t>
            </a:r>
            <a:r>
              <a:rPr lang="en-US" sz="2400" dirty="0" smtClean="0">
                <a:solidFill>
                  <a:schemeClr val="accent1"/>
                </a:solidFill>
              </a:rPr>
              <a:t>.   </a:t>
            </a:r>
            <a:r>
              <a:rPr lang="en-US" sz="2400" dirty="0" smtClean="0"/>
              <a:t>The </a:t>
            </a:r>
            <a:r>
              <a:rPr lang="en-US" sz="2400" dirty="0"/>
              <a:t>details shall be loaded on to a panel </a:t>
            </a:r>
            <a:r>
              <a:rPr lang="en-US" sz="2400" dirty="0" err="1"/>
              <a:t>e.g</a:t>
            </a:r>
            <a:endParaRPr lang="en-US" sz="2400" dirty="0"/>
          </a:p>
        </p:txBody>
      </p:sp>
      <p:pic>
        <p:nvPicPr>
          <p:cNvPr id="4" name="Picture 3"/>
          <p:cNvPicPr>
            <a:picLocks noChangeAspect="1"/>
          </p:cNvPicPr>
          <p:nvPr/>
        </p:nvPicPr>
        <p:blipFill>
          <a:blip r:embed="rId2"/>
          <a:stretch>
            <a:fillRect/>
          </a:stretch>
        </p:blipFill>
        <p:spPr>
          <a:xfrm>
            <a:off x="2706392" y="1845734"/>
            <a:ext cx="951208" cy="409751"/>
          </a:xfrm>
          <a:prstGeom prst="rect">
            <a:avLst/>
          </a:prstGeom>
        </p:spPr>
      </p:pic>
      <p:pic>
        <p:nvPicPr>
          <p:cNvPr id="5" name="Picture 4"/>
          <p:cNvPicPr>
            <a:picLocks noChangeAspect="1"/>
          </p:cNvPicPr>
          <p:nvPr/>
        </p:nvPicPr>
        <p:blipFill>
          <a:blip r:embed="rId3"/>
          <a:stretch>
            <a:fillRect/>
          </a:stretch>
        </p:blipFill>
        <p:spPr>
          <a:xfrm>
            <a:off x="1746161" y="3142543"/>
            <a:ext cx="6242807" cy="115674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028499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Adding a new Drug</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On </a:t>
            </a:r>
            <a:r>
              <a:rPr lang="en-US" sz="2400" dirty="0"/>
              <a:t>the list of drugs, click the </a:t>
            </a:r>
            <a:r>
              <a:rPr lang="en-US" sz="2400" dirty="0" smtClean="0"/>
              <a:t>                               </a:t>
            </a:r>
            <a:r>
              <a:rPr lang="en-US" sz="2400" dirty="0"/>
              <a:t>button.</a:t>
            </a:r>
          </a:p>
          <a:p>
            <a:r>
              <a:rPr lang="en-US" sz="2400" dirty="0">
                <a:solidFill>
                  <a:schemeClr val="accent1"/>
                </a:solidFill>
              </a:rPr>
              <a:t>2</a:t>
            </a:r>
            <a:r>
              <a:rPr lang="en-US" sz="2400" dirty="0" smtClean="0">
                <a:solidFill>
                  <a:schemeClr val="accent1"/>
                </a:solidFill>
              </a:rPr>
              <a:t>.   </a:t>
            </a:r>
            <a:r>
              <a:rPr lang="en-US" sz="2400" dirty="0" smtClean="0"/>
              <a:t>Complete </a:t>
            </a:r>
            <a:r>
              <a:rPr lang="en-US" sz="2400" dirty="0"/>
              <a:t>the details on the provided form </a:t>
            </a:r>
            <a:endParaRPr lang="en-US" sz="2400" dirty="0" smtClean="0"/>
          </a:p>
          <a:p>
            <a:endParaRPr lang="en-US" sz="2400" dirty="0"/>
          </a:p>
          <a:p>
            <a:endParaRPr lang="en-US" sz="2400" dirty="0" smtClean="0"/>
          </a:p>
          <a:p>
            <a:endParaRPr lang="en-US" sz="2400" dirty="0"/>
          </a:p>
          <a:p>
            <a:endParaRPr lang="en-US" sz="2400" dirty="0" smtClean="0"/>
          </a:p>
          <a:p>
            <a:r>
              <a:rPr lang="en-US" sz="2400" dirty="0" smtClean="0">
                <a:solidFill>
                  <a:schemeClr val="accent1"/>
                </a:solidFill>
              </a:rPr>
              <a:t>3.   </a:t>
            </a:r>
            <a:r>
              <a:rPr lang="en-US" sz="2400" dirty="0" smtClean="0"/>
              <a:t>Click the                button </a:t>
            </a:r>
            <a:r>
              <a:rPr lang="en-US" sz="2400" dirty="0"/>
              <a:t>to save the drug to the system</a:t>
            </a:r>
          </a:p>
        </p:txBody>
      </p:sp>
      <p:pic>
        <p:nvPicPr>
          <p:cNvPr id="4" name="Picture 3"/>
          <p:cNvPicPr>
            <a:picLocks noChangeAspect="1"/>
          </p:cNvPicPr>
          <p:nvPr/>
        </p:nvPicPr>
        <p:blipFill>
          <a:blip r:embed="rId2"/>
          <a:stretch>
            <a:fillRect/>
          </a:stretch>
        </p:blipFill>
        <p:spPr>
          <a:xfrm>
            <a:off x="5155051" y="1845734"/>
            <a:ext cx="2085770" cy="368077"/>
          </a:xfrm>
          <a:prstGeom prst="rect">
            <a:avLst/>
          </a:prstGeom>
        </p:spPr>
      </p:pic>
      <p:pic>
        <p:nvPicPr>
          <p:cNvPr id="5" name="Picture 4"/>
          <p:cNvPicPr>
            <a:picLocks noChangeAspect="1"/>
          </p:cNvPicPr>
          <p:nvPr/>
        </p:nvPicPr>
        <p:blipFill>
          <a:blip r:embed="rId3"/>
          <a:stretch>
            <a:fillRect/>
          </a:stretch>
        </p:blipFill>
        <p:spPr>
          <a:xfrm>
            <a:off x="1657440" y="2883410"/>
            <a:ext cx="5930475" cy="1672548"/>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2828716" y="4917287"/>
            <a:ext cx="828883" cy="351991"/>
          </a:xfrm>
          <a:prstGeom prst="rect">
            <a:avLst/>
          </a:prstGeom>
        </p:spPr>
      </p:pic>
    </p:spTree>
    <p:extLst>
      <p:ext uri="{BB962C8B-B14F-4D97-AF65-F5344CB8AC3E}">
        <p14:creationId xmlns:p14="http://schemas.microsoft.com/office/powerpoint/2010/main" val="17771137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Updating Drug Details</a:t>
            </a:r>
            <a:endParaRPr lang="en-US" b="1" dirty="0"/>
          </a:p>
        </p:txBody>
      </p:sp>
      <p:sp>
        <p:nvSpPr>
          <p:cNvPr id="3" name="Content Placeholder 2"/>
          <p:cNvSpPr>
            <a:spLocks noGrp="1"/>
          </p:cNvSpPr>
          <p:nvPr>
            <p:ph idx="1"/>
          </p:nvPr>
        </p:nvSpPr>
        <p:spPr/>
        <p:txBody>
          <a:bodyPr/>
          <a:lstStyle/>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button </a:t>
            </a:r>
            <a:r>
              <a:rPr lang="en-US" sz="2400" dirty="0"/>
              <a:t>to open a form with pre-filled values.</a:t>
            </a:r>
          </a:p>
          <a:p>
            <a:r>
              <a:rPr lang="en-US" sz="2400" dirty="0">
                <a:solidFill>
                  <a:schemeClr val="accent1"/>
                </a:solidFill>
              </a:rPr>
              <a:t>2</a:t>
            </a:r>
            <a:r>
              <a:rPr lang="en-US" sz="2400" dirty="0" smtClean="0">
                <a:solidFill>
                  <a:schemeClr val="accent1"/>
                </a:solidFill>
              </a:rPr>
              <a:t>.   </a:t>
            </a:r>
            <a:r>
              <a:rPr lang="en-US" sz="2400" dirty="0" smtClean="0"/>
              <a:t>Make </a:t>
            </a:r>
            <a:r>
              <a:rPr lang="en-US" sz="2400" dirty="0"/>
              <a:t>the necessary modifications such as the drug name, description and so forth.</a:t>
            </a:r>
          </a:p>
          <a:p>
            <a:r>
              <a:rPr lang="en-US" sz="2400" dirty="0">
                <a:solidFill>
                  <a:schemeClr val="accent1"/>
                </a:solidFill>
              </a:rPr>
              <a:t>3</a:t>
            </a:r>
            <a:r>
              <a:rPr lang="en-US" sz="2400" dirty="0" smtClean="0">
                <a:solidFill>
                  <a:schemeClr val="accent1"/>
                </a:solidFill>
              </a:rPr>
              <a:t>.   </a:t>
            </a:r>
            <a:r>
              <a:rPr lang="en-US" sz="2400" dirty="0" smtClean="0"/>
              <a:t>Click </a:t>
            </a:r>
            <a:r>
              <a:rPr lang="en-US" sz="2400" dirty="0"/>
              <a:t>the  </a:t>
            </a:r>
            <a:r>
              <a:rPr lang="en-US" sz="2400" dirty="0" smtClean="0"/>
              <a:t>            button </a:t>
            </a:r>
            <a:r>
              <a:rPr lang="en-US" sz="2400" dirty="0"/>
              <a:t>to save the changes.</a:t>
            </a:r>
          </a:p>
          <a:p>
            <a:endParaRPr lang="en-US" dirty="0"/>
          </a:p>
        </p:txBody>
      </p:sp>
      <p:pic>
        <p:nvPicPr>
          <p:cNvPr id="4" name="Picture 3"/>
          <p:cNvPicPr>
            <a:picLocks noChangeAspect="1"/>
          </p:cNvPicPr>
          <p:nvPr/>
        </p:nvPicPr>
        <p:blipFill>
          <a:blip r:embed="rId2"/>
          <a:stretch>
            <a:fillRect/>
          </a:stretch>
        </p:blipFill>
        <p:spPr>
          <a:xfrm>
            <a:off x="2783089" y="1845733"/>
            <a:ext cx="761597" cy="400161"/>
          </a:xfrm>
          <a:prstGeom prst="rect">
            <a:avLst/>
          </a:prstGeom>
        </p:spPr>
      </p:pic>
      <p:pic>
        <p:nvPicPr>
          <p:cNvPr id="5" name="Picture 4"/>
          <p:cNvPicPr>
            <a:picLocks noChangeAspect="1"/>
          </p:cNvPicPr>
          <p:nvPr/>
        </p:nvPicPr>
        <p:blipFill>
          <a:blip r:embed="rId3"/>
          <a:stretch>
            <a:fillRect/>
          </a:stretch>
        </p:blipFill>
        <p:spPr>
          <a:xfrm>
            <a:off x="2783088" y="3263245"/>
            <a:ext cx="764415" cy="314143"/>
          </a:xfrm>
          <a:prstGeom prst="rect">
            <a:avLst/>
          </a:prstGeom>
        </p:spPr>
      </p:pic>
    </p:spTree>
    <p:extLst>
      <p:ext uri="{BB962C8B-B14F-4D97-AF65-F5344CB8AC3E}">
        <p14:creationId xmlns:p14="http://schemas.microsoft.com/office/powerpoint/2010/main" val="7049277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Deleting a Drug</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Click the            </a:t>
            </a:r>
            <a:r>
              <a:rPr lang="en-US" sz="2400" dirty="0"/>
              <a:t>button of an </a:t>
            </a:r>
            <a:r>
              <a:rPr lang="en-US" sz="2400" dirty="0" smtClean="0"/>
              <a:t>entry</a:t>
            </a:r>
          </a:p>
          <a:p>
            <a:endParaRPr lang="en-US" sz="2400" dirty="0"/>
          </a:p>
          <a:p>
            <a:endParaRPr lang="en-US" sz="2400" dirty="0" smtClean="0"/>
          </a:p>
          <a:p>
            <a:endParaRPr lang="en-US" sz="2400" dirty="0"/>
          </a:p>
          <a:p>
            <a:endParaRPr lang="en-US" sz="2400" dirty="0" smtClean="0"/>
          </a:p>
          <a:p>
            <a:r>
              <a:rPr lang="en-US" sz="2400" dirty="0">
                <a:solidFill>
                  <a:schemeClr val="accent1"/>
                </a:solidFill>
              </a:rPr>
              <a:t>2</a:t>
            </a:r>
            <a:r>
              <a:rPr lang="en-US" sz="2400" dirty="0" smtClean="0">
                <a:solidFill>
                  <a:schemeClr val="accent1"/>
                </a:solidFill>
              </a:rPr>
              <a:t>.   </a:t>
            </a:r>
            <a:r>
              <a:rPr lang="en-US" sz="2400" dirty="0" smtClean="0"/>
              <a:t>Click </a:t>
            </a:r>
            <a:r>
              <a:rPr lang="en-US" sz="2400" dirty="0"/>
              <a:t>the   </a:t>
            </a:r>
            <a:r>
              <a:rPr lang="en-US" sz="2400" dirty="0" smtClean="0"/>
              <a:t>          button </a:t>
            </a:r>
            <a:r>
              <a:rPr lang="en-US" sz="2400" dirty="0"/>
              <a:t>on the pop-up if you are sure to delete, otherwise, click the </a:t>
            </a:r>
            <a:r>
              <a:rPr lang="en-US" sz="2400" dirty="0" smtClean="0"/>
              <a:t>            </a:t>
            </a:r>
            <a:r>
              <a:rPr lang="en-US" sz="2400" dirty="0"/>
              <a:t>button or </a:t>
            </a:r>
            <a:r>
              <a:rPr lang="en-US" sz="2400" dirty="0" smtClean="0"/>
              <a:t>      icon </a:t>
            </a:r>
            <a:r>
              <a:rPr lang="en-US" sz="2400" dirty="0"/>
              <a:t>to dismiss.</a:t>
            </a:r>
          </a:p>
        </p:txBody>
      </p:sp>
      <p:pic>
        <p:nvPicPr>
          <p:cNvPr id="4" name="Picture 3"/>
          <p:cNvPicPr>
            <a:picLocks noChangeAspect="1"/>
          </p:cNvPicPr>
          <p:nvPr/>
        </p:nvPicPr>
        <p:blipFill>
          <a:blip r:embed="rId2"/>
          <a:stretch>
            <a:fillRect/>
          </a:stretch>
        </p:blipFill>
        <p:spPr>
          <a:xfrm>
            <a:off x="2734222" y="1845734"/>
            <a:ext cx="618578" cy="384119"/>
          </a:xfrm>
          <a:prstGeom prst="rect">
            <a:avLst/>
          </a:prstGeom>
        </p:spPr>
      </p:pic>
      <p:pic>
        <p:nvPicPr>
          <p:cNvPr id="5" name="Picture 4"/>
          <p:cNvPicPr>
            <a:picLocks noChangeAspect="1"/>
          </p:cNvPicPr>
          <p:nvPr/>
        </p:nvPicPr>
        <p:blipFill>
          <a:blip r:embed="rId3"/>
          <a:stretch>
            <a:fillRect/>
          </a:stretch>
        </p:blipFill>
        <p:spPr>
          <a:xfrm>
            <a:off x="1601979" y="2338227"/>
            <a:ext cx="4400000" cy="1733333"/>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2751489" y="4394205"/>
            <a:ext cx="713606" cy="445121"/>
          </a:xfrm>
          <a:prstGeom prst="rect">
            <a:avLst/>
          </a:prstGeom>
        </p:spPr>
      </p:pic>
      <p:pic>
        <p:nvPicPr>
          <p:cNvPr id="7" name="Picture 6"/>
          <p:cNvPicPr>
            <a:picLocks noChangeAspect="1"/>
          </p:cNvPicPr>
          <p:nvPr/>
        </p:nvPicPr>
        <p:blipFill>
          <a:blip r:embed="rId5"/>
          <a:stretch>
            <a:fillRect/>
          </a:stretch>
        </p:blipFill>
        <p:spPr>
          <a:xfrm>
            <a:off x="2238164" y="4795319"/>
            <a:ext cx="825878" cy="383016"/>
          </a:xfrm>
          <a:prstGeom prst="rect">
            <a:avLst/>
          </a:prstGeom>
        </p:spPr>
      </p:pic>
      <p:pic>
        <p:nvPicPr>
          <p:cNvPr id="8" name="Picture 7"/>
          <p:cNvPicPr>
            <a:picLocks noChangeAspect="1"/>
          </p:cNvPicPr>
          <p:nvPr/>
        </p:nvPicPr>
        <p:blipFill>
          <a:blip r:embed="rId6"/>
          <a:stretch>
            <a:fillRect/>
          </a:stretch>
        </p:blipFill>
        <p:spPr>
          <a:xfrm>
            <a:off x="4330813" y="4795319"/>
            <a:ext cx="387438" cy="339009"/>
          </a:xfrm>
          <a:prstGeom prst="rect">
            <a:avLst/>
          </a:prstGeom>
        </p:spPr>
      </p:pic>
    </p:spTree>
    <p:extLst>
      <p:ext uri="{BB962C8B-B14F-4D97-AF65-F5344CB8AC3E}">
        <p14:creationId xmlns:p14="http://schemas.microsoft.com/office/powerpoint/2010/main" val="24946309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Organisms</a:t>
            </a:r>
            <a:endParaRPr lang="en-US" b="1"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Allows you to create drugs as appropriate for your laboratory.</a:t>
            </a:r>
          </a:p>
        </p:txBody>
      </p:sp>
    </p:spTree>
    <p:extLst>
      <p:ext uri="{BB962C8B-B14F-4D97-AF65-F5344CB8AC3E}">
        <p14:creationId xmlns:p14="http://schemas.microsoft.com/office/powerpoint/2010/main" val="40084724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Listing all Organisms</a:t>
            </a:r>
            <a:endParaRPr lang="en-US" b="1" dirty="0"/>
          </a:p>
        </p:txBody>
      </p:sp>
      <p:sp>
        <p:nvSpPr>
          <p:cNvPr id="7" name="Content Placeholder 6"/>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link </a:t>
            </a:r>
            <a:r>
              <a:rPr lang="en-US" sz="2400" dirty="0"/>
              <a:t>on the navigation bar</a:t>
            </a:r>
          </a:p>
        </p:txBody>
      </p:sp>
      <p:pic>
        <p:nvPicPr>
          <p:cNvPr id="8" name="Picture 7"/>
          <p:cNvPicPr>
            <a:picLocks noChangeAspect="1"/>
          </p:cNvPicPr>
          <p:nvPr/>
        </p:nvPicPr>
        <p:blipFill>
          <a:blip r:embed="rId2"/>
          <a:stretch>
            <a:fillRect/>
          </a:stretch>
        </p:blipFill>
        <p:spPr>
          <a:xfrm>
            <a:off x="2776844" y="1845734"/>
            <a:ext cx="1315971" cy="335992"/>
          </a:xfrm>
          <a:prstGeom prst="rect">
            <a:avLst/>
          </a:prstGeom>
        </p:spPr>
      </p:pic>
      <p:pic>
        <p:nvPicPr>
          <p:cNvPr id="9" name="Picture 8"/>
          <p:cNvPicPr>
            <a:picLocks noChangeAspect="1"/>
          </p:cNvPicPr>
          <p:nvPr/>
        </p:nvPicPr>
        <p:blipFill>
          <a:blip r:embed="rId3"/>
          <a:stretch>
            <a:fillRect/>
          </a:stretch>
        </p:blipFill>
        <p:spPr>
          <a:xfrm>
            <a:off x="1636403" y="2466080"/>
            <a:ext cx="7507597" cy="258718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3692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Implementation</a:t>
            </a:r>
            <a:endParaRPr lang="en-US" b="1" dirty="0"/>
          </a:p>
        </p:txBody>
      </p:sp>
      <p:sp>
        <p:nvSpPr>
          <p:cNvPr id="3" name="Content Placeholder 2"/>
          <p:cNvSpPr>
            <a:spLocks noGrp="1"/>
          </p:cNvSpPr>
          <p:nvPr>
            <p:ph idx="1"/>
          </p:nvPr>
        </p:nvSpPr>
        <p:spPr/>
        <p:txBody>
          <a:bodyPr/>
          <a:lstStyle/>
          <a:p>
            <a:r>
              <a:rPr lang="en-US" sz="2400" dirty="0"/>
              <a:t>BLIS interfaces with the connected equipment courtesy of a class file that extends </a:t>
            </a:r>
            <a:r>
              <a:rPr lang="en-US" sz="2400" dirty="0" err="1"/>
              <a:t>theAbstractInstrumentor</a:t>
            </a:r>
            <a:r>
              <a:rPr lang="en-US" sz="2400" dirty="0"/>
              <a:t> class which in turn implements the </a:t>
            </a:r>
            <a:r>
              <a:rPr lang="en-US" sz="2400" dirty="0" err="1"/>
              <a:t>InstrumentorInterface</a:t>
            </a:r>
            <a:r>
              <a:rPr lang="en-US" sz="2400" dirty="0"/>
              <a:t>. A sample file is provided (</a:t>
            </a:r>
            <a:r>
              <a:rPr lang="en-US" sz="2400" dirty="0" err="1"/>
              <a:t>CeltacWBC.php</a:t>
            </a:r>
            <a:r>
              <a:rPr lang="en-US" sz="2400" dirty="0"/>
              <a:t>) showing the format in which BLIS expects the result of the </a:t>
            </a:r>
            <a:r>
              <a:rPr lang="en-US" sz="2400" dirty="0" err="1"/>
              <a:t>getResult</a:t>
            </a:r>
            <a:r>
              <a:rPr lang="en-US" sz="2400" dirty="0"/>
              <a:t>() method.</a:t>
            </a:r>
          </a:p>
          <a:p>
            <a:r>
              <a:rPr lang="en-US" sz="2400" dirty="0"/>
              <a:t>On importation, plugin files a copied to the app/</a:t>
            </a:r>
            <a:r>
              <a:rPr lang="en-US" sz="2400" dirty="0" err="1"/>
              <a:t>kblis</a:t>
            </a:r>
            <a:r>
              <a:rPr lang="en-US" sz="2400" dirty="0"/>
              <a:t>/plugins/ directory. From there, they can be loaded into the application via psr-4.</a:t>
            </a:r>
          </a:p>
          <a:p>
            <a:endParaRPr lang="en-US" dirty="0"/>
          </a:p>
        </p:txBody>
      </p:sp>
    </p:spTree>
    <p:extLst>
      <p:ext uri="{BB962C8B-B14F-4D97-AF65-F5344CB8AC3E}">
        <p14:creationId xmlns:p14="http://schemas.microsoft.com/office/powerpoint/2010/main" val="1643255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Searching for an Organism</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Begin </a:t>
            </a:r>
            <a:r>
              <a:rPr lang="en-US" sz="2400" dirty="0"/>
              <a:t>typing the organism name on the search </a:t>
            </a:r>
            <a:r>
              <a:rPr lang="en-US" sz="2400" dirty="0" smtClean="0"/>
              <a:t>field</a:t>
            </a:r>
          </a:p>
          <a:p>
            <a:endParaRPr lang="en-US" sz="2400" dirty="0"/>
          </a:p>
          <a:p>
            <a:endParaRPr lang="en-US" sz="2400" dirty="0" smtClean="0"/>
          </a:p>
          <a:p>
            <a:r>
              <a:rPr lang="en-US" sz="2400" dirty="0" smtClean="0">
                <a:solidFill>
                  <a:schemeClr val="accent1"/>
                </a:solidFill>
              </a:rPr>
              <a:t>2.   </a:t>
            </a:r>
            <a:r>
              <a:rPr lang="en-US" sz="2400" dirty="0" smtClean="0"/>
              <a:t>The </a:t>
            </a:r>
            <a:r>
              <a:rPr lang="en-US" sz="2400" dirty="0"/>
              <a:t>list will automatically be loaded with matching values e.g.</a:t>
            </a:r>
          </a:p>
        </p:txBody>
      </p:sp>
      <p:pic>
        <p:nvPicPr>
          <p:cNvPr id="4" name="Picture 3"/>
          <p:cNvPicPr>
            <a:picLocks noChangeAspect="1"/>
          </p:cNvPicPr>
          <p:nvPr/>
        </p:nvPicPr>
        <p:blipFill>
          <a:blip r:embed="rId2"/>
          <a:stretch>
            <a:fillRect/>
          </a:stretch>
        </p:blipFill>
        <p:spPr>
          <a:xfrm>
            <a:off x="1672278" y="2372250"/>
            <a:ext cx="3593047" cy="611582"/>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1672278" y="4253742"/>
            <a:ext cx="6653575" cy="16153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717093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Viewing an Organism</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a:t>
            </a:r>
            <a:r>
              <a:rPr lang="en-US" sz="2400" dirty="0"/>
              <a:t>button of the specific test type</a:t>
            </a:r>
          </a:p>
          <a:p>
            <a:r>
              <a:rPr lang="en-US" sz="2400" dirty="0">
                <a:solidFill>
                  <a:schemeClr val="accent1"/>
                </a:solidFill>
              </a:rPr>
              <a:t>2</a:t>
            </a:r>
            <a:r>
              <a:rPr lang="en-US" sz="2400" dirty="0" smtClean="0">
                <a:solidFill>
                  <a:schemeClr val="accent1"/>
                </a:solidFill>
              </a:rPr>
              <a:t>.   </a:t>
            </a:r>
            <a:r>
              <a:rPr lang="en-US" sz="2400" dirty="0" smtClean="0"/>
              <a:t>The </a:t>
            </a:r>
            <a:r>
              <a:rPr lang="en-US" sz="2400" dirty="0"/>
              <a:t>details shall be loaded on to a panel e.g. </a:t>
            </a:r>
          </a:p>
        </p:txBody>
      </p:sp>
      <p:pic>
        <p:nvPicPr>
          <p:cNvPr id="4" name="Picture 3"/>
          <p:cNvPicPr>
            <a:picLocks noChangeAspect="1"/>
          </p:cNvPicPr>
          <p:nvPr/>
        </p:nvPicPr>
        <p:blipFill>
          <a:blip r:embed="rId2"/>
          <a:stretch>
            <a:fillRect/>
          </a:stretch>
        </p:blipFill>
        <p:spPr>
          <a:xfrm>
            <a:off x="1700571" y="3081223"/>
            <a:ext cx="7026334" cy="2260798"/>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2738475" y="1867563"/>
            <a:ext cx="803789" cy="346248"/>
          </a:xfrm>
          <a:prstGeom prst="rect">
            <a:avLst/>
          </a:prstGeom>
        </p:spPr>
      </p:pic>
    </p:spTree>
    <p:extLst>
      <p:ext uri="{BB962C8B-B14F-4D97-AF65-F5344CB8AC3E}">
        <p14:creationId xmlns:p14="http://schemas.microsoft.com/office/powerpoint/2010/main" val="25235218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Adding a new Organism</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On </a:t>
            </a:r>
            <a:r>
              <a:rPr lang="en-US" sz="2400" dirty="0"/>
              <a:t>the list of drugs, click the </a:t>
            </a:r>
            <a:r>
              <a:rPr lang="en-US" sz="2400" dirty="0" smtClean="0"/>
              <a:t>                          button</a:t>
            </a:r>
            <a:r>
              <a:rPr lang="en-US" sz="2400" dirty="0"/>
              <a:t>.</a:t>
            </a:r>
          </a:p>
          <a:p>
            <a:r>
              <a:rPr lang="en-US" sz="2400" dirty="0">
                <a:solidFill>
                  <a:schemeClr val="accent1"/>
                </a:solidFill>
              </a:rPr>
              <a:t>2</a:t>
            </a:r>
            <a:r>
              <a:rPr lang="en-US" sz="2400" dirty="0" smtClean="0">
                <a:solidFill>
                  <a:schemeClr val="accent1"/>
                </a:solidFill>
              </a:rPr>
              <a:t>.   </a:t>
            </a:r>
            <a:r>
              <a:rPr lang="en-US" sz="2400" dirty="0" smtClean="0"/>
              <a:t>Complete </a:t>
            </a:r>
            <a:r>
              <a:rPr lang="en-US" sz="2400" dirty="0"/>
              <a:t>the details on the provided form </a:t>
            </a:r>
          </a:p>
        </p:txBody>
      </p:sp>
      <p:pic>
        <p:nvPicPr>
          <p:cNvPr id="4" name="Picture 3"/>
          <p:cNvPicPr>
            <a:picLocks noChangeAspect="1"/>
          </p:cNvPicPr>
          <p:nvPr/>
        </p:nvPicPr>
        <p:blipFill>
          <a:blip r:embed="rId2"/>
          <a:stretch>
            <a:fillRect/>
          </a:stretch>
        </p:blipFill>
        <p:spPr>
          <a:xfrm>
            <a:off x="5174922" y="1845733"/>
            <a:ext cx="1728533" cy="384119"/>
          </a:xfrm>
          <a:prstGeom prst="rect">
            <a:avLst/>
          </a:prstGeom>
        </p:spPr>
      </p:pic>
      <p:pic>
        <p:nvPicPr>
          <p:cNvPr id="5" name="Picture 4"/>
          <p:cNvPicPr>
            <a:picLocks noChangeAspect="1"/>
          </p:cNvPicPr>
          <p:nvPr/>
        </p:nvPicPr>
        <p:blipFill>
          <a:blip r:embed="rId3"/>
          <a:stretch>
            <a:fillRect/>
          </a:stretch>
        </p:blipFill>
        <p:spPr>
          <a:xfrm>
            <a:off x="1716613" y="2820800"/>
            <a:ext cx="6673408" cy="264955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839004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3</a:t>
            </a:r>
            <a:r>
              <a:rPr lang="en-US" sz="2400" dirty="0" smtClean="0">
                <a:solidFill>
                  <a:schemeClr val="accent1"/>
                </a:solidFill>
              </a:rPr>
              <a:t>.   </a:t>
            </a:r>
            <a:r>
              <a:rPr lang="en-US" sz="2400" dirty="0" smtClean="0"/>
              <a:t>Select </a:t>
            </a:r>
            <a:r>
              <a:rPr lang="en-US" sz="2400" dirty="0"/>
              <a:t>the applicable compatible </a:t>
            </a:r>
            <a:r>
              <a:rPr lang="en-US" sz="2400" dirty="0" smtClean="0"/>
              <a:t>drugs</a:t>
            </a:r>
          </a:p>
          <a:p>
            <a:endParaRPr lang="en-US" sz="2400" dirty="0"/>
          </a:p>
          <a:p>
            <a:endParaRPr lang="en-US" sz="2400" dirty="0" smtClean="0"/>
          </a:p>
          <a:p>
            <a:endParaRPr lang="en-US" sz="2400" dirty="0"/>
          </a:p>
          <a:p>
            <a:endParaRPr lang="en-US" sz="2400" dirty="0" smtClean="0"/>
          </a:p>
          <a:p>
            <a:endParaRPr lang="en-US" sz="2400" dirty="0"/>
          </a:p>
          <a:p>
            <a:r>
              <a:rPr lang="en-US" sz="2400" dirty="0" smtClean="0">
                <a:solidFill>
                  <a:schemeClr val="accent1"/>
                </a:solidFill>
              </a:rPr>
              <a:t>4.   </a:t>
            </a:r>
            <a:r>
              <a:rPr lang="en-US" sz="2400" dirty="0" smtClean="0"/>
              <a:t>Click the             button </a:t>
            </a:r>
            <a:r>
              <a:rPr lang="en-US" sz="2400" dirty="0"/>
              <a:t>to save the organism to the system</a:t>
            </a:r>
          </a:p>
        </p:txBody>
      </p:sp>
      <p:pic>
        <p:nvPicPr>
          <p:cNvPr id="4" name="Picture 3"/>
          <p:cNvPicPr>
            <a:picLocks noChangeAspect="1"/>
          </p:cNvPicPr>
          <p:nvPr/>
        </p:nvPicPr>
        <p:blipFill>
          <a:blip r:embed="rId2"/>
          <a:stretch>
            <a:fillRect/>
          </a:stretch>
        </p:blipFill>
        <p:spPr>
          <a:xfrm>
            <a:off x="1620359" y="2405387"/>
            <a:ext cx="7700104" cy="2134529"/>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2732466" y="4909267"/>
            <a:ext cx="830184" cy="352544"/>
          </a:xfrm>
          <a:prstGeom prst="rect">
            <a:avLst/>
          </a:prstGeom>
        </p:spPr>
      </p:pic>
    </p:spTree>
    <p:extLst>
      <p:ext uri="{BB962C8B-B14F-4D97-AF65-F5344CB8AC3E}">
        <p14:creationId xmlns:p14="http://schemas.microsoft.com/office/powerpoint/2010/main" val="18711858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Updating Organism Details</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button </a:t>
            </a:r>
            <a:r>
              <a:rPr lang="en-US" sz="2400" dirty="0"/>
              <a:t>to open a form with pre-filled values.</a:t>
            </a:r>
          </a:p>
          <a:p>
            <a:r>
              <a:rPr lang="en-US" sz="2400" dirty="0">
                <a:solidFill>
                  <a:schemeClr val="accent1"/>
                </a:solidFill>
              </a:rPr>
              <a:t>2</a:t>
            </a:r>
            <a:r>
              <a:rPr lang="en-US" sz="2400" dirty="0" smtClean="0">
                <a:solidFill>
                  <a:schemeClr val="accent1"/>
                </a:solidFill>
              </a:rPr>
              <a:t>.   </a:t>
            </a:r>
            <a:r>
              <a:rPr lang="en-US" sz="2400" dirty="0" smtClean="0"/>
              <a:t>Make </a:t>
            </a:r>
            <a:r>
              <a:rPr lang="en-US" sz="2400" dirty="0"/>
              <a:t>the necessary modifications such as the organism name, description, compatible drugs and so forth.</a:t>
            </a:r>
          </a:p>
          <a:p>
            <a:r>
              <a:rPr lang="en-US" sz="2400" dirty="0">
                <a:solidFill>
                  <a:schemeClr val="accent1"/>
                </a:solidFill>
              </a:rPr>
              <a:t>3</a:t>
            </a:r>
            <a:r>
              <a:rPr lang="en-US" sz="2400" dirty="0" smtClean="0">
                <a:solidFill>
                  <a:schemeClr val="accent1"/>
                </a:solidFill>
              </a:rPr>
              <a:t>.   </a:t>
            </a:r>
            <a:r>
              <a:rPr lang="en-US" sz="2400" dirty="0" smtClean="0"/>
              <a:t>Click the               </a:t>
            </a:r>
            <a:r>
              <a:rPr lang="en-US" sz="2400" dirty="0"/>
              <a:t>button to save the changes.</a:t>
            </a:r>
          </a:p>
          <a:p>
            <a:endParaRPr lang="en-US" sz="2400" dirty="0"/>
          </a:p>
        </p:txBody>
      </p:sp>
      <p:pic>
        <p:nvPicPr>
          <p:cNvPr id="4" name="Picture 3"/>
          <p:cNvPicPr>
            <a:picLocks noChangeAspect="1"/>
          </p:cNvPicPr>
          <p:nvPr/>
        </p:nvPicPr>
        <p:blipFill>
          <a:blip r:embed="rId2"/>
          <a:stretch>
            <a:fillRect/>
          </a:stretch>
        </p:blipFill>
        <p:spPr>
          <a:xfrm>
            <a:off x="2767047" y="1845733"/>
            <a:ext cx="698048" cy="366771"/>
          </a:xfrm>
          <a:prstGeom prst="rect">
            <a:avLst/>
          </a:prstGeom>
        </p:spPr>
      </p:pic>
      <p:pic>
        <p:nvPicPr>
          <p:cNvPr id="5" name="Picture 4"/>
          <p:cNvPicPr>
            <a:picLocks noChangeAspect="1"/>
          </p:cNvPicPr>
          <p:nvPr/>
        </p:nvPicPr>
        <p:blipFill>
          <a:blip r:embed="rId3"/>
          <a:stretch>
            <a:fillRect/>
          </a:stretch>
        </p:blipFill>
        <p:spPr>
          <a:xfrm>
            <a:off x="2767047" y="3158955"/>
            <a:ext cx="862046" cy="354265"/>
          </a:xfrm>
          <a:prstGeom prst="rect">
            <a:avLst/>
          </a:prstGeom>
        </p:spPr>
      </p:pic>
    </p:spTree>
    <p:extLst>
      <p:ext uri="{BB962C8B-B14F-4D97-AF65-F5344CB8AC3E}">
        <p14:creationId xmlns:p14="http://schemas.microsoft.com/office/powerpoint/2010/main" val="16410442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Deleting an Organism</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Click the                button </a:t>
            </a:r>
            <a:r>
              <a:rPr lang="en-US" sz="2400" dirty="0"/>
              <a:t>of an </a:t>
            </a:r>
            <a:r>
              <a:rPr lang="en-US" sz="2400" dirty="0" smtClean="0"/>
              <a:t>entry</a:t>
            </a:r>
          </a:p>
          <a:p>
            <a:endParaRPr lang="en-US" sz="2400" dirty="0"/>
          </a:p>
          <a:p>
            <a:endParaRPr lang="en-US" sz="2400" dirty="0" smtClean="0"/>
          </a:p>
          <a:p>
            <a:endParaRPr lang="en-US" sz="2400" dirty="0"/>
          </a:p>
          <a:p>
            <a:endParaRPr lang="en-US" sz="2400" dirty="0" smtClean="0"/>
          </a:p>
          <a:p>
            <a:r>
              <a:rPr lang="en-US" sz="2400" dirty="0">
                <a:solidFill>
                  <a:schemeClr val="accent1"/>
                </a:solidFill>
              </a:rPr>
              <a:t>2</a:t>
            </a:r>
            <a:r>
              <a:rPr lang="en-US" sz="2400" dirty="0" smtClean="0">
                <a:solidFill>
                  <a:schemeClr val="accent1"/>
                </a:solidFill>
              </a:rPr>
              <a:t>.    </a:t>
            </a:r>
            <a:r>
              <a:rPr lang="en-US" sz="2400" dirty="0" smtClean="0"/>
              <a:t>Click </a:t>
            </a:r>
            <a:r>
              <a:rPr lang="en-US" sz="2400" dirty="0"/>
              <a:t>the </a:t>
            </a:r>
            <a:r>
              <a:rPr lang="en-US" sz="2400" dirty="0" smtClean="0"/>
              <a:t>               button </a:t>
            </a:r>
            <a:r>
              <a:rPr lang="en-US" sz="2400" dirty="0"/>
              <a:t>on the pop-up if you are sure to delete, otherwise, click </a:t>
            </a:r>
            <a:r>
              <a:rPr lang="en-US" sz="2400" dirty="0" smtClean="0"/>
              <a:t>the              </a:t>
            </a:r>
            <a:r>
              <a:rPr lang="en-US" sz="2400" dirty="0"/>
              <a:t>button </a:t>
            </a:r>
            <a:r>
              <a:rPr lang="en-US" sz="2400" dirty="0" smtClean="0"/>
              <a:t>or      </a:t>
            </a:r>
            <a:r>
              <a:rPr lang="en-US" sz="2400" dirty="0"/>
              <a:t>icon to dismiss.</a:t>
            </a:r>
          </a:p>
        </p:txBody>
      </p:sp>
      <p:pic>
        <p:nvPicPr>
          <p:cNvPr id="4" name="Picture 3"/>
          <p:cNvPicPr>
            <a:picLocks noChangeAspect="1"/>
          </p:cNvPicPr>
          <p:nvPr/>
        </p:nvPicPr>
        <p:blipFill>
          <a:blip r:embed="rId2"/>
          <a:stretch>
            <a:fillRect/>
          </a:stretch>
        </p:blipFill>
        <p:spPr>
          <a:xfrm>
            <a:off x="2686095" y="1845733"/>
            <a:ext cx="958528" cy="416203"/>
          </a:xfrm>
          <a:prstGeom prst="rect">
            <a:avLst/>
          </a:prstGeom>
        </p:spPr>
      </p:pic>
      <p:pic>
        <p:nvPicPr>
          <p:cNvPr id="5" name="Picture 4"/>
          <p:cNvPicPr>
            <a:picLocks noChangeAspect="1"/>
          </p:cNvPicPr>
          <p:nvPr/>
        </p:nvPicPr>
        <p:blipFill>
          <a:blip r:embed="rId3"/>
          <a:stretch>
            <a:fillRect/>
          </a:stretch>
        </p:blipFill>
        <p:spPr>
          <a:xfrm>
            <a:off x="1726480" y="2370310"/>
            <a:ext cx="4400000" cy="1733333"/>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2826095" y="4364522"/>
            <a:ext cx="957155" cy="414564"/>
          </a:xfrm>
          <a:prstGeom prst="rect">
            <a:avLst/>
          </a:prstGeom>
        </p:spPr>
      </p:pic>
      <p:pic>
        <p:nvPicPr>
          <p:cNvPr id="7" name="Picture 6"/>
          <p:cNvPicPr>
            <a:picLocks noChangeAspect="1"/>
          </p:cNvPicPr>
          <p:nvPr/>
        </p:nvPicPr>
        <p:blipFill>
          <a:blip r:embed="rId5"/>
          <a:stretch>
            <a:fillRect/>
          </a:stretch>
        </p:blipFill>
        <p:spPr>
          <a:xfrm>
            <a:off x="2269832" y="4779086"/>
            <a:ext cx="832526" cy="386099"/>
          </a:xfrm>
          <a:prstGeom prst="rect">
            <a:avLst/>
          </a:prstGeom>
        </p:spPr>
      </p:pic>
      <p:pic>
        <p:nvPicPr>
          <p:cNvPr id="8" name="Picture 7"/>
          <p:cNvPicPr>
            <a:picLocks noChangeAspect="1"/>
          </p:cNvPicPr>
          <p:nvPr/>
        </p:nvPicPr>
        <p:blipFill>
          <a:blip r:embed="rId6"/>
          <a:stretch>
            <a:fillRect/>
          </a:stretch>
        </p:blipFill>
        <p:spPr>
          <a:xfrm>
            <a:off x="4339513" y="4779086"/>
            <a:ext cx="395333" cy="345917"/>
          </a:xfrm>
          <a:prstGeom prst="rect">
            <a:avLst/>
          </a:prstGeom>
        </p:spPr>
      </p:pic>
    </p:spTree>
    <p:extLst>
      <p:ext uri="{BB962C8B-B14F-4D97-AF65-F5344CB8AC3E}">
        <p14:creationId xmlns:p14="http://schemas.microsoft.com/office/powerpoint/2010/main" val="15125248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Reports</a:t>
            </a:r>
            <a:endParaRPr lang="en-US" b="1"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The Patient Report and Daily Log should be run every day.</a:t>
            </a:r>
          </a:p>
        </p:txBody>
      </p:sp>
    </p:spTree>
    <p:extLst>
      <p:ext uri="{BB962C8B-B14F-4D97-AF65-F5344CB8AC3E}">
        <p14:creationId xmlns:p14="http://schemas.microsoft.com/office/powerpoint/2010/main" val="1049984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Patient Reports</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link </a:t>
            </a:r>
            <a:r>
              <a:rPr lang="en-US" sz="2400" dirty="0"/>
              <a:t>on the Reports sub-menu to open the patients reports </a:t>
            </a:r>
            <a:r>
              <a:rPr lang="en-US" sz="2400" dirty="0" smtClean="0"/>
              <a:t>listing </a:t>
            </a:r>
          </a:p>
          <a:p>
            <a:r>
              <a:rPr lang="en-US" sz="2400" dirty="0" smtClean="0">
                <a:solidFill>
                  <a:schemeClr val="accent1"/>
                </a:solidFill>
              </a:rPr>
              <a:t>2.   </a:t>
            </a:r>
            <a:r>
              <a:rPr lang="en-US" sz="2400" dirty="0" smtClean="0"/>
              <a:t>Search </a:t>
            </a:r>
            <a:r>
              <a:rPr lang="en-US" sz="2400" dirty="0"/>
              <a:t>for the patient by Patient Name, Patient Number, or Patient ID. </a:t>
            </a:r>
          </a:p>
          <a:p>
            <a:r>
              <a:rPr lang="en-US" sz="2400" dirty="0">
                <a:solidFill>
                  <a:schemeClr val="accent1"/>
                </a:solidFill>
              </a:rPr>
              <a:t>3</a:t>
            </a:r>
            <a:r>
              <a:rPr lang="en-US" sz="2400" dirty="0" smtClean="0">
                <a:solidFill>
                  <a:schemeClr val="accent1"/>
                </a:solidFill>
              </a:rPr>
              <a:t>.   </a:t>
            </a:r>
            <a:r>
              <a:rPr lang="en-US" sz="2400" dirty="0" smtClean="0"/>
              <a:t>Click </a:t>
            </a:r>
            <a:r>
              <a:rPr lang="en-US" sz="2400" dirty="0"/>
              <a:t>the </a:t>
            </a:r>
            <a:r>
              <a:rPr lang="en-US" sz="2400" dirty="0" smtClean="0"/>
              <a:t>               </a:t>
            </a:r>
            <a:r>
              <a:rPr lang="en-US" sz="2400" dirty="0"/>
              <a:t>button to start search. </a:t>
            </a:r>
          </a:p>
          <a:p>
            <a:r>
              <a:rPr lang="en-US" sz="2400" dirty="0">
                <a:solidFill>
                  <a:schemeClr val="accent1"/>
                </a:solidFill>
              </a:rPr>
              <a:t>4</a:t>
            </a:r>
            <a:r>
              <a:rPr lang="en-US" sz="2400" dirty="0" smtClean="0">
                <a:solidFill>
                  <a:schemeClr val="accent1"/>
                </a:solidFill>
              </a:rPr>
              <a:t>.   </a:t>
            </a:r>
            <a:r>
              <a:rPr lang="en-US" sz="2400" dirty="0" smtClean="0"/>
              <a:t>Select </a:t>
            </a:r>
            <a:r>
              <a:rPr lang="en-US" sz="2400" dirty="0"/>
              <a:t>the patient you want from the list if more than one patient matches your search criteria. </a:t>
            </a:r>
          </a:p>
          <a:p>
            <a:r>
              <a:rPr lang="en-US" sz="2400" dirty="0">
                <a:solidFill>
                  <a:schemeClr val="accent1"/>
                </a:solidFill>
              </a:rPr>
              <a:t>5</a:t>
            </a:r>
            <a:r>
              <a:rPr lang="en-US" sz="2400" dirty="0" smtClean="0">
                <a:solidFill>
                  <a:schemeClr val="accent1"/>
                </a:solidFill>
              </a:rPr>
              <a:t>.   </a:t>
            </a:r>
            <a:r>
              <a:rPr lang="en-US" sz="2400" dirty="0" smtClean="0"/>
              <a:t>Click                     </a:t>
            </a:r>
            <a:r>
              <a:rPr lang="en-US" sz="2400" dirty="0"/>
              <a:t>to see all data for that patient. </a:t>
            </a:r>
            <a:endParaRPr lang="en-US" sz="2400" dirty="0" smtClean="0"/>
          </a:p>
          <a:p>
            <a:r>
              <a:rPr lang="en-US" sz="2400" dirty="0">
                <a:solidFill>
                  <a:schemeClr val="accent1"/>
                </a:solidFill>
              </a:rPr>
              <a:t>6</a:t>
            </a:r>
            <a:r>
              <a:rPr lang="en-US" sz="2400" dirty="0" smtClean="0">
                <a:solidFill>
                  <a:schemeClr val="accent1"/>
                </a:solidFill>
              </a:rPr>
              <a:t>.   </a:t>
            </a:r>
            <a:r>
              <a:rPr lang="en-US" sz="2400" dirty="0" smtClean="0"/>
              <a:t>Click             </a:t>
            </a:r>
            <a:r>
              <a:rPr lang="en-US" sz="2400" dirty="0"/>
              <a:t>to filter the report and  </a:t>
            </a:r>
            <a:r>
              <a:rPr lang="en-US" sz="2400" dirty="0" smtClean="0"/>
              <a:t>                      </a:t>
            </a:r>
            <a:r>
              <a:rPr lang="en-US" sz="2400" dirty="0"/>
              <a:t>to export to word document.</a:t>
            </a:r>
          </a:p>
          <a:p>
            <a:endParaRPr lang="en-US" sz="2400" dirty="0"/>
          </a:p>
        </p:txBody>
      </p:sp>
      <p:pic>
        <p:nvPicPr>
          <p:cNvPr id="4" name="Picture 3"/>
          <p:cNvPicPr>
            <a:picLocks noChangeAspect="1"/>
          </p:cNvPicPr>
          <p:nvPr/>
        </p:nvPicPr>
        <p:blipFill>
          <a:blip r:embed="rId2"/>
          <a:stretch>
            <a:fillRect/>
          </a:stretch>
        </p:blipFill>
        <p:spPr>
          <a:xfrm>
            <a:off x="2692144" y="1913893"/>
            <a:ext cx="1501850" cy="364085"/>
          </a:xfrm>
          <a:prstGeom prst="rect">
            <a:avLst/>
          </a:prstGeom>
        </p:spPr>
      </p:pic>
      <p:pic>
        <p:nvPicPr>
          <p:cNvPr id="5" name="Picture 4"/>
          <p:cNvPicPr>
            <a:picLocks noChangeAspect="1"/>
          </p:cNvPicPr>
          <p:nvPr/>
        </p:nvPicPr>
        <p:blipFill>
          <a:blip r:embed="rId3"/>
          <a:stretch>
            <a:fillRect/>
          </a:stretch>
        </p:blipFill>
        <p:spPr>
          <a:xfrm>
            <a:off x="2692144" y="3237680"/>
            <a:ext cx="998401" cy="355752"/>
          </a:xfrm>
          <a:prstGeom prst="rect">
            <a:avLst/>
          </a:prstGeom>
        </p:spPr>
      </p:pic>
      <p:pic>
        <p:nvPicPr>
          <p:cNvPr id="6" name="Picture 5"/>
          <p:cNvPicPr>
            <a:picLocks noChangeAspect="1"/>
          </p:cNvPicPr>
          <p:nvPr/>
        </p:nvPicPr>
        <p:blipFill>
          <a:blip r:embed="rId4"/>
          <a:stretch>
            <a:fillRect/>
          </a:stretch>
        </p:blipFill>
        <p:spPr>
          <a:xfrm>
            <a:off x="2281079" y="4553134"/>
            <a:ext cx="1200058" cy="323093"/>
          </a:xfrm>
          <a:prstGeom prst="rect">
            <a:avLst/>
          </a:prstGeom>
        </p:spPr>
      </p:pic>
      <p:pic>
        <p:nvPicPr>
          <p:cNvPr id="7" name="Picture 6"/>
          <p:cNvPicPr>
            <a:picLocks noChangeAspect="1"/>
          </p:cNvPicPr>
          <p:nvPr/>
        </p:nvPicPr>
        <p:blipFill>
          <a:blip r:embed="rId5"/>
          <a:stretch>
            <a:fillRect/>
          </a:stretch>
        </p:blipFill>
        <p:spPr>
          <a:xfrm>
            <a:off x="2281079" y="5086946"/>
            <a:ext cx="796344" cy="351328"/>
          </a:xfrm>
          <a:prstGeom prst="rect">
            <a:avLst/>
          </a:prstGeom>
        </p:spPr>
      </p:pic>
      <p:pic>
        <p:nvPicPr>
          <p:cNvPr id="8" name="Picture 7"/>
          <p:cNvPicPr>
            <a:picLocks noChangeAspect="1"/>
          </p:cNvPicPr>
          <p:nvPr/>
        </p:nvPicPr>
        <p:blipFill>
          <a:blip r:embed="rId6"/>
          <a:stretch>
            <a:fillRect/>
          </a:stretch>
        </p:blipFill>
        <p:spPr>
          <a:xfrm>
            <a:off x="5909075" y="5086945"/>
            <a:ext cx="1390083" cy="379113"/>
          </a:xfrm>
          <a:prstGeom prst="rect">
            <a:avLst/>
          </a:prstGeom>
        </p:spPr>
      </p:pic>
    </p:spTree>
    <p:extLst>
      <p:ext uri="{BB962C8B-B14F-4D97-AF65-F5344CB8AC3E}">
        <p14:creationId xmlns:p14="http://schemas.microsoft.com/office/powerpoint/2010/main" val="1950680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Daily Log</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a:t>
            </a:r>
            <a:r>
              <a:rPr lang="en-US" sz="2400" dirty="0"/>
              <a:t>sub-menu under reports to view daily logs.</a:t>
            </a:r>
          </a:p>
          <a:p>
            <a:r>
              <a:rPr lang="en-US" sz="2400" dirty="0">
                <a:solidFill>
                  <a:schemeClr val="accent1"/>
                </a:solidFill>
              </a:rPr>
              <a:t>2</a:t>
            </a:r>
            <a:r>
              <a:rPr lang="en-US" sz="2400" dirty="0" smtClean="0">
                <a:solidFill>
                  <a:schemeClr val="accent1"/>
                </a:solidFill>
              </a:rPr>
              <a:t>.   </a:t>
            </a:r>
            <a:r>
              <a:rPr lang="en-US" sz="2400" dirty="0" smtClean="0"/>
              <a:t>Set </a:t>
            </a:r>
            <a:r>
              <a:rPr lang="en-US" sz="2400" dirty="0"/>
              <a:t>the date range to reflect the log to print. You can run a report of the day’s activity by patients seen (by clicking Patient Records), or by tests run (by clicking Test Records) or rejected specimens (by clicking Rejected Specimen Records). </a:t>
            </a:r>
          </a:p>
          <a:p>
            <a:endParaRPr lang="en-US" sz="2400" dirty="0"/>
          </a:p>
        </p:txBody>
      </p:sp>
      <p:pic>
        <p:nvPicPr>
          <p:cNvPr id="4" name="Picture 3"/>
          <p:cNvPicPr>
            <a:picLocks noChangeAspect="1"/>
          </p:cNvPicPr>
          <p:nvPr/>
        </p:nvPicPr>
        <p:blipFill>
          <a:blip r:embed="rId2"/>
          <a:stretch>
            <a:fillRect/>
          </a:stretch>
        </p:blipFill>
        <p:spPr>
          <a:xfrm>
            <a:off x="2732737" y="1845733"/>
            <a:ext cx="1526079" cy="416203"/>
          </a:xfrm>
          <a:prstGeom prst="rect">
            <a:avLst/>
          </a:prstGeom>
        </p:spPr>
      </p:pic>
    </p:spTree>
    <p:extLst>
      <p:ext uri="{BB962C8B-B14F-4D97-AF65-F5344CB8AC3E}">
        <p14:creationId xmlns:p14="http://schemas.microsoft.com/office/powerpoint/2010/main" val="28871391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Test Records</a:t>
            </a:r>
            <a:endParaRPr lang="en-US" b="1"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You can choose to run a log for one lab section or for one type of test, for all tests or pending tests only. The default settings are test records, all sections, and all tests. The report loads with Export controls at the top of the page.</a:t>
            </a:r>
          </a:p>
        </p:txBody>
      </p:sp>
    </p:spTree>
    <p:extLst>
      <p:ext uri="{BB962C8B-B14F-4D97-AF65-F5344CB8AC3E}">
        <p14:creationId xmlns:p14="http://schemas.microsoft.com/office/powerpoint/2010/main" val="1332960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Instrumentation user interface</a:t>
            </a:r>
            <a:endParaRPr lang="en-US" b="1"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smtClean="0"/>
              <a:t>This </a:t>
            </a:r>
            <a:r>
              <a:rPr lang="en-US" sz="2400" dirty="0"/>
              <a:t>can be accessed from the  </a:t>
            </a:r>
            <a:r>
              <a:rPr lang="en-US" sz="2400" dirty="0" smtClean="0"/>
              <a:t>                          link</a:t>
            </a:r>
            <a:r>
              <a:rPr lang="en-US" sz="2400" dirty="0"/>
              <a:t>, then click the   </a:t>
            </a:r>
            <a:r>
              <a:rPr lang="en-US" sz="2400" dirty="0" smtClean="0"/>
              <a:t>                    sub </a:t>
            </a:r>
            <a:r>
              <a:rPr lang="en-US" sz="2400" dirty="0"/>
              <a:t>menu on the navigation menu.</a:t>
            </a:r>
          </a:p>
          <a:p>
            <a:pPr marL="457200" indent="-457200">
              <a:buFont typeface="+mj-lt"/>
              <a:buAutoNum type="arabicPeriod"/>
            </a:pPr>
            <a:r>
              <a:rPr lang="en-US" sz="2400" dirty="0" smtClean="0"/>
              <a:t>The </a:t>
            </a:r>
            <a:r>
              <a:rPr lang="en-US" sz="2400" dirty="0"/>
              <a:t>default page shows a list of all Equipment already configured for use.</a:t>
            </a:r>
          </a:p>
          <a:p>
            <a:pPr marL="457200" indent="-457200">
              <a:buFont typeface="+mj-lt"/>
              <a:buAutoNum type="arabicPeriod"/>
            </a:pPr>
            <a:endParaRPr lang="en-US" sz="2400" dirty="0"/>
          </a:p>
        </p:txBody>
      </p:sp>
      <p:pic>
        <p:nvPicPr>
          <p:cNvPr id="4" name="Picture 3"/>
          <p:cNvPicPr>
            <a:picLocks noChangeAspect="1"/>
          </p:cNvPicPr>
          <p:nvPr/>
        </p:nvPicPr>
        <p:blipFill>
          <a:blip r:embed="rId2"/>
          <a:stretch>
            <a:fillRect/>
          </a:stretch>
        </p:blipFill>
        <p:spPr>
          <a:xfrm>
            <a:off x="5350289" y="1873807"/>
            <a:ext cx="1724279" cy="388129"/>
          </a:xfrm>
          <a:prstGeom prst="rect">
            <a:avLst/>
          </a:prstGeom>
        </p:spPr>
      </p:pic>
      <p:pic>
        <p:nvPicPr>
          <p:cNvPr id="5" name="Picture 4"/>
          <p:cNvPicPr>
            <a:picLocks noChangeAspect="1"/>
          </p:cNvPicPr>
          <p:nvPr/>
        </p:nvPicPr>
        <p:blipFill>
          <a:blip r:embed="rId3"/>
          <a:stretch>
            <a:fillRect/>
          </a:stretch>
        </p:blipFill>
        <p:spPr>
          <a:xfrm>
            <a:off x="9541616" y="1873807"/>
            <a:ext cx="1691132" cy="388129"/>
          </a:xfrm>
          <a:prstGeom prst="rect">
            <a:avLst/>
          </a:prstGeom>
        </p:spPr>
      </p:pic>
      <p:pic>
        <p:nvPicPr>
          <p:cNvPr id="6" name="Picture 5"/>
          <p:cNvPicPr>
            <a:picLocks noChangeAspect="1"/>
          </p:cNvPicPr>
          <p:nvPr/>
        </p:nvPicPr>
        <p:blipFill>
          <a:blip r:embed="rId4"/>
          <a:stretch>
            <a:fillRect/>
          </a:stretch>
        </p:blipFill>
        <p:spPr>
          <a:xfrm>
            <a:off x="1920293" y="3570277"/>
            <a:ext cx="8412373" cy="17396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166099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Patient Records</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on </a:t>
            </a:r>
            <a:r>
              <a:rPr lang="en-US" sz="2400" dirty="0" smtClean="0"/>
              <a:t>the                             </a:t>
            </a:r>
            <a:r>
              <a:rPr lang="en-US" sz="2400" dirty="0"/>
              <a:t>checkbox</a:t>
            </a:r>
          </a:p>
          <a:p>
            <a:r>
              <a:rPr lang="en-US" sz="2400" dirty="0">
                <a:solidFill>
                  <a:schemeClr val="accent1"/>
                </a:solidFill>
              </a:rPr>
              <a:t>2</a:t>
            </a:r>
            <a:r>
              <a:rPr lang="en-US" sz="2400" dirty="0" smtClean="0">
                <a:solidFill>
                  <a:schemeClr val="accent1"/>
                </a:solidFill>
              </a:rPr>
              <a:t>.   </a:t>
            </a:r>
            <a:r>
              <a:rPr lang="en-US" sz="2400" dirty="0" smtClean="0"/>
              <a:t>Apply </a:t>
            </a:r>
            <a:r>
              <a:rPr lang="en-US" sz="2400" dirty="0"/>
              <a:t>the filter parameters, date ranges in this </a:t>
            </a:r>
            <a:r>
              <a:rPr lang="en-US" sz="2400" dirty="0" smtClean="0"/>
              <a:t>case</a:t>
            </a:r>
          </a:p>
          <a:p>
            <a:r>
              <a:rPr lang="en-US" sz="2400" dirty="0">
                <a:solidFill>
                  <a:schemeClr val="accent1"/>
                </a:solidFill>
              </a:rPr>
              <a:t>3</a:t>
            </a:r>
            <a:r>
              <a:rPr lang="en-US" sz="2400" dirty="0" smtClean="0">
                <a:solidFill>
                  <a:schemeClr val="accent1"/>
                </a:solidFill>
              </a:rPr>
              <a:t>.  </a:t>
            </a:r>
            <a:r>
              <a:rPr lang="en-US" sz="2400" dirty="0" smtClean="0"/>
              <a:t>Click </a:t>
            </a:r>
            <a:r>
              <a:rPr lang="en-US" sz="2400" dirty="0"/>
              <a:t>the  </a:t>
            </a:r>
            <a:r>
              <a:rPr lang="en-US" sz="2400" dirty="0" smtClean="0"/>
              <a:t>              button </a:t>
            </a:r>
            <a:r>
              <a:rPr lang="en-US" sz="2400" dirty="0"/>
              <a:t>to load the report</a:t>
            </a:r>
          </a:p>
          <a:p>
            <a:r>
              <a:rPr lang="en-US" sz="2400" dirty="0">
                <a:solidFill>
                  <a:schemeClr val="accent1"/>
                </a:solidFill>
              </a:rPr>
              <a:t>4</a:t>
            </a:r>
            <a:r>
              <a:rPr lang="en-US" sz="2400" dirty="0" smtClean="0">
                <a:solidFill>
                  <a:schemeClr val="accent1"/>
                </a:solidFill>
              </a:rPr>
              <a:t>.   </a:t>
            </a:r>
            <a:r>
              <a:rPr lang="en-US" sz="2400" dirty="0" smtClean="0"/>
              <a:t>Click the                                button </a:t>
            </a:r>
            <a:r>
              <a:rPr lang="en-US" sz="2400" dirty="0"/>
              <a:t>to toggle the </a:t>
            </a:r>
            <a:r>
              <a:rPr lang="en-US" sz="2400" dirty="0" smtClean="0"/>
              <a:t>summary</a:t>
            </a:r>
            <a:endParaRPr lang="en-US" sz="2400" dirty="0"/>
          </a:p>
          <a:p>
            <a:r>
              <a:rPr lang="en-US" sz="2400" dirty="0" smtClean="0">
                <a:solidFill>
                  <a:schemeClr val="accent1"/>
                </a:solidFill>
              </a:rPr>
              <a:t>5.</a:t>
            </a:r>
            <a:r>
              <a:rPr lang="en-US" sz="2400" dirty="0" smtClean="0"/>
              <a:t>   Click </a:t>
            </a:r>
            <a:r>
              <a:rPr lang="en-US" sz="2400" dirty="0"/>
              <a:t>the   </a:t>
            </a:r>
            <a:r>
              <a:rPr lang="en-US" sz="2400" dirty="0" smtClean="0"/>
              <a:t>                       button </a:t>
            </a:r>
            <a:r>
              <a:rPr lang="en-US" sz="2400" dirty="0"/>
              <a:t>to export the report to word document for further processing</a:t>
            </a:r>
          </a:p>
        </p:txBody>
      </p:sp>
      <p:pic>
        <p:nvPicPr>
          <p:cNvPr id="4" name="Picture 3"/>
          <p:cNvPicPr>
            <a:picLocks noChangeAspect="1"/>
          </p:cNvPicPr>
          <p:nvPr/>
        </p:nvPicPr>
        <p:blipFill>
          <a:blip r:embed="rId2"/>
          <a:stretch>
            <a:fillRect/>
          </a:stretch>
        </p:blipFill>
        <p:spPr>
          <a:xfrm>
            <a:off x="3179925" y="1907882"/>
            <a:ext cx="1618533" cy="289886"/>
          </a:xfrm>
          <a:prstGeom prst="rect">
            <a:avLst/>
          </a:prstGeom>
        </p:spPr>
      </p:pic>
      <p:pic>
        <p:nvPicPr>
          <p:cNvPr id="5" name="Picture 4"/>
          <p:cNvPicPr>
            <a:picLocks noChangeAspect="1"/>
          </p:cNvPicPr>
          <p:nvPr/>
        </p:nvPicPr>
        <p:blipFill>
          <a:blip r:embed="rId3"/>
          <a:stretch>
            <a:fillRect/>
          </a:stretch>
        </p:blipFill>
        <p:spPr>
          <a:xfrm>
            <a:off x="2684339" y="2921935"/>
            <a:ext cx="842298" cy="334611"/>
          </a:xfrm>
          <a:prstGeom prst="rect">
            <a:avLst/>
          </a:prstGeom>
        </p:spPr>
      </p:pic>
      <p:pic>
        <p:nvPicPr>
          <p:cNvPr id="6" name="Picture 5"/>
          <p:cNvPicPr>
            <a:picLocks noChangeAspect="1"/>
          </p:cNvPicPr>
          <p:nvPr/>
        </p:nvPicPr>
        <p:blipFill>
          <a:blip r:embed="rId4"/>
          <a:stretch>
            <a:fillRect/>
          </a:stretch>
        </p:blipFill>
        <p:spPr>
          <a:xfrm>
            <a:off x="2684339" y="3364920"/>
            <a:ext cx="1999956" cy="430930"/>
          </a:xfrm>
          <a:prstGeom prst="rect">
            <a:avLst/>
          </a:prstGeom>
        </p:spPr>
      </p:pic>
      <p:pic>
        <p:nvPicPr>
          <p:cNvPr id="7" name="Picture 6"/>
          <p:cNvPicPr>
            <a:picLocks noChangeAspect="1"/>
          </p:cNvPicPr>
          <p:nvPr/>
        </p:nvPicPr>
        <p:blipFill>
          <a:blip r:embed="rId5"/>
          <a:stretch>
            <a:fillRect/>
          </a:stretch>
        </p:blipFill>
        <p:spPr>
          <a:xfrm>
            <a:off x="2684339" y="3904223"/>
            <a:ext cx="1671242" cy="428523"/>
          </a:xfrm>
          <a:prstGeom prst="rect">
            <a:avLst/>
          </a:prstGeom>
        </p:spPr>
      </p:pic>
    </p:spTree>
    <p:extLst>
      <p:ext uri="{BB962C8B-B14F-4D97-AF65-F5344CB8AC3E}">
        <p14:creationId xmlns:p14="http://schemas.microsoft.com/office/powerpoint/2010/main" val="23571918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Rejected Specimen Records</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checkbox then                 button </a:t>
            </a:r>
            <a:r>
              <a:rPr lang="en-US" sz="2400" dirty="0"/>
              <a:t>to load the </a:t>
            </a:r>
            <a:r>
              <a:rPr lang="en-US" sz="2400" dirty="0" smtClean="0"/>
              <a:t>report</a:t>
            </a:r>
          </a:p>
          <a:p>
            <a:pPr>
              <a:buFont typeface="Arial" panose="020B0604020202020204" pitchFamily="34" charset="0"/>
              <a:buChar char="•"/>
            </a:pPr>
            <a:r>
              <a:rPr lang="en-US" sz="2400" dirty="0"/>
              <a:t>You can choose to run a log for one lab section or for one type of test. The default settings are test records, all sections, and all tests. The report loads with Export controls at the top of the page</a:t>
            </a:r>
          </a:p>
          <a:p>
            <a:pPr>
              <a:buFont typeface="Arial" panose="020B0604020202020204" pitchFamily="34" charset="0"/>
              <a:buChar char="•"/>
            </a:pPr>
            <a:endParaRPr lang="en-US" sz="2400" dirty="0"/>
          </a:p>
          <a:p>
            <a:endParaRPr lang="en-US" sz="2400" dirty="0"/>
          </a:p>
        </p:txBody>
      </p:sp>
      <p:pic>
        <p:nvPicPr>
          <p:cNvPr id="4" name="Picture 3"/>
          <p:cNvPicPr>
            <a:picLocks noChangeAspect="1"/>
          </p:cNvPicPr>
          <p:nvPr/>
        </p:nvPicPr>
        <p:blipFill>
          <a:blip r:embed="rId2"/>
          <a:stretch>
            <a:fillRect/>
          </a:stretch>
        </p:blipFill>
        <p:spPr>
          <a:xfrm>
            <a:off x="2744835" y="1845734"/>
            <a:ext cx="2944665" cy="331606"/>
          </a:xfrm>
          <a:prstGeom prst="rect">
            <a:avLst/>
          </a:prstGeom>
        </p:spPr>
      </p:pic>
      <p:pic>
        <p:nvPicPr>
          <p:cNvPr id="5" name="Picture 4"/>
          <p:cNvPicPr>
            <a:picLocks noChangeAspect="1"/>
          </p:cNvPicPr>
          <p:nvPr/>
        </p:nvPicPr>
        <p:blipFill>
          <a:blip r:embed="rId3"/>
          <a:stretch>
            <a:fillRect/>
          </a:stretch>
        </p:blipFill>
        <p:spPr>
          <a:xfrm>
            <a:off x="7727351" y="1901150"/>
            <a:ext cx="887259" cy="352472"/>
          </a:xfrm>
          <a:prstGeom prst="rect">
            <a:avLst/>
          </a:prstGeom>
        </p:spPr>
      </p:pic>
    </p:spTree>
    <p:extLst>
      <p:ext uri="{BB962C8B-B14F-4D97-AF65-F5344CB8AC3E}">
        <p14:creationId xmlns:p14="http://schemas.microsoft.com/office/powerpoint/2010/main" val="42667088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Aggregate Reports</a:t>
            </a:r>
            <a:endParaRPr lang="en-US" b="1"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These are accrued summaries over a period of time.</a:t>
            </a:r>
          </a:p>
        </p:txBody>
      </p:sp>
    </p:spTree>
    <p:extLst>
      <p:ext uri="{BB962C8B-B14F-4D97-AF65-F5344CB8AC3E}">
        <p14:creationId xmlns:p14="http://schemas.microsoft.com/office/powerpoint/2010/main" val="20389931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Prevalence Rates</a:t>
            </a:r>
            <a:endParaRPr lang="en-US" b="1" dirty="0"/>
          </a:p>
        </p:txBody>
      </p:sp>
      <p:sp>
        <p:nvSpPr>
          <p:cNvPr id="3" name="Content Placeholder 2"/>
          <p:cNvSpPr>
            <a:spLocks noGrp="1"/>
          </p:cNvSpPr>
          <p:nvPr>
            <p:ph idx="1"/>
          </p:nvPr>
        </p:nvSpPr>
        <p:spPr/>
        <p:txBody>
          <a:bodyPr>
            <a:normAutofit/>
          </a:bodyPr>
          <a:lstStyle/>
          <a:p>
            <a:r>
              <a:rPr lang="en-US" sz="2400" dirty="0"/>
              <a:t>Gives the prevalence of a particular laboratory test result based on the number of tests done and the results. </a:t>
            </a:r>
            <a:endParaRPr lang="en-US" sz="2400" dirty="0" smtClean="0"/>
          </a:p>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sub-menu </a:t>
            </a:r>
            <a:r>
              <a:rPr lang="en-US" sz="2400" dirty="0"/>
              <a:t>to load the report</a:t>
            </a:r>
            <a:r>
              <a:rPr lang="en-US" sz="2400" dirty="0" smtClean="0"/>
              <a:t>.</a:t>
            </a:r>
          </a:p>
          <a:p>
            <a:r>
              <a:rPr lang="en-US" sz="2400" dirty="0"/>
              <a:t>By default, the report </a:t>
            </a:r>
            <a:r>
              <a:rPr lang="en-US" sz="2400" dirty="0" smtClean="0"/>
              <a:t>loads </a:t>
            </a:r>
            <a:r>
              <a:rPr lang="en-US" sz="2400" dirty="0"/>
              <a:t>prevalence rates for the current year </a:t>
            </a:r>
            <a:endParaRPr lang="en-US" sz="2400" dirty="0" smtClean="0"/>
          </a:p>
          <a:p>
            <a:r>
              <a:rPr lang="en-US" sz="2400" dirty="0" smtClean="0">
                <a:solidFill>
                  <a:schemeClr val="accent1"/>
                </a:solidFill>
              </a:rPr>
              <a:t>2.</a:t>
            </a:r>
            <a:r>
              <a:rPr lang="en-US" sz="2400" dirty="0" smtClean="0"/>
              <a:t>   Click </a:t>
            </a:r>
            <a:r>
              <a:rPr lang="en-US" sz="2400" dirty="0"/>
              <a:t>the </a:t>
            </a:r>
            <a:r>
              <a:rPr lang="en-US" sz="2400" dirty="0" smtClean="0"/>
              <a:t>                  button </a:t>
            </a:r>
            <a:r>
              <a:rPr lang="en-US" sz="2400" dirty="0"/>
              <a:t>to load the report with the filters you </a:t>
            </a:r>
            <a:r>
              <a:rPr lang="en-US" sz="2400" dirty="0" smtClean="0"/>
              <a:t>defined</a:t>
            </a:r>
          </a:p>
          <a:p>
            <a:r>
              <a:rPr lang="en-US" sz="2400" dirty="0" smtClean="0">
                <a:solidFill>
                  <a:schemeClr val="accent1"/>
                </a:solidFill>
              </a:rPr>
              <a:t>3.   </a:t>
            </a:r>
            <a:r>
              <a:rPr lang="en-US" sz="2400" dirty="0" smtClean="0"/>
              <a:t>You </a:t>
            </a:r>
            <a:r>
              <a:rPr lang="en-US" sz="2400" dirty="0"/>
              <a:t>can view a numeric summary of the prevalence rates by clicking the   </a:t>
            </a:r>
            <a:r>
              <a:rPr lang="en-US" sz="2400" dirty="0" smtClean="0"/>
              <a:t>   				button </a:t>
            </a:r>
            <a:r>
              <a:rPr lang="en-US" sz="2400" dirty="0"/>
              <a:t>to reveal the numeric data. </a:t>
            </a:r>
            <a:endParaRPr lang="en-US" sz="2400" dirty="0" smtClean="0"/>
          </a:p>
          <a:p>
            <a:r>
              <a:rPr lang="en-US" sz="2400" dirty="0">
                <a:solidFill>
                  <a:schemeClr val="accent1"/>
                </a:solidFill>
              </a:rPr>
              <a:t>4</a:t>
            </a:r>
            <a:r>
              <a:rPr lang="en-US" sz="2400" dirty="0" smtClean="0">
                <a:solidFill>
                  <a:schemeClr val="accent1"/>
                </a:solidFill>
              </a:rPr>
              <a:t>.   </a:t>
            </a:r>
            <a:r>
              <a:rPr lang="en-US" sz="2400" dirty="0" smtClean="0"/>
              <a:t>You </a:t>
            </a:r>
            <a:r>
              <a:rPr lang="en-US" sz="2400" dirty="0"/>
              <a:t>can click on a test on the legend section to hide its graph</a:t>
            </a:r>
            <a:endParaRPr lang="en-US" sz="2400" dirty="0" smtClean="0"/>
          </a:p>
        </p:txBody>
      </p:sp>
      <p:pic>
        <p:nvPicPr>
          <p:cNvPr id="4" name="Picture 3"/>
          <p:cNvPicPr>
            <a:picLocks noChangeAspect="1"/>
          </p:cNvPicPr>
          <p:nvPr/>
        </p:nvPicPr>
        <p:blipFill>
          <a:blip r:embed="rId2"/>
          <a:stretch>
            <a:fillRect/>
          </a:stretch>
        </p:blipFill>
        <p:spPr>
          <a:xfrm>
            <a:off x="2733009" y="2738954"/>
            <a:ext cx="1614401" cy="296523"/>
          </a:xfrm>
          <a:prstGeom prst="rect">
            <a:avLst/>
          </a:prstGeom>
        </p:spPr>
      </p:pic>
      <p:pic>
        <p:nvPicPr>
          <p:cNvPr id="5" name="Picture 4"/>
          <p:cNvPicPr>
            <a:picLocks noChangeAspect="1"/>
          </p:cNvPicPr>
          <p:nvPr/>
        </p:nvPicPr>
        <p:blipFill>
          <a:blip r:embed="rId3"/>
          <a:stretch>
            <a:fillRect/>
          </a:stretch>
        </p:blipFill>
        <p:spPr>
          <a:xfrm>
            <a:off x="2733009" y="3728842"/>
            <a:ext cx="1142857" cy="329811"/>
          </a:xfrm>
          <a:prstGeom prst="rect">
            <a:avLst/>
          </a:prstGeom>
        </p:spPr>
      </p:pic>
      <p:pic>
        <p:nvPicPr>
          <p:cNvPr id="6" name="Picture 5"/>
          <p:cNvPicPr>
            <a:picLocks noChangeAspect="1"/>
          </p:cNvPicPr>
          <p:nvPr/>
        </p:nvPicPr>
        <p:blipFill>
          <a:blip r:embed="rId4"/>
          <a:stretch>
            <a:fillRect/>
          </a:stretch>
        </p:blipFill>
        <p:spPr>
          <a:xfrm>
            <a:off x="1618723" y="4580589"/>
            <a:ext cx="1926582" cy="391847"/>
          </a:xfrm>
          <a:prstGeom prst="rect">
            <a:avLst/>
          </a:prstGeom>
        </p:spPr>
      </p:pic>
    </p:spTree>
    <p:extLst>
      <p:ext uri="{BB962C8B-B14F-4D97-AF65-F5344CB8AC3E}">
        <p14:creationId xmlns:p14="http://schemas.microsoft.com/office/powerpoint/2010/main" val="21937579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Counts Reports</a:t>
            </a:r>
            <a:endParaRPr lang="en-US" b="1" dirty="0"/>
          </a:p>
        </p:txBody>
      </p:sp>
      <p:sp>
        <p:nvSpPr>
          <p:cNvPr id="3" name="Content Placeholder 2"/>
          <p:cNvSpPr>
            <a:spLocks noGrp="1"/>
          </p:cNvSpPr>
          <p:nvPr>
            <p:ph idx="1"/>
          </p:nvPr>
        </p:nvSpPr>
        <p:spPr/>
        <p:txBody>
          <a:bodyPr>
            <a:normAutofit/>
          </a:bodyPr>
          <a:lstStyle/>
          <a:p>
            <a:r>
              <a:rPr lang="en-US" sz="2400" dirty="0"/>
              <a:t>Generates a report for a particular time period of the number of tests and specimens both grouped and ungrouped</a:t>
            </a:r>
            <a:r>
              <a:rPr lang="en-US" sz="2400" dirty="0" smtClean="0"/>
              <a:t>.</a:t>
            </a:r>
          </a:p>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sub-menu </a:t>
            </a:r>
            <a:r>
              <a:rPr lang="en-US" sz="2400" dirty="0"/>
              <a:t>to launch the counts reports options</a:t>
            </a:r>
          </a:p>
        </p:txBody>
      </p:sp>
      <p:pic>
        <p:nvPicPr>
          <p:cNvPr id="4" name="Picture 3"/>
          <p:cNvPicPr>
            <a:picLocks noChangeAspect="1"/>
          </p:cNvPicPr>
          <p:nvPr/>
        </p:nvPicPr>
        <p:blipFill>
          <a:blip r:embed="rId2"/>
          <a:stretch>
            <a:fillRect/>
          </a:stretch>
        </p:blipFill>
        <p:spPr>
          <a:xfrm>
            <a:off x="2747258" y="2693834"/>
            <a:ext cx="1176078" cy="338123"/>
          </a:xfrm>
          <a:prstGeom prst="rect">
            <a:avLst/>
          </a:prstGeom>
        </p:spPr>
      </p:pic>
    </p:spTree>
    <p:extLst>
      <p:ext uri="{BB962C8B-B14F-4D97-AF65-F5344CB8AC3E}">
        <p14:creationId xmlns:p14="http://schemas.microsoft.com/office/powerpoint/2010/main" val="7096909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Test Counts(ungrouped)</a:t>
            </a:r>
            <a:endParaRPr lang="en-US" b="1"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smtClean="0"/>
              <a:t>Shows </a:t>
            </a:r>
            <a:r>
              <a:rPr lang="en-US" sz="2400" dirty="0"/>
              <a:t>for </a:t>
            </a:r>
            <a:r>
              <a:rPr lang="en-US" sz="2400" dirty="0" smtClean="0"/>
              <a:t>each </a:t>
            </a:r>
            <a:r>
              <a:rPr lang="en-US" sz="2400" dirty="0"/>
              <a:t>test, the number of complete </a:t>
            </a:r>
            <a:r>
              <a:rPr lang="en-US" sz="2400" dirty="0" err="1"/>
              <a:t>vs</a:t>
            </a:r>
            <a:r>
              <a:rPr lang="en-US" sz="2400" dirty="0"/>
              <a:t> pending tests </a:t>
            </a:r>
            <a:endParaRPr lang="en-US" sz="2400" dirty="0" smtClean="0"/>
          </a:p>
          <a:p>
            <a:pPr>
              <a:buFont typeface="Arial" panose="020B0604020202020204" pitchFamily="34" charset="0"/>
              <a:buChar char="•"/>
            </a:pPr>
            <a:r>
              <a:rPr lang="en-US" sz="2400" dirty="0"/>
              <a:t>The report can be filtered by specifying date ranges then clicking the </a:t>
            </a:r>
            <a:r>
              <a:rPr lang="en-US" sz="2400" dirty="0" smtClean="0"/>
              <a:t>              </a:t>
            </a:r>
            <a:r>
              <a:rPr lang="en-US" sz="2400" dirty="0"/>
              <a:t>button to load the report with the applied filters.</a:t>
            </a:r>
          </a:p>
        </p:txBody>
      </p:sp>
      <p:pic>
        <p:nvPicPr>
          <p:cNvPr id="4" name="Picture 3"/>
          <p:cNvPicPr>
            <a:picLocks noChangeAspect="1"/>
          </p:cNvPicPr>
          <p:nvPr/>
        </p:nvPicPr>
        <p:blipFill>
          <a:blip r:embed="rId2"/>
          <a:stretch>
            <a:fillRect/>
          </a:stretch>
        </p:blipFill>
        <p:spPr>
          <a:xfrm>
            <a:off x="9807034" y="2344421"/>
            <a:ext cx="877008" cy="348400"/>
          </a:xfrm>
          <a:prstGeom prst="rect">
            <a:avLst/>
          </a:prstGeom>
        </p:spPr>
      </p:pic>
    </p:spTree>
    <p:extLst>
      <p:ext uri="{BB962C8B-B14F-4D97-AF65-F5344CB8AC3E}">
        <p14:creationId xmlns:p14="http://schemas.microsoft.com/office/powerpoint/2010/main" val="23552133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Test Counts (grouped)</a:t>
            </a:r>
            <a:endParaRPr lang="en-US" b="1"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2400" dirty="0"/>
              <a:t>This is a report that groups tests according to various parameters such as lab section, gender, age ranges then counts the numbers for each while showing the total tests run.</a:t>
            </a:r>
          </a:p>
          <a:p>
            <a:pPr>
              <a:buFont typeface="Arial" panose="020B0604020202020204" pitchFamily="34" charset="0"/>
              <a:buChar char="•"/>
            </a:pPr>
            <a:r>
              <a:rPr lang="en-US" sz="2400" dirty="0"/>
              <a:t>Click the  </a:t>
            </a:r>
            <a:r>
              <a:rPr lang="en-US" sz="2400" dirty="0" smtClean="0"/>
              <a:t>                                     checkbox then                to </a:t>
            </a:r>
            <a:r>
              <a:rPr lang="en-US" sz="2400" dirty="0"/>
              <a:t>load the report</a:t>
            </a:r>
          </a:p>
          <a:p>
            <a:endParaRPr lang="en-US" dirty="0"/>
          </a:p>
        </p:txBody>
      </p:sp>
      <p:pic>
        <p:nvPicPr>
          <p:cNvPr id="4" name="Picture 3"/>
          <p:cNvPicPr>
            <a:picLocks noChangeAspect="1"/>
          </p:cNvPicPr>
          <p:nvPr/>
        </p:nvPicPr>
        <p:blipFill>
          <a:blip r:embed="rId2"/>
          <a:stretch>
            <a:fillRect/>
          </a:stretch>
        </p:blipFill>
        <p:spPr>
          <a:xfrm>
            <a:off x="2367320" y="3014676"/>
            <a:ext cx="2477396" cy="316557"/>
          </a:xfrm>
          <a:prstGeom prst="rect">
            <a:avLst/>
          </a:prstGeom>
        </p:spPr>
      </p:pic>
      <p:pic>
        <p:nvPicPr>
          <p:cNvPr id="5" name="Picture 4"/>
          <p:cNvPicPr>
            <a:picLocks noChangeAspect="1"/>
          </p:cNvPicPr>
          <p:nvPr/>
        </p:nvPicPr>
        <p:blipFill>
          <a:blip r:embed="rId3"/>
          <a:stretch>
            <a:fillRect/>
          </a:stretch>
        </p:blipFill>
        <p:spPr>
          <a:xfrm>
            <a:off x="6775076" y="3055042"/>
            <a:ext cx="893050" cy="354773"/>
          </a:xfrm>
          <a:prstGeom prst="rect">
            <a:avLst/>
          </a:prstGeom>
        </p:spPr>
      </p:pic>
    </p:spTree>
    <p:extLst>
      <p:ext uri="{BB962C8B-B14F-4D97-AF65-F5344CB8AC3E}">
        <p14:creationId xmlns:p14="http://schemas.microsoft.com/office/powerpoint/2010/main" val="7528738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Specimen counts (Ungrouped)</a:t>
            </a:r>
            <a:endParaRPr lang="en-US" b="1"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2400" dirty="0"/>
              <a:t>It is a count for accepted </a:t>
            </a:r>
            <a:r>
              <a:rPr lang="en-US" sz="2400" dirty="0" err="1"/>
              <a:t>vs</a:t>
            </a:r>
            <a:r>
              <a:rPr lang="en-US" sz="2400" dirty="0"/>
              <a:t> rejected specimen</a:t>
            </a:r>
          </a:p>
          <a:p>
            <a:pPr>
              <a:buFont typeface="Arial" panose="020B0604020202020204" pitchFamily="34" charset="0"/>
              <a:buChar char="•"/>
            </a:pPr>
            <a:r>
              <a:rPr lang="en-US" sz="2400" dirty="0"/>
              <a:t>Click the </a:t>
            </a:r>
            <a:r>
              <a:rPr lang="en-US" sz="2400" dirty="0" smtClean="0"/>
              <a:t>                                            then                   to </a:t>
            </a:r>
            <a:r>
              <a:rPr lang="en-US" sz="2400" dirty="0"/>
              <a:t>load the report</a:t>
            </a:r>
          </a:p>
          <a:p>
            <a:endParaRPr lang="en-US" dirty="0"/>
          </a:p>
        </p:txBody>
      </p:sp>
      <p:pic>
        <p:nvPicPr>
          <p:cNvPr id="4" name="Picture 3"/>
          <p:cNvPicPr>
            <a:picLocks noChangeAspect="1"/>
          </p:cNvPicPr>
          <p:nvPr/>
        </p:nvPicPr>
        <p:blipFill>
          <a:blip r:embed="rId2"/>
          <a:stretch>
            <a:fillRect/>
          </a:stretch>
        </p:blipFill>
        <p:spPr>
          <a:xfrm>
            <a:off x="2254556" y="2421118"/>
            <a:ext cx="2950409" cy="289998"/>
          </a:xfrm>
          <a:prstGeom prst="rect">
            <a:avLst/>
          </a:prstGeom>
        </p:spPr>
      </p:pic>
      <p:pic>
        <p:nvPicPr>
          <p:cNvPr id="5" name="Picture 4"/>
          <p:cNvPicPr>
            <a:picLocks noChangeAspect="1"/>
          </p:cNvPicPr>
          <p:nvPr/>
        </p:nvPicPr>
        <p:blipFill>
          <a:blip r:embed="rId3"/>
          <a:stretch>
            <a:fillRect/>
          </a:stretch>
        </p:blipFill>
        <p:spPr>
          <a:xfrm>
            <a:off x="5998580" y="2296415"/>
            <a:ext cx="1043904" cy="414701"/>
          </a:xfrm>
          <a:prstGeom prst="rect">
            <a:avLst/>
          </a:prstGeom>
        </p:spPr>
      </p:pic>
    </p:spTree>
    <p:extLst>
      <p:ext uri="{BB962C8B-B14F-4D97-AF65-F5344CB8AC3E}">
        <p14:creationId xmlns:p14="http://schemas.microsoft.com/office/powerpoint/2010/main" val="24760701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Specimen counts (grouped)</a:t>
            </a:r>
            <a:endParaRPr lang="en-US" b="1"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Click the  </a:t>
            </a:r>
            <a:r>
              <a:rPr lang="en-US" sz="2400" dirty="0" smtClean="0"/>
              <a:t>                                              checkbox </a:t>
            </a:r>
            <a:r>
              <a:rPr lang="en-US" sz="2400" dirty="0"/>
              <a:t>then </a:t>
            </a:r>
            <a:r>
              <a:rPr lang="en-US" sz="2400" dirty="0" smtClean="0"/>
              <a:t>                  to </a:t>
            </a:r>
            <a:r>
              <a:rPr lang="en-US" sz="2400" dirty="0"/>
              <a:t>load the report</a:t>
            </a:r>
          </a:p>
        </p:txBody>
      </p:sp>
      <p:pic>
        <p:nvPicPr>
          <p:cNvPr id="4" name="Picture 3"/>
          <p:cNvPicPr>
            <a:picLocks noChangeAspect="1"/>
          </p:cNvPicPr>
          <p:nvPr/>
        </p:nvPicPr>
        <p:blipFill>
          <a:blip r:embed="rId2"/>
          <a:stretch>
            <a:fillRect/>
          </a:stretch>
        </p:blipFill>
        <p:spPr>
          <a:xfrm>
            <a:off x="2314705" y="1845734"/>
            <a:ext cx="3209634" cy="368077"/>
          </a:xfrm>
          <a:prstGeom prst="rect">
            <a:avLst/>
          </a:prstGeom>
        </p:spPr>
      </p:pic>
      <p:pic>
        <p:nvPicPr>
          <p:cNvPr id="5" name="Picture 4"/>
          <p:cNvPicPr>
            <a:picLocks noChangeAspect="1"/>
          </p:cNvPicPr>
          <p:nvPr/>
        </p:nvPicPr>
        <p:blipFill>
          <a:blip r:embed="rId3"/>
          <a:stretch>
            <a:fillRect/>
          </a:stretch>
        </p:blipFill>
        <p:spPr>
          <a:xfrm>
            <a:off x="7464885" y="1910020"/>
            <a:ext cx="1087768" cy="432127"/>
          </a:xfrm>
          <a:prstGeom prst="rect">
            <a:avLst/>
          </a:prstGeom>
        </p:spPr>
      </p:pic>
    </p:spTree>
    <p:extLst>
      <p:ext uri="{BB962C8B-B14F-4D97-AF65-F5344CB8AC3E}">
        <p14:creationId xmlns:p14="http://schemas.microsoft.com/office/powerpoint/2010/main" val="38352141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Turnaround time report</a:t>
            </a:r>
            <a:endParaRPr lang="en-US" b="1" dirty="0"/>
          </a:p>
        </p:txBody>
      </p:sp>
      <p:sp>
        <p:nvSpPr>
          <p:cNvPr id="3" name="Content Placeholder 2"/>
          <p:cNvSpPr>
            <a:spLocks noGrp="1"/>
          </p:cNvSpPr>
          <p:nvPr>
            <p:ph idx="1"/>
          </p:nvPr>
        </p:nvSpPr>
        <p:spPr/>
        <p:txBody>
          <a:bodyPr/>
          <a:lstStyle/>
          <a:p>
            <a:r>
              <a:rPr lang="en-US" sz="2400" dirty="0"/>
              <a:t>Allows you to see actual turnaround times between test order and completion for all or specific tests. </a:t>
            </a:r>
          </a:p>
          <a:p>
            <a:r>
              <a:rPr lang="en-US" sz="2400" dirty="0" smtClean="0">
                <a:solidFill>
                  <a:schemeClr val="accent1"/>
                </a:solidFill>
              </a:rPr>
              <a:t>1.   </a:t>
            </a:r>
            <a:r>
              <a:rPr lang="en-US" sz="2400" dirty="0" smtClean="0"/>
              <a:t>Click </a:t>
            </a:r>
            <a:r>
              <a:rPr lang="en-US" sz="2400" dirty="0"/>
              <a:t>the </a:t>
            </a:r>
            <a:r>
              <a:rPr lang="en-US" sz="2400" dirty="0" smtClean="0"/>
              <a:t>                               </a:t>
            </a:r>
            <a:r>
              <a:rPr lang="en-US" sz="2400" dirty="0"/>
              <a:t>sub-menu to load the report</a:t>
            </a:r>
          </a:p>
          <a:p>
            <a:r>
              <a:rPr lang="en-US" sz="2400" dirty="0">
                <a:solidFill>
                  <a:schemeClr val="accent1"/>
                </a:solidFill>
              </a:rPr>
              <a:t>2</a:t>
            </a:r>
            <a:r>
              <a:rPr lang="en-US" sz="2400" dirty="0" smtClean="0">
                <a:solidFill>
                  <a:schemeClr val="accent1"/>
                </a:solidFill>
              </a:rPr>
              <a:t>.   </a:t>
            </a:r>
            <a:r>
              <a:rPr lang="en-US" sz="2400" dirty="0" smtClean="0"/>
              <a:t>Set </a:t>
            </a:r>
            <a:r>
              <a:rPr lang="en-US" sz="2400" dirty="0"/>
              <a:t>a date range then click </a:t>
            </a:r>
            <a:r>
              <a:rPr lang="en-US" sz="2400" dirty="0" smtClean="0"/>
              <a:t>the                   button </a:t>
            </a:r>
            <a:r>
              <a:rPr lang="en-US" sz="2400" dirty="0"/>
              <a:t>to filter the report. The default is data for the current year</a:t>
            </a:r>
            <a:r>
              <a:rPr lang="en-US" sz="2400" dirty="0" smtClean="0"/>
              <a:t>.</a:t>
            </a:r>
          </a:p>
          <a:p>
            <a:r>
              <a:rPr lang="en-US" sz="2400" dirty="0">
                <a:solidFill>
                  <a:schemeClr val="accent1"/>
                </a:solidFill>
              </a:rPr>
              <a:t>3</a:t>
            </a:r>
            <a:r>
              <a:rPr lang="en-US" sz="2400" dirty="0" smtClean="0">
                <a:solidFill>
                  <a:schemeClr val="accent1"/>
                </a:solidFill>
              </a:rPr>
              <a:t>.   </a:t>
            </a:r>
            <a:r>
              <a:rPr lang="en-US" sz="2400" dirty="0" smtClean="0"/>
              <a:t>You </a:t>
            </a:r>
            <a:r>
              <a:rPr lang="en-US" sz="2400" dirty="0"/>
              <a:t>can choose to run a log for one lab section or for one type of test. The default settings are test records, all sections, and all tests. </a:t>
            </a:r>
          </a:p>
          <a:p>
            <a:r>
              <a:rPr lang="en-US" sz="2400" dirty="0">
                <a:solidFill>
                  <a:schemeClr val="accent1"/>
                </a:solidFill>
              </a:rPr>
              <a:t>4</a:t>
            </a:r>
            <a:r>
              <a:rPr lang="en-US" sz="2400" dirty="0" smtClean="0">
                <a:solidFill>
                  <a:schemeClr val="accent1"/>
                </a:solidFill>
              </a:rPr>
              <a:t>.   </a:t>
            </a:r>
            <a:r>
              <a:rPr lang="en-US" sz="2400" dirty="0" smtClean="0"/>
              <a:t>The </a:t>
            </a:r>
            <a:r>
              <a:rPr lang="en-US" sz="2400" dirty="0"/>
              <a:t>report loads with Export controls which can be accessed by clicking the  icon where the chart can be exported to PDF document or as an image.</a:t>
            </a:r>
          </a:p>
          <a:p>
            <a:endParaRPr lang="en-US" sz="2400" dirty="0"/>
          </a:p>
          <a:p>
            <a:endParaRPr lang="en-US" dirty="0"/>
          </a:p>
        </p:txBody>
      </p:sp>
      <p:pic>
        <p:nvPicPr>
          <p:cNvPr id="4" name="Picture 3"/>
          <p:cNvPicPr>
            <a:picLocks noChangeAspect="1"/>
          </p:cNvPicPr>
          <p:nvPr/>
        </p:nvPicPr>
        <p:blipFill>
          <a:blip r:embed="rId2"/>
          <a:stretch>
            <a:fillRect/>
          </a:stretch>
        </p:blipFill>
        <p:spPr>
          <a:xfrm>
            <a:off x="2827506" y="2769282"/>
            <a:ext cx="1920957" cy="320159"/>
          </a:xfrm>
          <a:prstGeom prst="rect">
            <a:avLst/>
          </a:prstGeom>
        </p:spPr>
      </p:pic>
      <p:pic>
        <p:nvPicPr>
          <p:cNvPr id="5" name="Picture 4"/>
          <p:cNvPicPr>
            <a:picLocks noChangeAspect="1"/>
          </p:cNvPicPr>
          <p:nvPr/>
        </p:nvPicPr>
        <p:blipFill>
          <a:blip r:embed="rId3"/>
          <a:stretch>
            <a:fillRect/>
          </a:stretch>
        </p:blipFill>
        <p:spPr>
          <a:xfrm>
            <a:off x="5555875" y="3220218"/>
            <a:ext cx="957219" cy="354040"/>
          </a:xfrm>
          <a:prstGeom prst="rect">
            <a:avLst/>
          </a:prstGeom>
        </p:spPr>
      </p:pic>
    </p:spTree>
    <p:extLst>
      <p:ext uri="{BB962C8B-B14F-4D97-AF65-F5344CB8AC3E}">
        <p14:creationId xmlns:p14="http://schemas.microsoft.com/office/powerpoint/2010/main" val="663572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Configuring Equipment Drivers</a:t>
            </a:r>
            <a:endParaRPr lang="en-US" b="1" dirty="0"/>
          </a:p>
        </p:txBody>
      </p:sp>
      <p:sp>
        <p:nvSpPr>
          <p:cNvPr id="3" name="Content Placeholder 2"/>
          <p:cNvSpPr>
            <a:spLocks noGrp="1"/>
          </p:cNvSpPr>
          <p:nvPr>
            <p:ph idx="1"/>
          </p:nvPr>
        </p:nvSpPr>
        <p:spPr/>
        <p:txBody>
          <a:bodyPr>
            <a:noAutofit/>
          </a:bodyPr>
          <a:lstStyle/>
          <a:p>
            <a:r>
              <a:rPr lang="en-US" sz="2400" dirty="0"/>
              <a:t>Driver files tell </a:t>
            </a:r>
            <a:r>
              <a:rPr lang="en-US" sz="2400" dirty="0" err="1"/>
              <a:t>kBLIS</a:t>
            </a:r>
            <a:r>
              <a:rPr lang="en-US" sz="2400" dirty="0"/>
              <a:t> how to access test information from analyzers. A driver implementation should publish following information:</a:t>
            </a:r>
          </a:p>
          <a:p>
            <a:pPr lvl="2">
              <a:buFont typeface="Arial" panose="020B0604020202020204" pitchFamily="34" charset="0"/>
              <a:buChar char="•"/>
            </a:pPr>
            <a:r>
              <a:rPr lang="en-US" sz="2000" dirty="0"/>
              <a:t>	the equipment name</a:t>
            </a:r>
          </a:p>
          <a:p>
            <a:pPr lvl="2">
              <a:buFont typeface="Arial" panose="020B0604020202020204" pitchFamily="34" charset="0"/>
              <a:buChar char="•"/>
            </a:pPr>
            <a:r>
              <a:rPr lang="en-US" sz="2000" dirty="0"/>
              <a:t>	a unique identification code</a:t>
            </a:r>
          </a:p>
          <a:p>
            <a:pPr lvl="2">
              <a:buFont typeface="Arial" panose="020B0604020202020204" pitchFamily="34" charset="0"/>
              <a:buChar char="•"/>
            </a:pPr>
            <a:r>
              <a:rPr lang="en-US" sz="2000" dirty="0"/>
              <a:t>	a description of the equipment</a:t>
            </a:r>
          </a:p>
          <a:p>
            <a:pPr lvl="2">
              <a:buFont typeface="Arial" panose="020B0604020202020204" pitchFamily="34" charset="0"/>
              <a:buChar char="•"/>
            </a:pPr>
            <a:r>
              <a:rPr lang="en-US" sz="2000" dirty="0"/>
              <a:t>	the medical tests it can perform.</a:t>
            </a:r>
          </a:p>
          <a:p>
            <a:r>
              <a:rPr lang="en-US" sz="2400" dirty="0"/>
              <a:t>To import a driver file,</a:t>
            </a:r>
          </a:p>
          <a:p>
            <a:pPr marL="514350" indent="-514350">
              <a:buFont typeface="+mj-lt"/>
              <a:buAutoNum type="romanUcPeriod"/>
            </a:pPr>
            <a:r>
              <a:rPr lang="en-US" sz="2400" dirty="0" smtClean="0"/>
              <a:t>Click </a:t>
            </a:r>
            <a:r>
              <a:rPr lang="en-US" sz="2400" dirty="0"/>
              <a:t>on the   </a:t>
            </a:r>
            <a:r>
              <a:rPr lang="en-US" sz="2400" dirty="0" smtClean="0"/>
              <a:t>                    button </a:t>
            </a:r>
            <a:r>
              <a:rPr lang="en-US" sz="2400" dirty="0"/>
              <a:t>on the Equipment List page.</a:t>
            </a:r>
          </a:p>
          <a:p>
            <a:pPr marL="514350" indent="-514350">
              <a:buFont typeface="+mj-lt"/>
              <a:buAutoNum type="romanUcPeriod"/>
            </a:pPr>
            <a:r>
              <a:rPr lang="en-US" sz="2400" dirty="0" smtClean="0"/>
              <a:t>In </a:t>
            </a:r>
            <a:r>
              <a:rPr lang="en-US" sz="2400" dirty="0"/>
              <a:t>the dialog box that appears, click </a:t>
            </a:r>
            <a:r>
              <a:rPr lang="en-US" sz="2400" dirty="0" smtClean="0"/>
              <a:t>the                    or                    button </a:t>
            </a:r>
            <a:r>
              <a:rPr lang="en-US" sz="2400" dirty="0"/>
              <a:t>to open a files dialog box</a:t>
            </a:r>
          </a:p>
          <a:p>
            <a:endParaRPr lang="en-US" sz="2400" dirty="0"/>
          </a:p>
        </p:txBody>
      </p:sp>
      <p:pic>
        <p:nvPicPr>
          <p:cNvPr id="4" name="Picture 3"/>
          <p:cNvPicPr>
            <a:picLocks noChangeAspect="1"/>
          </p:cNvPicPr>
          <p:nvPr/>
        </p:nvPicPr>
        <p:blipFill>
          <a:blip r:embed="rId2"/>
          <a:stretch>
            <a:fillRect/>
          </a:stretch>
        </p:blipFill>
        <p:spPr>
          <a:xfrm>
            <a:off x="3154087" y="4612876"/>
            <a:ext cx="1257493" cy="393760"/>
          </a:xfrm>
          <a:prstGeom prst="rect">
            <a:avLst/>
          </a:prstGeom>
        </p:spPr>
      </p:pic>
      <p:pic>
        <p:nvPicPr>
          <p:cNvPr id="5" name="Picture 4"/>
          <p:cNvPicPr>
            <a:picLocks noChangeAspect="1"/>
          </p:cNvPicPr>
          <p:nvPr/>
        </p:nvPicPr>
        <p:blipFill>
          <a:blip r:embed="rId3"/>
          <a:stretch>
            <a:fillRect/>
          </a:stretch>
        </p:blipFill>
        <p:spPr>
          <a:xfrm>
            <a:off x="6532556" y="5151015"/>
            <a:ext cx="1218727" cy="368452"/>
          </a:xfrm>
          <a:prstGeom prst="rect">
            <a:avLst/>
          </a:prstGeom>
        </p:spPr>
      </p:pic>
      <p:pic>
        <p:nvPicPr>
          <p:cNvPr id="6" name="Picture 5"/>
          <p:cNvPicPr>
            <a:picLocks noChangeAspect="1"/>
          </p:cNvPicPr>
          <p:nvPr/>
        </p:nvPicPr>
        <p:blipFill>
          <a:blip r:embed="rId4"/>
          <a:stretch>
            <a:fillRect/>
          </a:stretch>
        </p:blipFill>
        <p:spPr>
          <a:xfrm>
            <a:off x="8222918" y="5151015"/>
            <a:ext cx="1200541" cy="293750"/>
          </a:xfrm>
          <a:prstGeom prst="rect">
            <a:avLst/>
          </a:prstGeom>
        </p:spPr>
      </p:pic>
    </p:spTree>
    <p:extLst>
      <p:ext uri="{BB962C8B-B14F-4D97-AF65-F5344CB8AC3E}">
        <p14:creationId xmlns:p14="http://schemas.microsoft.com/office/powerpoint/2010/main" val="245288352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Infection Report</a:t>
            </a:r>
            <a:endParaRPr lang="en-US" b="1" dirty="0"/>
          </a:p>
        </p:txBody>
      </p:sp>
      <p:sp>
        <p:nvSpPr>
          <p:cNvPr id="3" name="Content Placeholder 2"/>
          <p:cNvSpPr>
            <a:spLocks noGrp="1"/>
          </p:cNvSpPr>
          <p:nvPr>
            <p:ph idx="1"/>
          </p:nvPr>
        </p:nvSpPr>
        <p:spPr/>
        <p:txBody>
          <a:bodyPr>
            <a:normAutofit/>
          </a:bodyPr>
          <a:lstStyle/>
          <a:p>
            <a:r>
              <a:rPr lang="en-US" sz="2400" dirty="0"/>
              <a:t>Allows you to generate reports of infections by patient age and gender. </a:t>
            </a:r>
          </a:p>
          <a:p>
            <a:r>
              <a:rPr lang="en-US" sz="2400" dirty="0">
                <a:solidFill>
                  <a:schemeClr val="accent1"/>
                </a:solidFill>
              </a:rPr>
              <a:t>1</a:t>
            </a:r>
            <a:r>
              <a:rPr lang="en-US" sz="2400" dirty="0" smtClean="0">
                <a:solidFill>
                  <a:schemeClr val="accent1"/>
                </a:solidFill>
              </a:rPr>
              <a:t>.   </a:t>
            </a:r>
            <a:r>
              <a:rPr lang="en-US" sz="2400" dirty="0" smtClean="0"/>
              <a:t>Click                               sub-menu </a:t>
            </a:r>
            <a:r>
              <a:rPr lang="en-US" sz="2400" dirty="0"/>
              <a:t>to load the report. By default, it loads data counts for the current year.</a:t>
            </a:r>
          </a:p>
          <a:p>
            <a:r>
              <a:rPr lang="en-US" sz="2400" dirty="0">
                <a:solidFill>
                  <a:schemeClr val="accent1"/>
                </a:solidFill>
              </a:rPr>
              <a:t>2</a:t>
            </a:r>
            <a:r>
              <a:rPr lang="en-US" sz="2400" dirty="0" smtClean="0">
                <a:solidFill>
                  <a:schemeClr val="accent1"/>
                </a:solidFill>
              </a:rPr>
              <a:t>.   </a:t>
            </a:r>
            <a:r>
              <a:rPr lang="en-US" sz="2400" dirty="0" smtClean="0"/>
              <a:t>Set </a:t>
            </a:r>
            <a:r>
              <a:rPr lang="en-US" sz="2400" dirty="0"/>
              <a:t>a date range or select one Lab Section, or all sections to see all test results after clicking the   </a:t>
            </a:r>
            <a:r>
              <a:rPr lang="en-US" sz="2400" dirty="0" smtClean="0"/>
              <a:t>            button</a:t>
            </a:r>
            <a:r>
              <a:rPr lang="en-US" sz="2400" dirty="0"/>
              <a:t>. </a:t>
            </a:r>
          </a:p>
        </p:txBody>
      </p:sp>
      <p:pic>
        <p:nvPicPr>
          <p:cNvPr id="4" name="Picture 3"/>
          <p:cNvPicPr>
            <a:picLocks noChangeAspect="1"/>
          </p:cNvPicPr>
          <p:nvPr/>
        </p:nvPicPr>
        <p:blipFill>
          <a:blip r:embed="rId2"/>
          <a:stretch>
            <a:fillRect/>
          </a:stretch>
        </p:blipFill>
        <p:spPr>
          <a:xfrm>
            <a:off x="2400381" y="2379510"/>
            <a:ext cx="1770566" cy="325472"/>
          </a:xfrm>
          <a:prstGeom prst="rect">
            <a:avLst/>
          </a:prstGeom>
        </p:spPr>
      </p:pic>
      <p:pic>
        <p:nvPicPr>
          <p:cNvPr id="5" name="Picture 4"/>
          <p:cNvPicPr>
            <a:picLocks noChangeAspect="1"/>
          </p:cNvPicPr>
          <p:nvPr/>
        </p:nvPicPr>
        <p:blipFill>
          <a:blip r:embed="rId3"/>
          <a:stretch>
            <a:fillRect/>
          </a:stretch>
        </p:blipFill>
        <p:spPr>
          <a:xfrm>
            <a:off x="4170947" y="3581224"/>
            <a:ext cx="878750" cy="349092"/>
          </a:xfrm>
          <a:prstGeom prst="rect">
            <a:avLst/>
          </a:prstGeom>
        </p:spPr>
      </p:pic>
    </p:spTree>
    <p:extLst>
      <p:ext uri="{BB962C8B-B14F-4D97-AF65-F5344CB8AC3E}">
        <p14:creationId xmlns:p14="http://schemas.microsoft.com/office/powerpoint/2010/main" val="495853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User Statistics Report</a:t>
            </a:r>
            <a:endParaRPr lang="en-US" b="1" dirty="0"/>
          </a:p>
        </p:txBody>
      </p:sp>
      <p:sp>
        <p:nvSpPr>
          <p:cNvPr id="3" name="Content Placeholder 2"/>
          <p:cNvSpPr>
            <a:spLocks noGrp="1"/>
          </p:cNvSpPr>
          <p:nvPr>
            <p:ph idx="1"/>
          </p:nvPr>
        </p:nvSpPr>
        <p:spPr>
          <a:xfrm>
            <a:off x="1097280" y="1861776"/>
            <a:ext cx="10058400" cy="4023360"/>
          </a:xfrm>
        </p:spPr>
        <p:txBody>
          <a:bodyPr/>
          <a:lstStyle/>
          <a:p>
            <a:pPr>
              <a:buFont typeface="Arial" panose="020B0604020202020204" pitchFamily="34" charset="0"/>
              <a:buChar char="•"/>
            </a:pPr>
            <a:r>
              <a:rPr lang="en-US" sz="2400" dirty="0"/>
              <a:t>Display user specific statistics and user activity logs.</a:t>
            </a:r>
          </a:p>
          <a:p>
            <a:pPr>
              <a:buFont typeface="Arial" panose="020B0604020202020204" pitchFamily="34" charset="0"/>
              <a:buChar char="•"/>
            </a:pPr>
            <a:r>
              <a:rPr lang="en-US" sz="2400" dirty="0"/>
              <a:t>To load the report, click the </a:t>
            </a:r>
            <a:r>
              <a:rPr lang="en-US" sz="2400" dirty="0" smtClean="0"/>
              <a:t>                              </a:t>
            </a:r>
            <a:r>
              <a:rPr lang="en-US" sz="2400" dirty="0"/>
              <a:t>link on the navigation menu.</a:t>
            </a:r>
          </a:p>
          <a:p>
            <a:pPr>
              <a:buFont typeface="Arial" panose="020B0604020202020204" pitchFamily="34" charset="0"/>
              <a:buChar char="•"/>
            </a:pPr>
            <a:r>
              <a:rPr lang="en-US" sz="2400" dirty="0"/>
              <a:t>The report can be filtered by date ranges, a specific user and report type such as patient registry, specimen registry and so forth. The default report type is the general summary as shown above.</a:t>
            </a:r>
          </a:p>
          <a:p>
            <a:pPr>
              <a:buFont typeface="Arial" panose="020B0604020202020204" pitchFamily="34" charset="0"/>
              <a:buChar char="•"/>
            </a:pPr>
            <a:r>
              <a:rPr lang="en-US" sz="2400" dirty="0"/>
              <a:t>To filter, change the parameters as desired then click the  </a:t>
            </a:r>
            <a:r>
              <a:rPr lang="en-US" sz="2400" dirty="0" smtClean="0"/>
              <a:t>               button.</a:t>
            </a:r>
          </a:p>
          <a:p>
            <a:pPr>
              <a:buFont typeface="Arial" panose="020B0604020202020204" pitchFamily="34" charset="0"/>
              <a:buChar char="•"/>
            </a:pPr>
            <a:r>
              <a:rPr lang="en-US" sz="2400" dirty="0"/>
              <a:t>You can also search for a certain user using the </a:t>
            </a:r>
          </a:p>
          <a:p>
            <a:pPr>
              <a:buFont typeface="Arial" panose="020B0604020202020204" pitchFamily="34" charset="0"/>
              <a:buChar char="•"/>
            </a:pPr>
            <a:r>
              <a:rPr lang="en-US" sz="2400" dirty="0"/>
              <a:t>The list of users will automatically filtered as you type.</a:t>
            </a:r>
          </a:p>
        </p:txBody>
      </p:sp>
      <p:pic>
        <p:nvPicPr>
          <p:cNvPr id="4" name="Picture 3"/>
          <p:cNvPicPr>
            <a:picLocks noChangeAspect="1"/>
          </p:cNvPicPr>
          <p:nvPr/>
        </p:nvPicPr>
        <p:blipFill>
          <a:blip r:embed="rId2"/>
          <a:stretch>
            <a:fillRect/>
          </a:stretch>
        </p:blipFill>
        <p:spPr>
          <a:xfrm>
            <a:off x="4705954" y="2408590"/>
            <a:ext cx="1911411" cy="318568"/>
          </a:xfrm>
          <a:prstGeom prst="rect">
            <a:avLst/>
          </a:prstGeom>
        </p:spPr>
      </p:pic>
      <p:pic>
        <p:nvPicPr>
          <p:cNvPr id="5" name="Picture 4"/>
          <p:cNvPicPr>
            <a:picLocks noChangeAspect="1"/>
          </p:cNvPicPr>
          <p:nvPr/>
        </p:nvPicPr>
        <p:blipFill>
          <a:blip r:embed="rId3"/>
          <a:stretch>
            <a:fillRect/>
          </a:stretch>
        </p:blipFill>
        <p:spPr>
          <a:xfrm>
            <a:off x="8218866" y="4060926"/>
            <a:ext cx="989302" cy="393010"/>
          </a:xfrm>
          <a:prstGeom prst="rect">
            <a:avLst/>
          </a:prstGeom>
        </p:spPr>
      </p:pic>
      <p:pic>
        <p:nvPicPr>
          <p:cNvPr id="6" name="Picture 5"/>
          <p:cNvPicPr>
            <a:picLocks noChangeAspect="1"/>
          </p:cNvPicPr>
          <p:nvPr/>
        </p:nvPicPr>
        <p:blipFill>
          <a:blip r:embed="rId4"/>
          <a:stretch>
            <a:fillRect/>
          </a:stretch>
        </p:blipFill>
        <p:spPr>
          <a:xfrm>
            <a:off x="7254931" y="4578351"/>
            <a:ext cx="2675132" cy="45534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835299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Surveillance Reports</a:t>
            </a:r>
            <a:endParaRPr lang="en-US" b="1" dirty="0"/>
          </a:p>
        </p:txBody>
      </p:sp>
      <p:sp>
        <p:nvSpPr>
          <p:cNvPr id="3" name="Content Placeholder 2"/>
          <p:cNvSpPr>
            <a:spLocks noGrp="1"/>
          </p:cNvSpPr>
          <p:nvPr>
            <p:ph idx="1"/>
          </p:nvPr>
        </p:nvSpPr>
        <p:spPr/>
        <p:txBody>
          <a:bodyPr/>
          <a:lstStyle/>
          <a:p>
            <a:r>
              <a:rPr lang="en-US" sz="2400" dirty="0"/>
              <a:t>Allows you to generate surveillance report by laboratory and test outcome. </a:t>
            </a:r>
          </a:p>
          <a:p>
            <a:r>
              <a:rPr lang="en-US" sz="2400" dirty="0">
                <a:solidFill>
                  <a:schemeClr val="accent1"/>
                </a:solidFill>
              </a:rPr>
              <a:t>1</a:t>
            </a:r>
            <a:r>
              <a:rPr lang="en-US" sz="2400" dirty="0" smtClean="0">
                <a:solidFill>
                  <a:schemeClr val="accent1"/>
                </a:solidFill>
              </a:rPr>
              <a:t>.   </a:t>
            </a:r>
            <a:r>
              <a:rPr lang="en-US" sz="2400" dirty="0" smtClean="0"/>
              <a:t>Click                          sub-menu </a:t>
            </a:r>
            <a:r>
              <a:rPr lang="en-US" sz="2400" dirty="0"/>
              <a:t>to load the report. By default, it loads surveillance for the current month</a:t>
            </a:r>
            <a:r>
              <a:rPr lang="en-US" sz="2400" dirty="0" smtClean="0"/>
              <a:t>.</a:t>
            </a:r>
            <a:endParaRPr lang="en-US" sz="2400" dirty="0"/>
          </a:p>
          <a:p>
            <a:r>
              <a:rPr lang="en-US" sz="2400" dirty="0">
                <a:solidFill>
                  <a:schemeClr val="accent1"/>
                </a:solidFill>
              </a:rPr>
              <a:t>2</a:t>
            </a:r>
            <a:r>
              <a:rPr lang="en-US" sz="2400" dirty="0" smtClean="0">
                <a:solidFill>
                  <a:schemeClr val="accent1"/>
                </a:solidFill>
              </a:rPr>
              <a:t>.   </a:t>
            </a:r>
            <a:r>
              <a:rPr lang="en-US" sz="2400" dirty="0" smtClean="0"/>
              <a:t>Set </a:t>
            </a:r>
            <a:r>
              <a:rPr lang="en-US" sz="2400" dirty="0"/>
              <a:t>a date range to see all test results after clicking </a:t>
            </a:r>
            <a:r>
              <a:rPr lang="en-US" sz="2400" dirty="0" smtClean="0"/>
              <a:t>the                 </a:t>
            </a:r>
            <a:r>
              <a:rPr lang="en-US" sz="2400" dirty="0"/>
              <a:t>button</a:t>
            </a:r>
            <a:r>
              <a:rPr lang="en-US" dirty="0"/>
              <a:t>. </a:t>
            </a:r>
          </a:p>
        </p:txBody>
      </p:sp>
      <p:pic>
        <p:nvPicPr>
          <p:cNvPr id="4" name="Picture 3"/>
          <p:cNvPicPr>
            <a:picLocks noChangeAspect="1"/>
          </p:cNvPicPr>
          <p:nvPr/>
        </p:nvPicPr>
        <p:blipFill>
          <a:blip r:embed="rId2"/>
          <a:stretch>
            <a:fillRect/>
          </a:stretch>
        </p:blipFill>
        <p:spPr>
          <a:xfrm>
            <a:off x="2232933" y="2425879"/>
            <a:ext cx="1585087" cy="281225"/>
          </a:xfrm>
          <a:prstGeom prst="rect">
            <a:avLst/>
          </a:prstGeom>
        </p:spPr>
      </p:pic>
      <p:pic>
        <p:nvPicPr>
          <p:cNvPr id="5" name="Picture 4"/>
          <p:cNvPicPr>
            <a:picLocks noChangeAspect="1"/>
          </p:cNvPicPr>
          <p:nvPr/>
        </p:nvPicPr>
        <p:blipFill>
          <a:blip r:embed="rId3"/>
          <a:stretch>
            <a:fillRect/>
          </a:stretch>
        </p:blipFill>
        <p:spPr>
          <a:xfrm>
            <a:off x="8491581" y="3258820"/>
            <a:ext cx="882680" cy="350653"/>
          </a:xfrm>
          <a:prstGeom prst="rect">
            <a:avLst/>
          </a:prstGeom>
        </p:spPr>
      </p:pic>
    </p:spTree>
    <p:extLst>
      <p:ext uri="{BB962C8B-B14F-4D97-AF65-F5344CB8AC3E}">
        <p14:creationId xmlns:p14="http://schemas.microsoft.com/office/powerpoint/2010/main" val="18571553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Quality Control Report</a:t>
            </a:r>
            <a:endParaRPr lang="en-US" b="1" dirty="0"/>
          </a:p>
        </p:txBody>
      </p:sp>
      <p:sp>
        <p:nvSpPr>
          <p:cNvPr id="3" name="Content Placeholder 2"/>
          <p:cNvSpPr>
            <a:spLocks noGrp="1"/>
          </p:cNvSpPr>
          <p:nvPr>
            <p:ph idx="1"/>
          </p:nvPr>
        </p:nvSpPr>
        <p:spPr/>
        <p:txBody>
          <a:bodyPr/>
          <a:lstStyle/>
          <a:p>
            <a:r>
              <a:rPr lang="en-US" sz="2400" dirty="0"/>
              <a:t>Allows you to generate quality control report by range and control type. </a:t>
            </a:r>
          </a:p>
          <a:p>
            <a:r>
              <a:rPr lang="en-US" sz="2400" dirty="0" smtClean="0">
                <a:solidFill>
                  <a:schemeClr val="accent1"/>
                </a:solidFill>
              </a:rPr>
              <a:t>1.</a:t>
            </a:r>
            <a:r>
              <a:rPr lang="en-US" sz="2400" dirty="0" smtClean="0"/>
              <a:t>   Click                               </a:t>
            </a:r>
            <a:r>
              <a:rPr lang="en-US" sz="2400" dirty="0"/>
              <a:t>sub-menu to load the report. By default, it loads quality control report for the current month.</a:t>
            </a:r>
          </a:p>
          <a:p>
            <a:r>
              <a:rPr lang="en-US" sz="2400" dirty="0">
                <a:solidFill>
                  <a:schemeClr val="accent1"/>
                </a:solidFill>
              </a:rPr>
              <a:t>2</a:t>
            </a:r>
            <a:r>
              <a:rPr lang="en-US" sz="2400" dirty="0" smtClean="0">
                <a:solidFill>
                  <a:schemeClr val="accent1"/>
                </a:solidFill>
              </a:rPr>
              <a:t>.   </a:t>
            </a:r>
            <a:r>
              <a:rPr lang="en-US" sz="2400" dirty="0" smtClean="0"/>
              <a:t>Set </a:t>
            </a:r>
            <a:r>
              <a:rPr lang="en-US" sz="2400" dirty="0"/>
              <a:t>a date range and select the control type to see all results after clicking the   </a:t>
            </a:r>
            <a:r>
              <a:rPr lang="en-US" sz="2400" dirty="0" smtClean="0"/>
              <a:t>              button</a:t>
            </a:r>
            <a:r>
              <a:rPr lang="en-US" sz="2400" dirty="0"/>
              <a:t>. </a:t>
            </a:r>
          </a:p>
        </p:txBody>
      </p:sp>
      <p:pic>
        <p:nvPicPr>
          <p:cNvPr id="4" name="Picture 3"/>
          <p:cNvPicPr>
            <a:picLocks noChangeAspect="1"/>
          </p:cNvPicPr>
          <p:nvPr/>
        </p:nvPicPr>
        <p:blipFill>
          <a:blip r:embed="rId2"/>
          <a:stretch>
            <a:fillRect/>
          </a:stretch>
        </p:blipFill>
        <p:spPr>
          <a:xfrm>
            <a:off x="2292106" y="2402070"/>
            <a:ext cx="1926968" cy="342291"/>
          </a:xfrm>
          <a:prstGeom prst="rect">
            <a:avLst/>
          </a:prstGeom>
        </p:spPr>
      </p:pic>
      <p:pic>
        <p:nvPicPr>
          <p:cNvPr id="5" name="Picture 4"/>
          <p:cNvPicPr>
            <a:picLocks noChangeAspect="1"/>
          </p:cNvPicPr>
          <p:nvPr/>
        </p:nvPicPr>
        <p:blipFill>
          <a:blip r:embed="rId3"/>
          <a:stretch>
            <a:fillRect/>
          </a:stretch>
        </p:blipFill>
        <p:spPr>
          <a:xfrm>
            <a:off x="1769938" y="3581223"/>
            <a:ext cx="925135" cy="367519"/>
          </a:xfrm>
          <a:prstGeom prst="rect">
            <a:avLst/>
          </a:prstGeom>
        </p:spPr>
      </p:pic>
    </p:spTree>
    <p:extLst>
      <p:ext uri="{BB962C8B-B14F-4D97-AF65-F5344CB8AC3E}">
        <p14:creationId xmlns:p14="http://schemas.microsoft.com/office/powerpoint/2010/main" val="31528924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Inventory Reports</a:t>
            </a:r>
            <a:endParaRPr lang="en-US" b="1"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These are accrued summaries of inventory over a period of time.</a:t>
            </a:r>
          </a:p>
        </p:txBody>
      </p:sp>
    </p:spTree>
    <p:extLst>
      <p:ext uri="{BB962C8B-B14F-4D97-AF65-F5344CB8AC3E}">
        <p14:creationId xmlns:p14="http://schemas.microsoft.com/office/powerpoint/2010/main" val="9723477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Stock Level Reports</a:t>
            </a:r>
            <a:endParaRPr lang="en-US" b="1" dirty="0"/>
          </a:p>
        </p:txBody>
      </p:sp>
      <p:sp>
        <p:nvSpPr>
          <p:cNvPr id="3" name="Content Placeholder 2"/>
          <p:cNvSpPr>
            <a:spLocks noGrp="1"/>
          </p:cNvSpPr>
          <p:nvPr>
            <p:ph idx="1"/>
          </p:nvPr>
        </p:nvSpPr>
        <p:spPr/>
        <p:txBody>
          <a:bodyPr>
            <a:normAutofit/>
          </a:bodyPr>
          <a:lstStyle/>
          <a:p>
            <a:r>
              <a:rPr lang="en-US" sz="2400" dirty="0"/>
              <a:t>Gives a brief summary of the available stock. </a:t>
            </a:r>
          </a:p>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sub-menu </a:t>
            </a:r>
            <a:r>
              <a:rPr lang="en-US" sz="2400" dirty="0"/>
              <a:t>to load the report.</a:t>
            </a:r>
          </a:p>
          <a:p>
            <a:r>
              <a:rPr lang="en-US" sz="2400" dirty="0"/>
              <a:t>By default, the report </a:t>
            </a:r>
            <a:r>
              <a:rPr lang="en-US" sz="2400" dirty="0" smtClean="0"/>
              <a:t>loads </a:t>
            </a:r>
            <a:r>
              <a:rPr lang="en-US" sz="2400" dirty="0"/>
              <a:t>stock levels for the current month </a:t>
            </a:r>
            <a:endParaRPr lang="en-US" sz="2400" dirty="0" smtClean="0"/>
          </a:p>
          <a:p>
            <a:r>
              <a:rPr lang="en-US" sz="2400" dirty="0" smtClean="0">
                <a:solidFill>
                  <a:schemeClr val="accent1"/>
                </a:solidFill>
              </a:rPr>
              <a:t>2.</a:t>
            </a:r>
            <a:r>
              <a:rPr lang="en-US" sz="2400" dirty="0" smtClean="0"/>
              <a:t>   Set </a:t>
            </a:r>
            <a:r>
              <a:rPr lang="en-US" sz="2400" dirty="0"/>
              <a:t>a date range to view report either monthly or quarterly. Click </a:t>
            </a:r>
            <a:r>
              <a:rPr lang="en-US" sz="2400" dirty="0" smtClean="0"/>
              <a:t>the           </a:t>
            </a:r>
            <a:r>
              <a:rPr lang="en-US" sz="2400" dirty="0"/>
              <a:t>button to load the report with the filters you defined</a:t>
            </a:r>
          </a:p>
        </p:txBody>
      </p:sp>
      <p:pic>
        <p:nvPicPr>
          <p:cNvPr id="4" name="Picture 3"/>
          <p:cNvPicPr>
            <a:picLocks noChangeAspect="1"/>
          </p:cNvPicPr>
          <p:nvPr/>
        </p:nvPicPr>
        <p:blipFill>
          <a:blip r:embed="rId2"/>
          <a:stretch>
            <a:fillRect/>
          </a:stretch>
        </p:blipFill>
        <p:spPr>
          <a:xfrm>
            <a:off x="2693393" y="2386028"/>
            <a:ext cx="1505036" cy="325088"/>
          </a:xfrm>
          <a:prstGeom prst="rect">
            <a:avLst/>
          </a:prstGeom>
        </p:spPr>
      </p:pic>
      <p:pic>
        <p:nvPicPr>
          <p:cNvPr id="5" name="Picture 4"/>
          <p:cNvPicPr>
            <a:picLocks noChangeAspect="1"/>
          </p:cNvPicPr>
          <p:nvPr/>
        </p:nvPicPr>
        <p:blipFill>
          <a:blip r:embed="rId3"/>
          <a:stretch>
            <a:fillRect/>
          </a:stretch>
        </p:blipFill>
        <p:spPr>
          <a:xfrm>
            <a:off x="10128655" y="3412723"/>
            <a:ext cx="1373537" cy="309046"/>
          </a:xfrm>
          <a:prstGeom prst="rect">
            <a:avLst/>
          </a:prstGeom>
        </p:spPr>
      </p:pic>
    </p:spTree>
    <p:extLst>
      <p:ext uri="{BB962C8B-B14F-4D97-AF65-F5344CB8AC3E}">
        <p14:creationId xmlns:p14="http://schemas.microsoft.com/office/powerpoint/2010/main" val="26647728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Access Controls</a:t>
            </a:r>
            <a:endParaRPr lang="en-US" b="1" dirty="0"/>
          </a:p>
        </p:txBody>
      </p:sp>
      <p:sp>
        <p:nvSpPr>
          <p:cNvPr id="3" name="Content Placeholder 2"/>
          <p:cNvSpPr>
            <a:spLocks noGrp="1"/>
          </p:cNvSpPr>
          <p:nvPr>
            <p:ph idx="1"/>
          </p:nvPr>
        </p:nvSpPr>
        <p:spPr/>
        <p:txBody>
          <a:bodyPr>
            <a:normAutofit/>
          </a:bodyPr>
          <a:lstStyle/>
          <a:p>
            <a:pPr algn="ctr">
              <a:buFont typeface="Arial" panose="020B0604020202020204" pitchFamily="34" charset="0"/>
              <a:buChar char="•"/>
            </a:pPr>
            <a:r>
              <a:rPr lang="en-US" sz="2400" u="sng" dirty="0" smtClean="0"/>
              <a:t>User Accounts</a:t>
            </a:r>
          </a:p>
          <a:p>
            <a:pPr>
              <a:buFont typeface="Arial" panose="020B0604020202020204" pitchFamily="34" charset="0"/>
              <a:buChar char="•"/>
            </a:pPr>
            <a:r>
              <a:rPr lang="en-US" sz="2400" dirty="0"/>
              <a:t>This page shows all the users with access to the system. It allows you to create new user accounts, edit account settings, delete accounts, and monitor account activity.</a:t>
            </a:r>
          </a:p>
        </p:txBody>
      </p:sp>
    </p:spTree>
    <p:extLst>
      <p:ext uri="{BB962C8B-B14F-4D97-AF65-F5344CB8AC3E}">
        <p14:creationId xmlns:p14="http://schemas.microsoft.com/office/powerpoint/2010/main" val="220094585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List Users</a:t>
            </a:r>
            <a:endParaRPr lang="en-US" b="1"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Click the </a:t>
            </a:r>
            <a:r>
              <a:rPr lang="en-US" sz="2400" dirty="0" smtClean="0"/>
              <a:t>                             link </a:t>
            </a:r>
            <a:r>
              <a:rPr lang="en-US" sz="2400" dirty="0"/>
              <a:t>on the navigation menu.</a:t>
            </a:r>
          </a:p>
        </p:txBody>
      </p:sp>
      <p:pic>
        <p:nvPicPr>
          <p:cNvPr id="4" name="Picture 3"/>
          <p:cNvPicPr>
            <a:picLocks noChangeAspect="1"/>
          </p:cNvPicPr>
          <p:nvPr/>
        </p:nvPicPr>
        <p:blipFill>
          <a:blip r:embed="rId2"/>
          <a:stretch>
            <a:fillRect/>
          </a:stretch>
        </p:blipFill>
        <p:spPr>
          <a:xfrm>
            <a:off x="2386095" y="1845734"/>
            <a:ext cx="1797724" cy="400931"/>
          </a:xfrm>
          <a:prstGeom prst="rect">
            <a:avLst/>
          </a:prstGeom>
        </p:spPr>
      </p:pic>
      <p:pic>
        <p:nvPicPr>
          <p:cNvPr id="5" name="Picture 4"/>
          <p:cNvPicPr>
            <a:picLocks noChangeAspect="1"/>
          </p:cNvPicPr>
          <p:nvPr/>
        </p:nvPicPr>
        <p:blipFill>
          <a:blip r:embed="rId3"/>
          <a:stretch>
            <a:fillRect/>
          </a:stretch>
        </p:blipFill>
        <p:spPr>
          <a:xfrm>
            <a:off x="1573990" y="2426516"/>
            <a:ext cx="5771429" cy="347619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565432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Searching a User</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Begin </a:t>
            </a:r>
            <a:r>
              <a:rPr lang="en-US" sz="2400" dirty="0"/>
              <a:t>typing a user’s name, username or email in the search </a:t>
            </a:r>
            <a:r>
              <a:rPr lang="en-US" sz="2400" dirty="0" smtClean="0"/>
              <a:t>field</a:t>
            </a:r>
          </a:p>
          <a:p>
            <a:endParaRPr lang="en-US" sz="2400" dirty="0"/>
          </a:p>
          <a:p>
            <a:endParaRPr lang="en-US" sz="2400" dirty="0" smtClean="0"/>
          </a:p>
          <a:p>
            <a:r>
              <a:rPr lang="en-US" sz="2400" dirty="0">
                <a:solidFill>
                  <a:schemeClr val="accent1"/>
                </a:solidFill>
              </a:rPr>
              <a:t> 2</a:t>
            </a:r>
            <a:r>
              <a:rPr lang="en-US" sz="2400" dirty="0" smtClean="0">
                <a:solidFill>
                  <a:schemeClr val="accent1"/>
                </a:solidFill>
              </a:rPr>
              <a:t>.   </a:t>
            </a:r>
            <a:r>
              <a:rPr lang="en-US" sz="2400" dirty="0" smtClean="0"/>
              <a:t>The </a:t>
            </a:r>
            <a:r>
              <a:rPr lang="en-US" sz="2400" dirty="0"/>
              <a:t>list shall be automatically filtered </a:t>
            </a:r>
          </a:p>
        </p:txBody>
      </p:sp>
      <p:pic>
        <p:nvPicPr>
          <p:cNvPr id="4" name="Picture 3"/>
          <p:cNvPicPr>
            <a:picLocks noChangeAspect="1"/>
          </p:cNvPicPr>
          <p:nvPr/>
        </p:nvPicPr>
        <p:blipFill>
          <a:blip r:embed="rId2"/>
          <a:stretch>
            <a:fillRect/>
          </a:stretch>
        </p:blipFill>
        <p:spPr>
          <a:xfrm>
            <a:off x="1688321" y="2436418"/>
            <a:ext cx="3404554" cy="579498"/>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1688321" y="4030999"/>
            <a:ext cx="6412942" cy="204240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119306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Viewing a User’s Details</a:t>
            </a:r>
            <a:endParaRPr lang="en-US" b="1" dirty="0"/>
          </a:p>
        </p:txBody>
      </p:sp>
      <p:sp>
        <p:nvSpPr>
          <p:cNvPr id="3" name="Content Placeholder 2"/>
          <p:cNvSpPr>
            <a:spLocks noGrp="1"/>
          </p:cNvSpPr>
          <p:nvPr>
            <p:ph idx="1"/>
          </p:nvPr>
        </p:nvSpPr>
        <p:spPr/>
        <p:txBody>
          <a:bodyPr>
            <a:normAutofit/>
          </a:bodyPr>
          <a:lstStyle/>
          <a:p>
            <a:r>
              <a:rPr lang="en-US" sz="2400" dirty="0">
                <a:solidFill>
                  <a:schemeClr val="accent1"/>
                </a:solidFill>
              </a:rPr>
              <a:t>1</a:t>
            </a:r>
            <a:r>
              <a:rPr lang="en-US" sz="2400" dirty="0" smtClean="0">
                <a:solidFill>
                  <a:schemeClr val="accent1"/>
                </a:solidFill>
              </a:rPr>
              <a:t>.   </a:t>
            </a:r>
            <a:r>
              <a:rPr lang="en-US" sz="2400" dirty="0" smtClean="0"/>
              <a:t>Click </a:t>
            </a:r>
            <a:r>
              <a:rPr lang="en-US" sz="2400" dirty="0"/>
              <a:t>the </a:t>
            </a:r>
            <a:r>
              <a:rPr lang="en-US" sz="2400" dirty="0" smtClean="0"/>
              <a:t>               </a:t>
            </a:r>
            <a:r>
              <a:rPr lang="en-US" sz="2400" dirty="0"/>
              <a:t>button to load the measure details</a:t>
            </a:r>
          </a:p>
          <a:p>
            <a:r>
              <a:rPr lang="en-US" sz="2400" dirty="0">
                <a:solidFill>
                  <a:schemeClr val="accent1"/>
                </a:solidFill>
              </a:rPr>
              <a:t>2</a:t>
            </a:r>
            <a:r>
              <a:rPr lang="en-US" sz="2400" dirty="0" smtClean="0">
                <a:solidFill>
                  <a:schemeClr val="accent1"/>
                </a:solidFill>
              </a:rPr>
              <a:t>.   </a:t>
            </a:r>
            <a:r>
              <a:rPr lang="en-US" sz="2400" dirty="0" smtClean="0"/>
              <a:t>The </a:t>
            </a:r>
            <a:r>
              <a:rPr lang="en-US" sz="2400" dirty="0"/>
              <a:t>user details shall be loaded on to a panel </a:t>
            </a:r>
          </a:p>
          <a:p>
            <a:endParaRPr lang="en-US" sz="2400" dirty="0"/>
          </a:p>
        </p:txBody>
      </p:sp>
      <p:pic>
        <p:nvPicPr>
          <p:cNvPr id="4" name="Picture 3"/>
          <p:cNvPicPr>
            <a:picLocks noChangeAspect="1"/>
          </p:cNvPicPr>
          <p:nvPr/>
        </p:nvPicPr>
        <p:blipFill>
          <a:blip r:embed="rId2"/>
          <a:stretch>
            <a:fillRect/>
          </a:stretch>
        </p:blipFill>
        <p:spPr>
          <a:xfrm>
            <a:off x="2764041" y="1845734"/>
            <a:ext cx="896277" cy="384119"/>
          </a:xfrm>
          <a:prstGeom prst="rect">
            <a:avLst/>
          </a:prstGeom>
        </p:spPr>
      </p:pic>
      <p:pic>
        <p:nvPicPr>
          <p:cNvPr id="5" name="Picture 4"/>
          <p:cNvPicPr>
            <a:picLocks noChangeAspect="1"/>
          </p:cNvPicPr>
          <p:nvPr/>
        </p:nvPicPr>
        <p:blipFill>
          <a:blip r:embed="rId3"/>
          <a:stretch>
            <a:fillRect/>
          </a:stretch>
        </p:blipFill>
        <p:spPr>
          <a:xfrm>
            <a:off x="1711698" y="2809794"/>
            <a:ext cx="5025985" cy="275418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2488577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350</TotalTime>
  <Words>4057</Words>
  <Application>Microsoft Office PowerPoint</Application>
  <PresentationFormat>Widescreen</PresentationFormat>
  <Paragraphs>542</Paragraphs>
  <Slides>127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127</vt:i4>
      </vt:variant>
    </vt:vector>
  </HeadingPairs>
  <TitlesOfParts>
    <vt:vector size="131" baseType="lpstr">
      <vt:lpstr>Arial</vt:lpstr>
      <vt:lpstr>Calibri</vt:lpstr>
      <vt:lpstr>Calibri Light</vt:lpstr>
      <vt:lpstr>Retrospect</vt:lpstr>
      <vt:lpstr>BLIS KENYA</vt:lpstr>
      <vt:lpstr>INTRODUCTION</vt:lpstr>
      <vt:lpstr>Getting Started with BLIS</vt:lpstr>
      <vt:lpstr>Continuation….</vt:lpstr>
      <vt:lpstr>LAB CONFIGURATION</vt:lpstr>
      <vt:lpstr>Conceptualization</vt:lpstr>
      <vt:lpstr>Implementation</vt:lpstr>
      <vt:lpstr>Instrumentation user interface</vt:lpstr>
      <vt:lpstr>Configuring Equipment Drivers</vt:lpstr>
      <vt:lpstr>Continuation….</vt:lpstr>
      <vt:lpstr>Continuation….</vt:lpstr>
      <vt:lpstr>Continuation….</vt:lpstr>
      <vt:lpstr>Continuation….</vt:lpstr>
      <vt:lpstr>View Equipment Details</vt:lpstr>
      <vt:lpstr>Update Equipment Details</vt:lpstr>
      <vt:lpstr>Adding A New Equipment</vt:lpstr>
      <vt:lpstr>Deleting Existing Equipment</vt:lpstr>
      <vt:lpstr>Facilities</vt:lpstr>
      <vt:lpstr>Listing Existing Facilities</vt:lpstr>
      <vt:lpstr>Searching for a Facility</vt:lpstr>
      <vt:lpstr>Adding a new Facility</vt:lpstr>
      <vt:lpstr>Updating a Faculty’s Details</vt:lpstr>
      <vt:lpstr>Deleting a Faculty</vt:lpstr>
      <vt:lpstr>Surveillance</vt:lpstr>
      <vt:lpstr>Listing Existing Surveillances</vt:lpstr>
      <vt:lpstr>Removing a Test and its Disease</vt:lpstr>
      <vt:lpstr>Adding new configuration, new test and Disease for Surveillance</vt:lpstr>
      <vt:lpstr>Adding new Disease for the Surveillance</vt:lpstr>
      <vt:lpstr>Removing a Disease</vt:lpstr>
      <vt:lpstr>Lab Sections</vt:lpstr>
      <vt:lpstr>Searching for a Lab Section</vt:lpstr>
      <vt:lpstr>Viewing a Lab Section</vt:lpstr>
      <vt:lpstr>Adding a new Lab Section</vt:lpstr>
      <vt:lpstr>Updating a Lab Section</vt:lpstr>
      <vt:lpstr>Deleting a Lab Section</vt:lpstr>
      <vt:lpstr>Specimen Types</vt:lpstr>
      <vt:lpstr>Listing available Specimen Types</vt:lpstr>
      <vt:lpstr>Searching for a Specimen Type</vt:lpstr>
      <vt:lpstr>Viewing a Specimen Type</vt:lpstr>
      <vt:lpstr>Adding a new Specimen Type</vt:lpstr>
      <vt:lpstr>Updating a Specimen Type</vt:lpstr>
      <vt:lpstr>Deleting a Specimen Type</vt:lpstr>
      <vt:lpstr>Specimen Rejection</vt:lpstr>
      <vt:lpstr>Listing all Specimen Rejection Reasons</vt:lpstr>
      <vt:lpstr>Searching for a Specimen Type</vt:lpstr>
      <vt:lpstr>Adding a new Rejection Reason</vt:lpstr>
      <vt:lpstr>Deleting a Rejection Reason</vt:lpstr>
      <vt:lpstr>Test Types</vt:lpstr>
      <vt:lpstr>Listing all Test Types</vt:lpstr>
      <vt:lpstr>Searching for a Test Type</vt:lpstr>
      <vt:lpstr>Viewing a Test Type</vt:lpstr>
      <vt:lpstr>Adding a New Test Type</vt:lpstr>
      <vt:lpstr>Continuation….</vt:lpstr>
      <vt:lpstr>Continuation….</vt:lpstr>
      <vt:lpstr>Continuation….</vt:lpstr>
      <vt:lpstr>Continuation….</vt:lpstr>
      <vt:lpstr>Continuation….</vt:lpstr>
      <vt:lpstr>Updating Test Type Details</vt:lpstr>
      <vt:lpstr>Continuation….</vt:lpstr>
      <vt:lpstr>Deleting a Test Type</vt:lpstr>
      <vt:lpstr>Drugs</vt:lpstr>
      <vt:lpstr>Listing all Added Drugs</vt:lpstr>
      <vt:lpstr>Searching for a Drug</vt:lpstr>
      <vt:lpstr>Viewing a Drug</vt:lpstr>
      <vt:lpstr>Adding a new Drug</vt:lpstr>
      <vt:lpstr>Updating Drug Details</vt:lpstr>
      <vt:lpstr>Deleting a Drug</vt:lpstr>
      <vt:lpstr>Organisms</vt:lpstr>
      <vt:lpstr>Listing all Organisms</vt:lpstr>
      <vt:lpstr>Searching for an Organism</vt:lpstr>
      <vt:lpstr>Viewing an Organism</vt:lpstr>
      <vt:lpstr>Adding a new Organism</vt:lpstr>
      <vt:lpstr>Continuation….</vt:lpstr>
      <vt:lpstr>Updating Organism Details</vt:lpstr>
      <vt:lpstr>Deleting an Organism</vt:lpstr>
      <vt:lpstr>Reports</vt:lpstr>
      <vt:lpstr>Patient Reports</vt:lpstr>
      <vt:lpstr>Daily Log</vt:lpstr>
      <vt:lpstr>Test Records</vt:lpstr>
      <vt:lpstr>Patient Records</vt:lpstr>
      <vt:lpstr>Rejected Specimen Records</vt:lpstr>
      <vt:lpstr>Aggregate Reports</vt:lpstr>
      <vt:lpstr>Prevalence Rates</vt:lpstr>
      <vt:lpstr>Counts Reports</vt:lpstr>
      <vt:lpstr>Test Counts(ungrouped)</vt:lpstr>
      <vt:lpstr>Test Counts (grouped)</vt:lpstr>
      <vt:lpstr>Specimen counts (Ungrouped)</vt:lpstr>
      <vt:lpstr>Specimen counts (grouped)</vt:lpstr>
      <vt:lpstr>Turnaround time report</vt:lpstr>
      <vt:lpstr>Infection Report</vt:lpstr>
      <vt:lpstr>User Statistics Report</vt:lpstr>
      <vt:lpstr>Surveillance Reports</vt:lpstr>
      <vt:lpstr>Quality Control Report</vt:lpstr>
      <vt:lpstr>Inventory Reports</vt:lpstr>
      <vt:lpstr>Stock Level Reports</vt:lpstr>
      <vt:lpstr>Access Controls</vt:lpstr>
      <vt:lpstr>List Users</vt:lpstr>
      <vt:lpstr>Searching a User</vt:lpstr>
      <vt:lpstr>Viewing a User’s Details</vt:lpstr>
      <vt:lpstr>Adding a new User</vt:lpstr>
      <vt:lpstr>Updating a User’s Details</vt:lpstr>
      <vt:lpstr>Deleting a User</vt:lpstr>
      <vt:lpstr>Permissions</vt:lpstr>
      <vt:lpstr>List all Permissions</vt:lpstr>
      <vt:lpstr>Defining and Updating Privileges</vt:lpstr>
      <vt:lpstr>Roles</vt:lpstr>
      <vt:lpstr>Adding a new Role</vt:lpstr>
      <vt:lpstr>Updating an Existing Role</vt:lpstr>
      <vt:lpstr>Deleting a Role</vt:lpstr>
      <vt:lpstr>Assign Roles</vt:lpstr>
      <vt:lpstr>Assigning and Updating Assigned Roles to Users</vt:lpstr>
      <vt:lpstr>Inventory</vt:lpstr>
      <vt:lpstr>Listing all Suppliers</vt:lpstr>
      <vt:lpstr>Searching for a Supplier</vt:lpstr>
      <vt:lpstr>Adding a new Supplier</vt:lpstr>
      <vt:lpstr>Updating a Supplier Details</vt:lpstr>
      <vt:lpstr>Deleting a Supplier</vt:lpstr>
      <vt:lpstr>Quality Controls</vt:lpstr>
      <vt:lpstr>Listing all Controls</vt:lpstr>
      <vt:lpstr>Searching for a Control</vt:lpstr>
      <vt:lpstr>Control Results</vt:lpstr>
      <vt:lpstr>Controls</vt:lpstr>
      <vt:lpstr>Continuation….</vt:lpstr>
      <vt:lpstr>Lots</vt:lpstr>
      <vt:lpstr>Listing all Lots</vt:lpstr>
      <vt:lpstr>Searching for a Lot</vt:lpstr>
      <vt:lpstr>Adding a new Lot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BLIS KENYA</dc:title>
  <dc:creator>winnie bahati</dc:creator>
  <cp:lastModifiedBy>winnie bahati</cp:lastModifiedBy>
  <cp:revision>65</cp:revision>
  <dcterms:created xsi:type="dcterms:W3CDTF">2016-11-14T06:35:07Z</dcterms:created>
  <dcterms:modified xsi:type="dcterms:W3CDTF">2016-11-16T09:02:45Z</dcterms:modified>
</cp:coreProperties>
</file>