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81" r:id="rId4"/>
    <p:sldId id="257" r:id="rId5"/>
    <p:sldId id="259" r:id="rId6"/>
    <p:sldId id="258" r:id="rId7"/>
    <p:sldId id="261" r:id="rId8"/>
    <p:sldId id="262" r:id="rId9"/>
    <p:sldId id="272" r:id="rId10"/>
    <p:sldId id="273" r:id="rId11"/>
    <p:sldId id="274" r:id="rId12"/>
    <p:sldId id="275" r:id="rId13"/>
    <p:sldId id="276" r:id="rId14"/>
    <p:sldId id="268" r:id="rId15"/>
    <p:sldId id="282" r:id="rId16"/>
    <p:sldId id="280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58" autoAdjust="0"/>
  </p:normalViewPr>
  <p:slideViewPr>
    <p:cSldViewPr>
      <p:cViewPr varScale="1">
        <p:scale>
          <a:sx n="121" d="100"/>
          <a:sy n="121" d="100"/>
        </p:scale>
        <p:origin x="-10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A0274-248A-4D09-8B15-8607B8DEB5A5}" type="datetimeFigureOut">
              <a:rPr lang="ru-RU" smtClean="0"/>
              <a:pPr/>
              <a:t>03.06.2016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D6D4-648B-4189-9D75-425370B686D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D6D4-648B-4189-9D75-425370B686D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</a:t>
            </a:r>
            <a:r>
              <a:rPr lang="en-US" baseline="0" dirty="0" smtClean="0"/>
              <a:t> – interoperability, but local only</a:t>
            </a:r>
          </a:p>
          <a:p>
            <a:r>
              <a:rPr lang="en-US" baseline="0" dirty="0" smtClean="0"/>
              <a:t>DCOM – distributed, but only for Windows, tightly coupled</a:t>
            </a:r>
          </a:p>
          <a:p>
            <a:r>
              <a:rPr lang="en-US" baseline="0" dirty="0" smtClean="0"/>
              <a:t>.NET </a:t>
            </a:r>
            <a:r>
              <a:rPr lang="en-US" baseline="0" dirty="0" err="1" smtClean="0"/>
              <a:t>Remoting</a:t>
            </a:r>
            <a:r>
              <a:rPr lang="en-US" baseline="0" dirty="0" smtClean="0"/>
              <a:t> – first attempt of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. Only between .NET apps, no load balancing</a:t>
            </a:r>
          </a:p>
          <a:p>
            <a:r>
              <a:rPr lang="en-US" baseline="0" dirty="0" smtClean="0"/>
              <a:t>Web Services – open web standards (HTML, SOAP, etc). But only HTTP</a:t>
            </a:r>
          </a:p>
          <a:p>
            <a:r>
              <a:rPr lang="en-US" baseline="0" dirty="0" smtClean="0"/>
              <a:t>WCF – complete framework build around service orientation. Built to group all other</a:t>
            </a:r>
            <a:r>
              <a:rPr lang="ru-RU" baseline="0" dirty="0" smtClean="0"/>
              <a:t> </a:t>
            </a:r>
            <a:r>
              <a:rPr lang="en-US" baseline="0" dirty="0" smtClean="0"/>
              <a:t>distributed programming models built by MS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D6D4-648B-4189-9D75-425370B686D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007EA9-A000-4EB5-83EB-8C78E9EDB2F8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40A3A-2F91-4030-A53D-ED5D0DDE970E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B77C8-CF0C-41B7-B53F-662EC4A777AF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03F64E-2D48-4961-A824-A2948546BF9B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9874D-423A-4756-A863-48C6D4AFF974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EEAE5F-E72F-40A2-B2F7-8C823D7E9A90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0ED2F5-A686-4C74-8C30-AFBF09AE32AC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CE224-C23F-466E-9347-806BFD0724D9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CE425E-E3F8-4E20-A6DD-98A8D518BD05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A7EC7BD6-3825-44A6-85EE-2A307BDAB160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2374C4-5439-45EC-9BA7-0A0EB3284A1A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D79F85-7BC9-4F1F-9E4C-34FA1F774993}" type="datetime1">
              <a:rPr lang="ru-RU" smtClean="0"/>
              <a:pPr/>
              <a:t>03.06.2016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AC6C57A-D341-4CFD-A48B-9805FB8C14B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" TargetMode="External"/><Relationship Id="rId2" Type="http://schemas.openxmlformats.org/officeDocument/2006/relationships/hyperlink" Target="http://bit.ly/1P3I04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labutin/dotNext2016spb" TargetMode="External"/><Relationship Id="rId4" Type="http://schemas.openxmlformats.org/officeDocument/2006/relationships/hyperlink" Target="https://channel9.msdn.com/Series/PerfView-Tutoria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abutin/" TargetMode="External"/><Relationship Id="rId2" Type="http://schemas.openxmlformats.org/officeDocument/2006/relationships/hyperlink" Target="mailto:ilabuti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Диагностируем </a:t>
            </a:r>
            <a:r>
              <a:rPr lang="en-US" dirty="0" smtClean="0"/>
              <a:t>WCF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Игорь Лабутин, 0</a:t>
            </a:r>
            <a:r>
              <a:rPr lang="en-US" dirty="0" smtClean="0"/>
              <a:t>3</a:t>
            </a:r>
            <a:r>
              <a:rPr lang="ru-RU" dirty="0" smtClean="0"/>
              <a:t>.0</a:t>
            </a:r>
            <a:r>
              <a:rPr lang="en-US" dirty="0" smtClean="0"/>
              <a:t>6</a:t>
            </a:r>
            <a:r>
              <a:rPr lang="ru-RU" dirty="0" smtClean="0"/>
              <a:t>.2016</a:t>
            </a:r>
            <a:endParaRPr lang="en-US" dirty="0" smtClean="0"/>
          </a:p>
          <a:p>
            <a:r>
              <a:rPr lang="en-US" sz="1600" dirty="0" smtClean="0"/>
              <a:t>ilabutin@gmail.com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3528" y="2355726"/>
            <a:ext cx="9252520" cy="2581703"/>
            <a:chOff x="323528" y="3140968"/>
            <a:chExt cx="9252520" cy="3442271"/>
          </a:xfrm>
        </p:grpSpPr>
        <p:pic>
          <p:nvPicPr>
            <p:cNvPr id="13318" name="Picture 6" descr="http://static1.squarespace.com/static/54d020d7e4b0ccf66bfb482d/54d17507e4b028584467b7a8/54d1750de4b028584467bc5a/1423015040228/Vox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99992" y="3140968"/>
              <a:ext cx="5076056" cy="344227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323528" y="3284984"/>
              <a:ext cx="5112568" cy="16801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4000" dirty="0" smtClean="0"/>
                <a:t>Мало средств? Напишем своё!</a:t>
              </a:r>
              <a:endParaRPr lang="ru-RU" sz="4000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WCF: Round trips/traffic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в </a:t>
            </a:r>
            <a:r>
              <a:rPr lang="ru-RU" u="sng" dirty="0" smtClean="0"/>
              <a:t>нашей</a:t>
            </a:r>
            <a:r>
              <a:rPr lang="ru-RU" dirty="0" smtClean="0"/>
              <a:t> практике</a:t>
            </a:r>
          </a:p>
          <a:p>
            <a:r>
              <a:rPr lang="ru-RU" dirty="0" smtClean="0"/>
              <a:t>Мало удобных средств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ru-RU" dirty="0" smtClean="0">
                <a:sym typeface="Wingdings" pitchFamily="2" charset="2"/>
              </a:rPr>
              <a:t>Легко использовать</a:t>
            </a:r>
          </a:p>
          <a:p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sz="36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ru-RU" dirty="0" smtClean="0">
                <a:sym typeface="Wingdings" pitchFamily="2" charset="2"/>
              </a:rPr>
              <a:t>Не требует изменений в приложении</a:t>
            </a:r>
          </a:p>
          <a:p>
            <a:r>
              <a:rPr lang="en-US" sz="3600" b="1" dirty="0" smtClean="0">
                <a:solidFill>
                  <a:srgbClr val="FFC000"/>
                </a:solidFill>
                <a:sym typeface="Wingdings" pitchFamily="2" charset="2"/>
              </a:rPr>
              <a:t>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ru-RU" dirty="0" err="1" smtClean="0">
                <a:sym typeface="Wingdings" pitchFamily="2" charset="2"/>
              </a:rPr>
              <a:t>Узкоспециализировано</a:t>
            </a:r>
            <a:endParaRPr lang="ru-RU" dirty="0" smtClean="0">
              <a:sym typeface="Wingdings" pitchFamily="2" charset="2"/>
            </a:endParaRPr>
          </a:p>
          <a:p>
            <a:endParaRPr lang="ru-RU" dirty="0" smtClean="0">
              <a:sym typeface="Wingdings" pitchFamily="2" charset="2"/>
            </a:endParaRP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trips: </a:t>
            </a:r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Собрать всё</a:t>
            </a:r>
            <a:endParaRPr lang="ru-RU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" name="Content Placeholder 1"/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3394472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WCF </a:t>
            </a:r>
            <a:r>
              <a:rPr lang="ru-RU" dirty="0" smtClean="0">
                <a:sym typeface="Wingdings" pitchFamily="2" charset="2"/>
              </a:rPr>
              <a:t>сам по себе не всегда полезен</a:t>
            </a:r>
          </a:p>
          <a:p>
            <a:pPr lvl="1"/>
            <a:r>
              <a:rPr lang="ru-RU" dirty="0" smtClean="0">
                <a:sym typeface="Wingdings" pitchFamily="2" charset="2"/>
              </a:rPr>
              <a:t>Нужны более высокоуровневые операции</a:t>
            </a:r>
          </a:p>
          <a:p>
            <a:r>
              <a:rPr lang="ru-RU" dirty="0" smtClean="0">
                <a:sym typeface="Wingdings" pitchFamily="2" charset="2"/>
              </a:rPr>
              <a:t>Минимальное участие пользователя</a:t>
            </a:r>
          </a:p>
          <a:p>
            <a:r>
              <a:rPr lang="ru-RU" dirty="0" smtClean="0">
                <a:sym typeface="Wingdings" pitchFamily="2" charset="2"/>
              </a:rPr>
              <a:t>Работа на боевых серверах</a:t>
            </a:r>
          </a:p>
          <a:p>
            <a:endParaRPr lang="ru-RU" dirty="0" smtClean="0">
              <a:sym typeface="Wingdings" pitchFamily="2" charset="2"/>
            </a:endParaRPr>
          </a:p>
          <a:p>
            <a:endParaRPr lang="ru-RU" dirty="0"/>
          </a:p>
        </p:txBody>
      </p:sp>
      <p:pic>
        <p:nvPicPr>
          <p:cNvPr id="11266" name="Picture 2" descr="https://tweakhound.com/wp-content/uploads/2012/01/perfview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787774"/>
            <a:ext cx="4211960" cy="22056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2754306"/>
          </a:xfrm>
        </p:spPr>
        <p:txBody>
          <a:bodyPr>
            <a:normAutofit/>
          </a:bodyPr>
          <a:lstStyle/>
          <a:p>
            <a:r>
              <a:rPr lang="ru-RU" dirty="0" smtClean="0"/>
              <a:t>Если используете </a:t>
            </a:r>
            <a:r>
              <a:rPr lang="en-US" dirty="0" smtClean="0"/>
              <a:t>ETW</a:t>
            </a:r>
            <a:r>
              <a:rPr lang="ru-RU" dirty="0" smtClean="0"/>
              <a:t> – вам в </a:t>
            </a:r>
            <a:r>
              <a:rPr lang="en-US" dirty="0" err="1" smtClean="0"/>
              <a:t>PerfView</a:t>
            </a:r>
            <a:endParaRPr lang="en-US" dirty="0" smtClean="0"/>
          </a:p>
          <a:p>
            <a:r>
              <a:rPr lang="ru-RU" dirty="0" smtClean="0"/>
              <a:t>Можно расширить своими надстройками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r>
              <a:rPr lang="en-US" dirty="0" smtClean="0"/>
              <a:t>: </a:t>
            </a:r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0242" name="Picture 2" descr="http://media.ch9.ms/ch9/471e/742a95a9-d7b6-496d-8542-a67db0c4471e/VanceMorrisonPerfView_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23678"/>
            <a:ext cx="4932040" cy="2967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WCF</a:t>
            </a:r>
            <a:r>
              <a:rPr lang="ru-RU" dirty="0" smtClean="0"/>
              <a:t> диагностировать можно и нужно</a:t>
            </a:r>
          </a:p>
          <a:p>
            <a:pPr lvl="1"/>
            <a:r>
              <a:rPr lang="ru-RU" dirty="0" smtClean="0"/>
              <a:t>Способов больше одного</a:t>
            </a:r>
          </a:p>
          <a:p>
            <a:endParaRPr lang="ru-RU" dirty="0" smtClean="0"/>
          </a:p>
          <a:p>
            <a:r>
              <a:rPr lang="ru-RU" dirty="0" smtClean="0"/>
              <a:t>Все на так сложно как кажется на первый взгляд</a:t>
            </a:r>
          </a:p>
          <a:p>
            <a:endParaRPr lang="ru-RU" dirty="0" smtClean="0"/>
          </a:p>
          <a:p>
            <a:r>
              <a:rPr lang="ru-RU" dirty="0" smtClean="0"/>
              <a:t>Даже «</a:t>
            </a:r>
            <a:r>
              <a:rPr lang="en-US" dirty="0" smtClean="0"/>
              <a:t>low-level</a:t>
            </a:r>
            <a:r>
              <a:rPr lang="ru-RU" dirty="0" smtClean="0"/>
              <a:t>» инструменты могут быть пригодны для решения высокоуровневых задач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997"/>
            <a:ext cx="8507288" cy="33944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WCF: Analytic Tracing with ETW (</a:t>
            </a:r>
            <a:r>
              <a:rPr lang="en-US" sz="2200" dirty="0" smtClean="0">
                <a:hlinkClick r:id="rId2"/>
              </a:rPr>
              <a:t>http://bit.ly/1P3I04x</a:t>
            </a:r>
            <a:r>
              <a:rPr lang="en-US" dirty="0" smtClean="0"/>
              <a:t>)</a:t>
            </a:r>
          </a:p>
          <a:p>
            <a:r>
              <a:rPr lang="ru-RU" dirty="0" smtClean="0"/>
              <a:t>Метаданные </a:t>
            </a:r>
            <a:r>
              <a:rPr lang="en-US" dirty="0" smtClean="0"/>
              <a:t>ETW </a:t>
            </a:r>
            <a:r>
              <a:rPr lang="ru-RU" dirty="0" smtClean="0"/>
              <a:t>провайдеров</a:t>
            </a:r>
          </a:p>
          <a:p>
            <a:r>
              <a:rPr lang="en-US" dirty="0" smtClean="0"/>
              <a:t>Microsoft </a:t>
            </a:r>
            <a:r>
              <a:rPr lang="en-US" dirty="0" err="1" smtClean="0"/>
              <a:t>TraceEvent</a:t>
            </a:r>
            <a:r>
              <a:rPr lang="en-US" dirty="0" smtClean="0"/>
              <a:t> Library (@ </a:t>
            </a:r>
            <a:r>
              <a:rPr lang="en-US" sz="2200" dirty="0" smtClean="0">
                <a:hlinkClick r:id="rId3"/>
              </a:rPr>
              <a:t>http://nuget.org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PerfView</a:t>
            </a:r>
            <a:endParaRPr lang="en-US" dirty="0" smtClean="0"/>
          </a:p>
          <a:p>
            <a:pPr lvl="1"/>
            <a:r>
              <a:rPr lang="ru-RU" dirty="0" smtClean="0"/>
              <a:t>Встроенная помощь</a:t>
            </a:r>
          </a:p>
          <a:p>
            <a:pPr lvl="1"/>
            <a:r>
              <a:rPr lang="en-US" sz="1900" dirty="0" smtClean="0">
                <a:hlinkClick r:id="rId4"/>
              </a:rPr>
              <a:t>https://</a:t>
            </a:r>
            <a:r>
              <a:rPr lang="en-US" sz="1900" dirty="0" smtClean="0">
                <a:hlinkClick r:id="rId4"/>
              </a:rPr>
              <a:t>channel9.msdn.com/Series/PerfView-Tutorial</a:t>
            </a:r>
            <a:endParaRPr lang="en-US" sz="1900" dirty="0" smtClean="0"/>
          </a:p>
          <a:p>
            <a:r>
              <a:rPr lang="ru-RU" dirty="0" smtClean="0"/>
              <a:t>Примеры: </a:t>
            </a:r>
            <a:r>
              <a:rPr lang="en-US" sz="2200" dirty="0" smtClean="0">
                <a:hlinkClick r:id="rId5"/>
              </a:rPr>
              <a:t>https://github.com/ilabutin/dotNext2016spb</a:t>
            </a:r>
            <a:endParaRPr lang="ru-R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050" name="AutoShape 2" descr="data:image/png;base64,iVBORw0KGgoAAAANSUhEUgAAAOEAAADhCAMAAAAJbSJIAAAAhFBMVEX///8AAACPj4/6+vrv7+/IyMjj4+P09PSzs7PQ0NCurq7V1dVvb2/m5uYrKyv39/d8fHzb29s+Pj69vb2Xl5ckJCQ2NjaioqJWVlZhYWEXFxeCgoKWlpbX19dAQEB2dnZHR0dnZ2cmJiZQUFCKiooMDAwxMTEcHBxiYmLBwcELCwufn5/HyWo0AAALPUlEQVR4nO1daXfqug6FxgQIhHmGAgUKh/L//99rSIFMjrccT72v+8Ndd51FSjaJJVnalmq1P/wBhMcY63zjGv3n+/892zekCv3OdbwZLGaXz3oan5fZYrAZXzt927coDa99nSxnq7oIq9lycm3/tkcaNibHg5BbEofjpBHavm0QrDHYip9c4dPcDhrM9u2L4AfLqRS7B6bLlm+bBB/+27ESuweOb06SZK2FEnoxFmPHXlevs6v2cuYx3XXcsa/NYKuYXoxt0LRN7Q42ofkFCg43+y9ruNZGL8barpcMu5r5Reja49jU/fweWFtajxtD/CJsLPALDPKLEBjmN5wZJlivz4YG+XkD4/wiDIyFAOPsbtYUPsdG+IVLS/wiLA14jpZFfhFamvn1d5YJ1us7rYmdtnkTmseorY/gzTa5H9w08WvaNDFpfGgJ4/yRbV4JbDXkOa5y+TNdWF1VE5zbppTDXC1B+04ij4FKgu7YmCSWyvh5atKg6rFQFIp7ejJpKrBVQpH1bPMowUxBLo7pyxWqwKEyRaY6l60a04oUPZcCmWJUW4t99wl+7zWqbKdUlpP0oYJfdNPR5yFN0VRKuzrWcgRN53yrQCpf3LB91yQ06AR91x1hGlPyltjhYLQYe6pbNFEYVIsujeBvsjIPkKyNL/prX72e2bzNYXYWfoayFEXB2txnzB9e10YW63Qx7wxZk/kTwQe3OMGT4E9dnp8cahKaPLHqvqRuTPThE0pQ6AlTf2l40udXRkFqbySMIsF8vyf84swf8lp7JXyy2GVveCy8BHMZwsxhL39NR3268ZQvFTaF1m2HEGwLv7vQ8zDR4qXhVvg0xEm/d4ChOC/DS6iLbB2OCecbxG76LCYovs0vrt9RpGDocitLHfHFwspbKP4bZW7HL7Q5s+X6Foyv10boRwgb1+s4uK2XhfXWc5mqROz266JKP5C3KN9Rp+r8vd1NIGr2W7e0NLW84AJk3wUb/qv4L4iKPiwO2i+7AJf4DIPdJb49wRNA0g7ldTckQhFuNsf7dUA+E+OFwXov1MsgT6A0eIOkJOJHI5vBFF8ndmX1UkFKH8ngr2wK6YcIwzM/gQoVens2hcnhBblFrqVg0JZvZJJRFk3AXXy/ZryHgEli9wYJ5YFt1jiCWwa9AfW9SUJZYM+wfil+iKDcYm+UUgZNsFxbuBL7oGbN7joEGY6KHA8qq6xeda0AuGBb5BPhfbpJvXUWkD+McMxfi5cpNIofhYBiGs5d4rVCM2LrYogzNQ/kthjCHPALStVWRODFhtw+naDMs2lMCbqCrMMgJHZX9k5ahYRzEJlNFL6C6zYXIr4M61lbQ0p3FlhiQyBJCFP2gqh8svWaAmmyBFJqKSQ58IK1hRh+ke4zmW6h5eTtuXySuUim+D2SwFL3uZwykM4kJfLfpJ/mzR6/mri0mULnedkb4aqj3T4AJEX2a6tPOc1kc2cRAd5dfGMmc5Hp47h5UGQij9iUsHwtv6MRKO/pI/oiqIMk5GPKQRDcPfwFHtAQdUea8AHf7yG+gBAL2TYzMQh2I46+8JDtwzK1B/7BdxxX2nBv6MIqjICvxNgjwvtmssBRFzw4LxjnI+AfRPGJvwrADyRHn8bXrf1+Pw/gxjHy+bChsbe1zwP2+pGpgaMgXWfEZQC/plGUCe9+XWoTBy+tKKpBNxZfLrXh7KMMI2OKfvafbVYpwEUIQHj7gN29fRZwmMJq7+hHbaZn8oB3fEM8AuqIv9Yg4NRSA0+Uu2RoarUmettj/HG7EpTGEIvRf9CChb2A+NYoMNlJJDdGHf5M/KVGgbrxAXzU16rIpAAowwXM0C2Hjx/CXtTQkoUrGYwHPsD7Pv/nGfb+GD6xsE0pA3QP3IO3Fr/VW3z+WoZwhhBmePmlURvO8LfGpf8PDGEdlVvzNWCl4Qr2Fs4ULWLAG3fcHzpQ304C1lL24H2WY5kouF36CG+U5Eb99wG4Mo/vnooF/rbgwQKZZQ0/uutSKgrOedfXhP7/bhTxY+AlwRtBTONOgZQiS28RhMVQvwJDwOWiY0LVv+fOQuzjctEG5aCFOwVEggTIJwgVHCoCE/pT1CgM3UlkEPo51kjHUFzZXhBe0iiRTejW4Yq/IBxhig5dUNSltqn9gPCSRnVdylkLN8Iagvm/72rhQn5duoumYlC6jt51XITPc06BmwXpCNP9CkorXRdcIkXKHjs4yuSRnv2JhKTuzbH1J7Vite8wSE0r4/QZxdTY7WwSAewb8YOfuyVdYzshRZrY9yi20HrJ2fWJFF/4OvhE64lsN7Ch9VB/ZLEZbVIcryGeCdDa+n0+jQaxdeVvOUNa3z8vpA4CsrXZpxyyixBIX8ntw6QXWB+rBBJGkeQvvjGzkf/uUwkmpXjkvpwWHD8pMLkjaRJhofALpilSV1I9061VYhaJWYsqMToz3fpDZqyayfhNpk1xepNAC4Z+sDDlNTpSozMzdyc3UWZjwqYyuVkp2TZKpM4vL4yUjyHMwmtJNkTP3hlt25XAUa/FGct2tT/nshHy7biX2jh6Y/mpfXk7WGxrjkHUvLk9/yh9VY4tHekbNq8wleCzwAoWqRteLoUFpfbsfFJsV732oNJAgiLlSFE38OTL7M3Lu38uJr6qEmpzeKo6i6DwDFORw0i1OmUiEcto3WJVWTbDYCdr9V4oLgQWJjPSncuA2GnW3VxZX8ZPen3Weitf8DA4IrxCr592K0MsuvjaDzZBAy83+tf5207hnD5eLbc4I5U2u4wQQOGBq+rpGFwdZXHodk59nsGLhJKxUjvEjl+O56UVU93r0CCdpvRTOmmxJAThNQ1JHevC0qtTmrHpKxzHU3ZEi/t8UhShV4oqKZYM/YtQGnxwZQvJQ0HI700fK6nsPS0vVPNVjUnfD7ynyESbNIjZXj4EMTK/Opdcvh+ib5EpbigaGiXUo3P97jTx2whPUss0cVUzr28v/B5+YjHpMwSv1EVGPSWVK8oBWB78rXDyPS1PzsmNr1UxpB4aLsfdJKXmQ5fWYuUKcJQGlRxcxN9SK3sDU60xyijKdZhQML0WTKhwPXr6QALfMvCnepWi+kKENVtcjXHaRLZ5dncmtw3Gg3oO8L4P3CpIJmj3NkX18d5aMmeDt2HjgCCi4FbbsgssnGR+93O3IZ93qzjpnCRJ420y8lsir307js7f2O6780Y1KUq1IcS08/RNzmyrL61C6EoMD8R3h+cytEpNKu30yZl3TtAy1Vn7reLyJQ6Acn5QnTLhCgylbouzJdVYT5NnKHcUhDdbSV/lV5qhrLCXMxFE31KUZSg/rIGzV1zpEmDKMqSnTJ7gncXQ1H9PkmEly8DbP/BH9laBHMOKjQJ4FFc3DRylGFbuhMBNVxzWypejDEMFrR5KjmPsB+Nh3oyFBf+GQYKhktMR5Vm+6fHf7q01Ht4xDk7dxRRLBylhqKhZBzmRKat4IzNU1o2EKgw0xVCh06LNgzLFUGnHnCHpwIIRhqojK0bREZhgOFIeHXsfTjHU0uQQ/379DDXpk+FCtHaG2nbhDBQLama41ZkrwlSosrNYMYayEROIBjKeXLZpFsLwov0URBNQaGlkuDOhnb8KH6M2hgftwvkYnig3rYvhydyBsk55HUwPw6PZ2QWtsqNyOhiujE+fYCWOQwPDk402XCFXBKec4cBWd6N3TsFPMcNdhYxvZfiFz1Epw4HtJmr+Oq/FlO3Ol0/rTVWfVJECm2fV7bLD17N1ktncdp+RJxrL5MTs/LExEKkhqp9LtzoXh/OX7ET+zjqJx+dKc7gE3k/3KGBUJfgf3p/i6s2m9SzFsN2u+tOH7bYbPdP+4A7+B0aUsifMGkI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data:image/png;base64,iVBORw0KGgoAAAANSUhEUgAAAOEAAADhCAMAAAAJbSJIAAAAhFBMVEX///8AAACPj4/6+vrv7+/IyMjj4+P09PSzs7PQ0NCurq7V1dVvb2/m5uYrKyv39/d8fHzb29s+Pj69vb2Xl5ckJCQ2NjaioqJWVlZhYWEXFxeCgoKWlpbX19dAQEB2dnZHR0dnZ2cmJiZQUFCKiooMDAwxMTEcHBxiYmLBwcELCwufn5/HyWo0AAALPUlEQVR4nO1daXfqug6FxgQIhHmGAgUKh/L//99rSIFMjrccT72v+8Ndd51FSjaJJVnalmq1P/wBhMcY63zjGv3n+/892zekCv3OdbwZLGaXz3oan5fZYrAZXzt927coDa99nSxnq7oIq9lycm3/tkcaNibHg5BbEofjpBHavm0QrDHYip9c4dPcDhrM9u2L4AfLqRS7B6bLlm+bBB/+27ESuweOb06SZK2FEnoxFmPHXlevs6v2cuYx3XXcsa/NYKuYXoxt0LRN7Q42ofkFCg43+y9ruNZGL8barpcMu5r5Reja49jU/fweWFtajxtD/CJsLPALDPKLEBjmN5wZJlivz4YG+XkD4/wiDIyFAOPsbtYUPsdG+IVLS/wiLA14jpZFfhFamvn1d5YJ1us7rYmdtnkTmseorY/gzTa5H9w08WvaNDFpfGgJ4/yRbV4JbDXkOa5y+TNdWF1VE5zbppTDXC1B+04ij4FKgu7YmCSWyvh5atKg6rFQFIp7ejJpKrBVQpH1bPMowUxBLo7pyxWqwKEyRaY6l60a04oUPZcCmWJUW4t99wl+7zWqbKdUlpP0oYJfdNPR5yFN0VRKuzrWcgRN53yrQCpf3LB91yQ06AR91x1hGlPyltjhYLQYe6pbNFEYVIsujeBvsjIPkKyNL/prX72e2bzNYXYWfoayFEXB2txnzB9e10YW63Qx7wxZk/kTwQe3OMGT4E9dnp8cahKaPLHqvqRuTPThE0pQ6AlTf2l40udXRkFqbySMIsF8vyf84swf8lp7JXyy2GVveCy8BHMZwsxhL39NR3268ZQvFTaF1m2HEGwLv7vQ8zDR4qXhVvg0xEm/d4ChOC/DS6iLbB2OCecbxG76LCYovs0vrt9RpGDocitLHfHFwspbKP4bZW7HL7Q5s+X6Foyv10boRwgb1+s4uK2XhfXWc5mqROz266JKP5C3KN9Rp+r8vd1NIGr2W7e0NLW84AJk3wUb/qv4L4iKPiwO2i+7AJf4DIPdJb49wRNA0g7ldTckQhFuNsf7dUA+E+OFwXov1MsgT6A0eIOkJOJHI5vBFF8ndmX1UkFKH8ngr2wK6YcIwzM/gQoVens2hcnhBblFrqVg0JZvZJJRFk3AXXy/ZryHgEli9wYJ5YFt1jiCWwa9AfW9SUJZYM+wfil+iKDcYm+UUgZNsFxbuBL7oGbN7joEGY6KHA8qq6xeda0AuGBb5BPhfbpJvXUWkD+McMxfi5cpNIofhYBiGs5d4rVCM2LrYogzNQ/kthjCHPALStVWRODFhtw+naDMs2lMCbqCrMMgJHZX9k5ahYRzEJlNFL6C6zYXIr4M61lbQ0p3FlhiQyBJCFP2gqh8svWaAmmyBFJqKSQ58IK1hRh+ke4zmW6h5eTtuXySuUim+D2SwFL3uZwykM4kJfLfpJ/mzR6/mri0mULnedkb4aqj3T4AJEX2a6tPOc1kc2cRAd5dfGMmc5Hp47h5UGQij9iUsHwtv6MRKO/pI/oiqIMk5GPKQRDcPfwFHtAQdUea8AHf7yG+gBAL2TYzMQh2I46+8JDtwzK1B/7BdxxX2nBv6MIqjICvxNgjwvtmssBRFzw4LxjnI+AfRPGJvwrADyRHn8bXrf1+Pw/gxjHy+bChsbe1zwP2+pGpgaMgXWfEZQC/plGUCe9+XWoTBy+tKKpBNxZfLrXh7KMMI2OKfvafbVYpwEUIQHj7gN29fRZwmMJq7+hHbaZn8oB3fEM8AuqIv9Yg4NRSA0+Uu2RoarUmettj/HG7EpTGEIvRf9CChb2A+NYoMNlJJDdGHf5M/KVGgbrxAXzU16rIpAAowwXM0C2Hjx/CXtTQkoUrGYwHPsD7Pv/nGfb+GD6xsE0pA3QP3IO3Fr/VW3z+WoZwhhBmePmlURvO8LfGpf8PDGEdlVvzNWCl4Qr2Fs4ULWLAG3fcHzpQ304C1lL24H2WY5kouF36CG+U5Eb99wG4Mo/vnooF/rbgwQKZZQ0/uutSKgrOedfXhP7/bhTxY+AlwRtBTONOgZQiS28RhMVQvwJDwOWiY0LVv+fOQuzjctEG5aCFOwVEggTIJwgVHCoCE/pT1CgM3UlkEPo51kjHUFzZXhBe0iiRTejW4Yq/IBxhig5dUNSltqn9gPCSRnVdylkLN8Iagvm/72rhQn5duoumYlC6jt51XITPc06BmwXpCNP9CkorXRdcIkXKHjs4yuSRnv2JhKTuzbH1J7Vite8wSE0r4/QZxdTY7WwSAewb8YOfuyVdYzshRZrY9yi20HrJ2fWJFF/4OvhE64lsN7Ch9VB/ZLEZbVIcryGeCdDa+n0+jQaxdeVvOUNa3z8vpA4CsrXZpxyyixBIX8ntw6QXWB+rBBJGkeQvvjGzkf/uUwkmpXjkvpwWHD8pMLkjaRJhofALpilSV1I9061VYhaJWYsqMToz3fpDZqyayfhNpk1xepNAC4Z+sDDlNTpSozMzdyc3UWZjwqYyuVkp2TZKpM4vL4yUjyHMwmtJNkTP3hlt25XAUa/FGct2tT/nshHy7biX2jh6Y/mpfXk7WGxrjkHUvLk9/yh9VY4tHekbNq8wleCzwAoWqRteLoUFpfbsfFJsV732oNJAgiLlSFE38OTL7M3Lu38uJr6qEmpzeKo6i6DwDFORw0i1OmUiEcto3WJVWTbDYCdr9V4oLgQWJjPSncuA2GnW3VxZX8ZPen3Weitf8DA4IrxCr592K0MsuvjaDzZBAy83+tf5207hnD5eLbc4I5U2u4wQQOGBq+rpGFwdZXHodk59nsGLhJKxUjvEjl+O56UVU93r0CCdpvRTOmmxJAThNQ1JHevC0qtTmrHpKxzHU3ZEi/t8UhShV4oqKZYM/YtQGnxwZQvJQ0HI700fK6nsPS0vVPNVjUnfD7ynyESbNIjZXj4EMTK/Opdcvh+ib5EpbigaGiXUo3P97jTx2whPUss0cVUzr28v/B5+YjHpMwSv1EVGPSWVK8oBWB78rXDyPS1PzsmNr1UxpB4aLsfdJKXmQ5fWYuUKcJQGlRxcxN9SK3sDU60xyijKdZhQML0WTKhwPXr6QALfMvCnepWi+kKENVtcjXHaRLZ5dncmtw3Gg3oO8L4P3CpIJmj3NkX18d5aMmeDt2HjgCCi4FbbsgssnGR+93O3IZ93qzjpnCRJ420y8lsir307js7f2O6780Y1KUq1IcS08/RNzmyrL61C6EoMD8R3h+cytEpNKu30yZl3TtAy1Vn7reLyJQ6Acn5QnTLhCgylbouzJdVYT5NnKHcUhDdbSV/lV5qhrLCXMxFE31KUZSg/rIGzV1zpEmDKMqSnTJ7gncXQ1H9PkmEly8DbP/BH9laBHMOKjQJ4FFc3DRylGFbuhMBNVxzWypejDEMFrR5KjmPsB+Nh3oyFBf+GQYKhktMR5Vm+6fHf7q01Ht4xDk7dxRRLBylhqKhZBzmRKat4IzNU1o2EKgw0xVCh06LNgzLFUGnHnCHpwIIRhqojK0bREZhgOFIeHXsfTjHU0uQQ/379DDXpk+FCtHaG2nbhDBQLama41ZkrwlSosrNYMYayEROIBjKeXLZpFsLwov0URBNQaGlkuDOhnb8KH6M2hgftwvkYnig3rYvhydyBsk55HUwPw6PZ2QWtsqNyOhiujE+fYCWOQwPDk402XCFXBKec4cBWd6N3TsFPMcNdhYxvZfiFz1Epw4HtJmr+Oq/FlO3Ol0/rTVWfVJECm2fV7bLD17N1ktncdp+RJxrL5MTs/LExEKkhqp9LtzoXh/OX7ET+zjqJx+dKc7gE3k/3KGBUJfgf3p/i6s2m9SzFsN2u+tOH7bYbPdP+4A7+B0aUsifMGkI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5408" y="3723878"/>
            <a:ext cx="5328592" cy="1008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ilabutin@gmail.com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https://github.com/ilabutin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ru-R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37890" name="Picture 2" descr="https://leadershipspirit.files.wordpress.com/2013/09/ques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7830" y="951571"/>
            <a:ext cx="5124450" cy="252888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7" name="Picture 2" descr="http://www.ciarajane185.com/email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3723878"/>
            <a:ext cx="422176" cy="422176"/>
          </a:xfrm>
          <a:prstGeom prst="rect">
            <a:avLst/>
          </a:prstGeom>
          <a:noFill/>
        </p:spPr>
      </p:pic>
      <p:pic>
        <p:nvPicPr>
          <p:cNvPr id="1028" name="Picture 4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4115568"/>
            <a:ext cx="544414" cy="544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15 лет в разработке</a:t>
            </a:r>
          </a:p>
          <a:p>
            <a:pPr lvl="1"/>
            <a:r>
              <a:rPr lang="ru-RU" dirty="0" smtClean="0"/>
              <a:t>С/С++: </a:t>
            </a:r>
            <a:r>
              <a:rPr lang="en-US" dirty="0" smtClean="0"/>
              <a:t>Windows, Linux, QNX, Embedded</a:t>
            </a:r>
          </a:p>
          <a:p>
            <a:pPr lvl="1"/>
            <a:r>
              <a:rPr lang="en-US" dirty="0" smtClean="0"/>
              <a:t>.NET – </a:t>
            </a:r>
            <a:r>
              <a:rPr lang="ru-RU" sz="2400" dirty="0" smtClean="0"/>
              <a:t>последние</a:t>
            </a:r>
            <a:r>
              <a:rPr lang="ru-RU" dirty="0" smtClean="0"/>
              <a:t> 8 лет</a:t>
            </a:r>
          </a:p>
          <a:p>
            <a:endParaRPr lang="ru-RU" dirty="0" smtClean="0"/>
          </a:p>
          <a:p>
            <a:r>
              <a:rPr lang="ru-RU" dirty="0" smtClean="0"/>
              <a:t>Интересы</a:t>
            </a:r>
          </a:p>
          <a:p>
            <a:pPr lvl="1"/>
            <a:r>
              <a:rPr lang="ru-RU" dirty="0" smtClean="0"/>
              <a:t>Сети, протоколы обмена данными</a:t>
            </a:r>
          </a:p>
          <a:p>
            <a:pPr lvl="1"/>
            <a:r>
              <a:rPr lang="ru-RU" dirty="0" smtClean="0"/>
              <a:t>Проблемы производительности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10996"/>
            <a:ext cx="8229600" cy="218083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Как любой </a:t>
            </a:r>
            <a:r>
              <a:rPr lang="ru-RU" dirty="0" err="1" smtClean="0"/>
              <a:t>фреймворк</a:t>
            </a:r>
            <a:r>
              <a:rPr lang="ru-RU" dirty="0" smtClean="0"/>
              <a:t> – не всегда работает как хочется</a:t>
            </a:r>
          </a:p>
          <a:p>
            <a:r>
              <a:rPr lang="ru-RU" dirty="0" smtClean="0"/>
              <a:t>Отличные возможности диагностики</a:t>
            </a:r>
          </a:p>
          <a:p>
            <a:pPr lvl="1"/>
            <a:r>
              <a:rPr lang="ru-RU" dirty="0" smtClean="0"/>
              <a:t>Много полезного, но много лишнего</a:t>
            </a:r>
          </a:p>
          <a:p>
            <a:pPr lvl="1"/>
            <a:r>
              <a:rPr lang="ru-RU" dirty="0" smtClean="0"/>
              <a:t>Не всегда тривиально включить</a:t>
            </a:r>
          </a:p>
          <a:p>
            <a:pPr lvl="1"/>
            <a:r>
              <a:rPr lang="ru-RU" dirty="0" smtClean="0"/>
              <a:t>А главное: отфильтровать!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</a:t>
            </a:r>
            <a:r>
              <a:rPr lang="ru-RU" dirty="0" smtClean="0"/>
              <a:t>и диагностика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815408" y="3219822"/>
            <a:ext cx="5328592" cy="200081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ru-RU" sz="27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Сегодня</a:t>
            </a: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Пишем </a:t>
            </a:r>
            <a:r>
              <a:rPr kumimoji="0" lang="ru-RU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логи</a:t>
            </a:r>
            <a:endParaRPr kumimoji="0" lang="ru-RU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ru-RU" sz="2700" dirty="0" smtClean="0"/>
              <a:t>Считаем вызовы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ru-RU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Меряем трафик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ru-RU" sz="2700" dirty="0" smtClean="0"/>
              <a:t>Интегрируемся в другие </a:t>
            </a:r>
            <a:r>
              <a:rPr lang="ru-RU" sz="2700" dirty="0" err="1" smtClean="0"/>
              <a:t>тулы</a:t>
            </a:r>
            <a:endParaRPr kumimoji="0" lang="ru-RU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– </a:t>
            </a:r>
            <a:r>
              <a:rPr lang="ru-RU" dirty="0" smtClean="0"/>
              <a:t>откуда и зачем</a:t>
            </a:r>
            <a:endParaRPr lang="ru-RU" dirty="0"/>
          </a:p>
        </p:txBody>
      </p:sp>
      <p:grpSp>
        <p:nvGrpSpPr>
          <p:cNvPr id="29" name="Group 28"/>
          <p:cNvGrpSpPr/>
          <p:nvPr/>
        </p:nvGrpSpPr>
        <p:grpSpPr>
          <a:xfrm>
            <a:off x="251520" y="987574"/>
            <a:ext cx="4176464" cy="1397868"/>
            <a:chOff x="251520" y="1124744"/>
            <a:chExt cx="4176464" cy="1863824"/>
          </a:xfrm>
        </p:grpSpPr>
        <p:sp>
          <p:nvSpPr>
            <p:cNvPr id="15" name="Rounded Rectangle 14"/>
            <p:cNvSpPr/>
            <p:nvPr/>
          </p:nvSpPr>
          <p:spPr>
            <a:xfrm>
              <a:off x="323528" y="1196752"/>
              <a:ext cx="1512168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Sockets</a:t>
              </a:r>
              <a:endParaRPr lang="ru-RU" sz="2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520" y="2060848"/>
              <a:ext cx="2511896" cy="9277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Memory Mapped Files</a:t>
              </a:r>
              <a:endParaRPr lang="ru-RU" sz="24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763688" y="1124744"/>
              <a:ext cx="2511896" cy="6396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Named Pipes</a:t>
              </a:r>
              <a:endParaRPr lang="ru-RU" sz="24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19672" y="1628800"/>
              <a:ext cx="2808312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WM_COPYDATA</a:t>
              </a:r>
              <a:endParaRPr lang="ru-RU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95936" y="1059582"/>
            <a:ext cx="4960168" cy="1829916"/>
            <a:chOff x="3995936" y="1412776"/>
            <a:chExt cx="4960168" cy="2439888"/>
          </a:xfrm>
        </p:grpSpPr>
        <p:sp>
          <p:nvSpPr>
            <p:cNvPr id="12" name="Right Arrow 11"/>
            <p:cNvSpPr/>
            <p:nvPr/>
          </p:nvSpPr>
          <p:spPr>
            <a:xfrm>
              <a:off x="3995936" y="2348880"/>
              <a:ext cx="648072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2040" y="1412776"/>
              <a:ext cx="2511896" cy="9277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.NET </a:t>
              </a:r>
              <a:r>
                <a:rPr lang="en-US" sz="2400" dirty="0" err="1" smtClean="0"/>
                <a:t>Remoting</a:t>
              </a:r>
              <a:endParaRPr lang="ru-RU" sz="24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44208" y="2060848"/>
              <a:ext cx="2511896" cy="9277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COM</a:t>
              </a:r>
              <a:endParaRPr lang="ru-RU" sz="24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16016" y="2348880"/>
              <a:ext cx="2511896" cy="9277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DCOM</a:t>
              </a:r>
              <a:endParaRPr lang="ru-RU" sz="2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444208" y="2924944"/>
              <a:ext cx="2511896" cy="9277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Web Services</a:t>
              </a:r>
              <a:endParaRPr lang="ru-RU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3568" y="2715766"/>
            <a:ext cx="8208912" cy="2343494"/>
            <a:chOff x="683568" y="3921004"/>
            <a:chExt cx="8208912" cy="3124658"/>
          </a:xfrm>
        </p:grpSpPr>
        <p:grpSp>
          <p:nvGrpSpPr>
            <p:cNvPr id="25" name="Group 24"/>
            <p:cNvGrpSpPr/>
            <p:nvPr/>
          </p:nvGrpSpPr>
          <p:grpSpPr>
            <a:xfrm>
              <a:off x="683568" y="3921004"/>
              <a:ext cx="5077320" cy="2388316"/>
              <a:chOff x="683568" y="3921004"/>
              <a:chExt cx="5077320" cy="2388316"/>
            </a:xfrm>
          </p:grpSpPr>
          <p:sp>
            <p:nvSpPr>
              <p:cNvPr id="13" name="Cloud 12"/>
              <p:cNvSpPr/>
              <p:nvPr/>
            </p:nvSpPr>
            <p:spPr>
              <a:xfrm>
                <a:off x="683568" y="4581128"/>
                <a:ext cx="4104456" cy="1728192"/>
              </a:xfrm>
              <a:prstGeom prst="clou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Windows Communication Foundation</a:t>
                </a:r>
                <a:endParaRPr lang="ru-RU" sz="2400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8388588">
                <a:off x="4536752" y="3921004"/>
                <a:ext cx="1224136" cy="100811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148064" y="5445224"/>
              <a:ext cx="374441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/>
                <a:t>Первый релиз в составе </a:t>
              </a:r>
              <a:r>
                <a:rPr lang="en-US" sz="2400" dirty="0" smtClean="0"/>
                <a:t>.NET FW 3.0 </a:t>
              </a:r>
              <a:r>
                <a:rPr lang="ru-RU" sz="2400" dirty="0" smtClean="0"/>
                <a:t>21.11.2006</a:t>
              </a:r>
              <a:endParaRPr lang="ru-RU" sz="2400" dirty="0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996"/>
            <a:ext cx="8229600" cy="81268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FF0000"/>
                </a:solidFill>
              </a:rPr>
              <a:t>A</a:t>
            </a:r>
            <a:r>
              <a:rPr lang="en-US" sz="4400" dirty="0" smtClean="0"/>
              <a:t>ddress  </a:t>
            </a:r>
            <a:r>
              <a:rPr lang="en-US" sz="6600" dirty="0" smtClean="0">
                <a:solidFill>
                  <a:srgbClr val="FF0000"/>
                </a:solidFill>
              </a:rPr>
              <a:t>B</a:t>
            </a:r>
            <a:r>
              <a:rPr lang="en-US" sz="4400" dirty="0" smtClean="0"/>
              <a:t>inding  </a:t>
            </a:r>
            <a:r>
              <a:rPr lang="en-US" sz="6600" dirty="0" smtClean="0">
                <a:solidFill>
                  <a:srgbClr val="FF0000"/>
                </a:solidFill>
              </a:rPr>
              <a:t>C</a:t>
            </a:r>
            <a:r>
              <a:rPr lang="en-US" sz="4400" dirty="0" smtClean="0"/>
              <a:t>ontract</a:t>
            </a:r>
            <a:endParaRPr lang="ru-RU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Клиент-сервер: пример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547664" y="2193708"/>
            <a:ext cx="6048672" cy="8478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Посмотрим код</a:t>
            </a:r>
            <a:endParaRPr lang="ru-RU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3489852"/>
            <a:ext cx="8229600" cy="81268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Приложение есть, но оно не работает!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51571"/>
            <a:ext cx="8229600" cy="86409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r>
              <a:rPr lang="en-US" sz="3600" dirty="0" smtClean="0">
                <a:sym typeface="Wingdings" pitchFamily="2" charset="2"/>
              </a:rPr>
              <a:t> WCF </a:t>
            </a:r>
            <a:r>
              <a:rPr lang="ru-RU" sz="3600" dirty="0" err="1" smtClean="0">
                <a:sym typeface="Wingdings" pitchFamily="2" charset="2"/>
              </a:rPr>
              <a:t>логи</a:t>
            </a:r>
            <a:r>
              <a:rPr lang="ru-RU" sz="3600" dirty="0" smtClean="0">
                <a:sym typeface="Wingdings" pitchFamily="2" charset="2"/>
              </a:rPr>
              <a:t> – подробней не бывает</a:t>
            </a:r>
            <a:endParaRPr lang="en-US" sz="3600" dirty="0" smtClean="0"/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ru-RU" sz="3600" dirty="0" smtClean="0">
                <a:sym typeface="Wingdings" pitchFamily="2" charset="2"/>
              </a:rPr>
              <a:t>Зачастую подробностей многовато</a:t>
            </a:r>
            <a:endParaRPr lang="ru-RU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endParaRPr lang="ru-RU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6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395536" y="1851670"/>
            <a:ext cx="8568952" cy="3054221"/>
            <a:chOff x="395536" y="2780928"/>
            <a:chExt cx="8568952" cy="4072295"/>
          </a:xfrm>
        </p:grpSpPr>
        <p:pic>
          <p:nvPicPr>
            <p:cNvPr id="18434" name="Picture 2" descr="http://www.glasscocklumber.com/images/banner-img5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9912" y="3496840"/>
              <a:ext cx="5184576" cy="3356383"/>
            </a:xfrm>
            <a:prstGeom prst="rect">
              <a:avLst/>
            </a:prstGeom>
            <a:noFill/>
          </p:spPr>
        </p:pic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395536" y="2780928"/>
              <a:ext cx="8229600" cy="1152128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buFont typeface="Wingdings 3"/>
                <a:buNone/>
                <a:tabLst/>
                <a:defRPr/>
              </a:pPr>
              <a:r>
                <a:rPr kumimoji="0" lang="ru-RU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Решение</a:t>
              </a:r>
              <a:r>
                <a:rPr kumimoji="0" lang="ru-RU" sz="3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– </a:t>
              </a:r>
              <a:r>
                <a:rPr kumimoji="0" lang="en-US" sz="3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logs on demand</a:t>
              </a:r>
              <a:endPara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600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Увы, только для серверов</a:t>
            </a:r>
          </a:p>
          <a:p>
            <a:r>
              <a:rPr lang="ru-RU" sz="2800" dirty="0" smtClean="0"/>
              <a:t>В редких случаях может быть неполным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ru-RU" sz="2800" b="1" dirty="0" smtClean="0">
              <a:solidFill>
                <a:srgbClr val="00B050"/>
              </a:solidFill>
            </a:endParaRPr>
          </a:p>
          <a:p>
            <a:r>
              <a:rPr lang="ru-RU" sz="2800" dirty="0" smtClean="0">
                <a:sym typeface="Wingdings" pitchFamily="2" charset="2"/>
              </a:rPr>
              <a:t>Работает без останова сервера</a:t>
            </a:r>
          </a:p>
          <a:p>
            <a:r>
              <a:rPr lang="ru-RU" sz="2800" dirty="0" smtClean="0">
                <a:sym typeface="Wingdings" pitchFamily="2" charset="2"/>
              </a:rPr>
              <a:t>Производит меньший объем логов для анализа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Логирование</a:t>
            </a:r>
            <a:r>
              <a:rPr lang="ru-RU" dirty="0" smtClean="0"/>
              <a:t> по требованию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>
            <a:normAutofit/>
          </a:bodyPr>
          <a:lstStyle/>
          <a:p>
            <a:r>
              <a:rPr lang="ru-RU" dirty="0" smtClean="0"/>
              <a:t>Счетчики производительности</a:t>
            </a:r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6386" name="Picture 2" descr="http://flylib.com/books/2/737/1/html/2/images/fig17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8380" y="1059582"/>
            <a:ext cx="5133248" cy="3168352"/>
          </a:xfrm>
          <a:prstGeom prst="rect">
            <a:avLst/>
          </a:prstGeom>
          <a:noFill/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110997"/>
            <a:ext cx="3322712" cy="33944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600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2800" dirty="0" smtClean="0"/>
              <a:t>Ограниченный набор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ru-RU" sz="2800" b="1" dirty="0" smtClean="0">
              <a:solidFill>
                <a:srgbClr val="00B050"/>
              </a:solidFill>
            </a:endParaRPr>
          </a:p>
          <a:p>
            <a:r>
              <a:rPr lang="ru-RU" sz="2800" dirty="0" smtClean="0">
                <a:sym typeface="Wingdings" pitchFamily="2" charset="2"/>
              </a:rPr>
              <a:t>Есть везде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1136717"/>
          </a:xfrm>
        </p:spPr>
        <p:txBody>
          <a:bodyPr>
            <a:normAutofit/>
          </a:bodyPr>
          <a:lstStyle/>
          <a:p>
            <a:r>
              <a:rPr lang="ru-RU" dirty="0" smtClean="0"/>
              <a:t>Скорость</a:t>
            </a:r>
            <a:r>
              <a:rPr lang="en-US" dirty="0" smtClean="0"/>
              <a:t>? </a:t>
            </a:r>
            <a:r>
              <a:rPr lang="ru-RU" dirty="0" smtClean="0"/>
              <a:t>Время?</a:t>
            </a:r>
          </a:p>
          <a:p>
            <a:r>
              <a:rPr lang="ru-RU" dirty="0" smtClean="0"/>
              <a:t>Память? </a:t>
            </a:r>
            <a:r>
              <a:rPr lang="en-US" dirty="0" smtClean="0"/>
              <a:t>CPU? </a:t>
            </a:r>
            <a:r>
              <a:rPr lang="ru-RU" dirty="0" smtClean="0"/>
              <a:t>Сеть?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Клиент: производительность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C57A-D341-4CFD-A48B-9805FB8C14B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4338" name="Picture 2" descr="http://cdn.makeuseof.com/wp-content/uploads/2012/10/speedtest-icon.jpg?61cc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167594"/>
            <a:ext cx="2425452" cy="2143125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1979712" y="2355726"/>
            <a:ext cx="6984776" cy="2592288"/>
            <a:chOff x="1979712" y="3140968"/>
            <a:chExt cx="6984776" cy="3456384"/>
          </a:xfrm>
        </p:grpSpPr>
        <p:pic>
          <p:nvPicPr>
            <p:cNvPr id="14340" name="Picture 4" descr="http://cs.pikabu.ru/images/big_size_comm/2013-01_6/1359208444849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3140968"/>
              <a:ext cx="1731268" cy="3105151"/>
            </a:xfrm>
            <a:prstGeom prst="rect">
              <a:avLst/>
            </a:prstGeom>
            <a:noFill/>
          </p:spPr>
        </p:pic>
        <p:sp>
          <p:nvSpPr>
            <p:cNvPr id="10" name="Content Placeholder 1"/>
            <p:cNvSpPr txBox="1">
              <a:spLocks/>
            </p:cNvSpPr>
            <p:nvPr/>
          </p:nvSpPr>
          <p:spPr>
            <a:xfrm>
              <a:off x="3635896" y="5805264"/>
              <a:ext cx="5328592" cy="792088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tabLst/>
                <a:defRPr/>
              </a:pPr>
              <a:r>
                <a:rPr lang="ru-RU" sz="2700" dirty="0" smtClean="0"/>
                <a:t>Зависит от требований!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accent1"/>
                </a:buClr>
                <a:buSzPct val="68000"/>
                <a:tabLst/>
                <a:defRPr/>
              </a:pPr>
              <a:endParaRPr kumimoji="0" lang="ru-RU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5935</TotalTime>
  <Words>426</Words>
  <Application>Microsoft Office PowerPoint</Application>
  <PresentationFormat>On-screen Show (16:9)</PresentationFormat>
  <Paragraphs>113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Диагностируем WCF</vt:lpstr>
      <vt:lpstr>О себе</vt:lpstr>
      <vt:lpstr>WCF и диагностика</vt:lpstr>
      <vt:lpstr>WCF – откуда и зачем</vt:lpstr>
      <vt:lpstr>Клиент-сервер: пример</vt:lpstr>
      <vt:lpstr>Логирование</vt:lpstr>
      <vt:lpstr>Логирование по требованию</vt:lpstr>
      <vt:lpstr>Счетчики производительности</vt:lpstr>
      <vt:lpstr>Клиент: производительность</vt:lpstr>
      <vt:lpstr>WCF: Round trips/traffic</vt:lpstr>
      <vt:lpstr>Round trips: итоги</vt:lpstr>
      <vt:lpstr>Собрать всё</vt:lpstr>
      <vt:lpstr>PerfView: итоги</vt:lpstr>
      <vt:lpstr>Заключение</vt:lpstr>
      <vt:lpstr>Материалы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Igor Labutin</dc:creator>
  <cp:lastModifiedBy>Igor Labutin</cp:lastModifiedBy>
  <cp:revision>192</cp:revision>
  <dcterms:created xsi:type="dcterms:W3CDTF">2016-03-23T21:23:50Z</dcterms:created>
  <dcterms:modified xsi:type="dcterms:W3CDTF">2016-06-02T22:34:45Z</dcterms:modified>
</cp:coreProperties>
</file>