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94" r:id="rId4"/>
    <p:sldId id="273" r:id="rId5"/>
    <p:sldId id="276" r:id="rId6"/>
    <p:sldId id="274" r:id="rId7"/>
    <p:sldId id="277" r:id="rId8"/>
    <p:sldId id="275" r:id="rId9"/>
    <p:sldId id="301" r:id="rId10"/>
    <p:sldId id="315" r:id="rId11"/>
    <p:sldId id="308" r:id="rId12"/>
    <p:sldId id="295" r:id="rId13"/>
    <p:sldId id="310" r:id="rId14"/>
    <p:sldId id="316" r:id="rId15"/>
    <p:sldId id="318" r:id="rId16"/>
    <p:sldId id="317" r:id="rId17"/>
    <p:sldId id="311" r:id="rId18"/>
    <p:sldId id="298" r:id="rId19"/>
    <p:sldId id="299" r:id="rId20"/>
    <p:sldId id="312" r:id="rId21"/>
    <p:sldId id="300" r:id="rId22"/>
    <p:sldId id="302" r:id="rId23"/>
    <p:sldId id="303" r:id="rId24"/>
    <p:sldId id="313" r:id="rId25"/>
    <p:sldId id="304" r:id="rId26"/>
    <p:sldId id="305" r:id="rId27"/>
    <p:sldId id="314" r:id="rId28"/>
    <p:sldId id="307" r:id="rId29"/>
    <p:sldId id="292" r:id="rId30"/>
    <p:sldId id="306" r:id="rId31"/>
    <p:sldId id="293" r:id="rId32"/>
    <p:sldId id="272" r:id="rId3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2" autoAdjust="0"/>
  </p:normalViewPr>
  <p:slideViewPr>
    <p:cSldViewPr>
      <p:cViewPr varScale="1">
        <p:scale>
          <a:sx n="138" d="100"/>
          <a:sy n="138" d="100"/>
        </p:scale>
        <p:origin x="-4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AF-80DC-4C7E-97BE-29789CFA2A47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248D-11BD-4579-B9DD-6BAC888CE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4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4785996"/>
            <a:ext cx="1981200" cy="274320"/>
          </a:xfrm>
        </p:spPr>
        <p:txBody>
          <a:bodyPr/>
          <a:lstStyle>
            <a:lvl1pPr algn="r">
              <a:defRPr sz="1600" baseline="0">
                <a:solidFill>
                  <a:srgbClr val="5C7CBC"/>
                </a:solidFill>
              </a:defRPr>
            </a:lvl1pPr>
          </a:lstStyle>
          <a:p>
            <a:fld id="{194F5D3A-85FB-49E3-A5E2-E877C429B5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36343"/>
            <a:ext cx="1296144" cy="23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2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9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4F5D3A-85FB-49E3-A5E2-E877C429B5E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bg2rB" TargetMode="External"/><Relationship Id="rId2" Type="http://schemas.openxmlformats.org/officeDocument/2006/relationships/hyperlink" Target="http://bit.ly/2pblVV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labutin/dotnext2017spb" TargetMode="External"/><Relationship Id="rId4" Type="http://schemas.openxmlformats.org/officeDocument/2006/relationships/hyperlink" Target="http://bit.ly/2pbn93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63000">
              <a:schemeClr val="accent1">
                <a:tint val="44500"/>
                <a:satMod val="160000"/>
                <a:alpha val="38000"/>
                <a:lumMod val="38000"/>
                <a:lumOff val="62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949792"/>
            <a:ext cx="7105600" cy="990110"/>
          </a:xfrm>
          <a:ln w="15875">
            <a:solidFill>
              <a:schemeClr val="accent1"/>
            </a:solidFill>
            <a:miter lim="800000"/>
          </a:ln>
        </p:spPr>
        <p:txBody>
          <a:bodyPr>
            <a:normAutofit fontScale="90000"/>
          </a:bodyPr>
          <a:lstStyle/>
          <a:p>
            <a:r>
              <a:rPr lang="ru-RU" dirty="0" err="1"/>
              <a:t>Межпроцессные</a:t>
            </a:r>
            <a:r>
              <a:rPr lang="ru-RU" dirty="0"/>
              <a:t> </a:t>
            </a:r>
            <a:r>
              <a:rPr lang="ru-RU" dirty="0" smtClean="0"/>
              <a:t>разговоры: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причины </a:t>
            </a:r>
            <a:r>
              <a:rPr lang="ru-RU" dirty="0"/>
              <a:t>и способы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58009" y="4083918"/>
            <a:ext cx="7105600" cy="672629"/>
          </a:xfrm>
          <a:ln w="15875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Игорь Лабутин, 20.05.2017</a:t>
            </a:r>
          </a:p>
          <a:p>
            <a:r>
              <a:rPr lang="en-US" dirty="0" smtClean="0"/>
              <a:t>ilabutin@gmail.com</a:t>
            </a:r>
            <a:endParaRPr lang="ru-RU" dirty="0" smtClean="0"/>
          </a:p>
        </p:txBody>
      </p:sp>
      <p:pic>
        <p:nvPicPr>
          <p:cNvPr id="2050" name="Picture 2" descr="dotnext_2color_vert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1388690"/>
            <a:ext cx="5138936" cy="51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Измерение производительности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10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 </a:t>
            </a:r>
            <a:r>
              <a:rPr lang="en-US" dirty="0" smtClean="0"/>
              <a:t>request/reply</a:t>
            </a:r>
          </a:p>
          <a:p>
            <a:pPr lvl="1"/>
            <a:r>
              <a:rPr lang="ru-RU" dirty="0" smtClean="0"/>
              <a:t>Время отклика </a:t>
            </a:r>
            <a:r>
              <a:rPr lang="en-US" dirty="0" smtClean="0"/>
              <a:t>(</a:t>
            </a:r>
            <a:r>
              <a:rPr lang="ru-RU" dirty="0" smtClean="0"/>
              <a:t>время на 1-байтный запрос/ответ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Кол-во запросов в секунду</a:t>
            </a:r>
            <a:r>
              <a:rPr lang="en-US" dirty="0" smtClean="0"/>
              <a:t> </a:t>
            </a:r>
            <a:r>
              <a:rPr lang="ru-RU" dirty="0" smtClean="0"/>
              <a:t>для 1</a:t>
            </a:r>
            <a:r>
              <a:rPr lang="en-US" dirty="0" smtClean="0"/>
              <a:t> </a:t>
            </a:r>
            <a:r>
              <a:rPr lang="ru-RU" dirty="0" smtClean="0"/>
              <a:t>Кб, 10 Кб и 100 Кб данных</a:t>
            </a:r>
          </a:p>
          <a:p>
            <a:r>
              <a:rPr lang="ru-RU" dirty="0" smtClean="0"/>
              <a:t>Память – сильно зависит от </a:t>
            </a:r>
            <a:r>
              <a:rPr lang="ru-RU" dirty="0" err="1" smtClean="0"/>
              <a:t>сериализатора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551555" y="1402276"/>
            <a:ext cx="2016224" cy="2969674"/>
            <a:chOff x="3551555" y="1402276"/>
            <a:chExt cx="2016224" cy="2969674"/>
          </a:xfrm>
        </p:grpSpPr>
        <p:sp>
          <p:nvSpPr>
            <p:cNvPr id="15" name="Rectangle 14"/>
            <p:cNvSpPr/>
            <p:nvPr/>
          </p:nvSpPr>
          <p:spPr>
            <a:xfrm>
              <a:off x="3695570" y="2943686"/>
              <a:ext cx="1728192" cy="121224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 smtClean="0">
                  <a:solidFill>
                    <a:schemeClr val="tx1"/>
                  </a:solidFill>
                </a:rPr>
                <a:t>Operation</a:t>
              </a:r>
              <a:endParaRPr lang="ru-RU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7579" y="3003798"/>
              <a:ext cx="1728192" cy="121224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 smtClean="0">
                  <a:solidFill>
                    <a:schemeClr val="tx1"/>
                  </a:solidFill>
                </a:rPr>
                <a:t>Operation</a:t>
              </a:r>
              <a:endParaRPr lang="ru-RU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95570" y="1935574"/>
              <a:ext cx="1728192" cy="84417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 smtClean="0">
                  <a:solidFill>
                    <a:schemeClr val="tx1"/>
                  </a:solidFill>
                </a:rPr>
                <a:t>Setup</a:t>
              </a:r>
              <a:endParaRPr lang="ru-RU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51555" y="1402276"/>
              <a:ext cx="2016224" cy="2969674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i="1" dirty="0" err="1" smtClean="0">
                  <a:solidFill>
                    <a:schemeClr val="tx1"/>
                  </a:solidFill>
                </a:rPr>
                <a:t>BenchmarkDotNet</a:t>
              </a:r>
              <a:endParaRPr lang="ru-RU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Окружение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11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5724128" y="1275606"/>
            <a:ext cx="2880320" cy="32284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Server 2016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4x Xeon 3 GHz</a:t>
            </a:r>
          </a:p>
          <a:p>
            <a:pPr algn="ctr"/>
            <a:r>
              <a:rPr lang="en-US" dirty="0" smtClean="0"/>
              <a:t>8 Gb RAM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.NET Framework 4.6.1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467544" y="1275606"/>
            <a:ext cx="2952328" cy="1914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 10</a:t>
            </a:r>
          </a:p>
          <a:p>
            <a:pPr algn="ctr"/>
            <a:r>
              <a:rPr lang="en-US" sz="1600" dirty="0" smtClean="0"/>
              <a:t>2x Xeon 3 GHz</a:t>
            </a:r>
          </a:p>
          <a:p>
            <a:pPr algn="ctr"/>
            <a:r>
              <a:rPr lang="en-US" sz="1600" dirty="0" smtClean="0"/>
              <a:t>8 Gb RAM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.NET Framework 4.6.1</a:t>
            </a:r>
          </a:p>
          <a:p>
            <a:pPr algn="ctr"/>
            <a:r>
              <a:rPr lang="en-US" sz="1600" dirty="0" smtClean="0"/>
              <a:t>Mono 5.0</a:t>
            </a:r>
          </a:p>
          <a:p>
            <a:pPr algn="ctr"/>
            <a:r>
              <a:rPr lang="en-US" sz="1600" dirty="0" smtClean="0"/>
              <a:t>.NET Core 1.1.2</a:t>
            </a:r>
            <a:endParaRPr lang="ru-RU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67544" y="3303725"/>
            <a:ext cx="2952328" cy="13309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Ubuntu</a:t>
            </a:r>
          </a:p>
          <a:p>
            <a:pPr algn="ctr"/>
            <a:r>
              <a:rPr lang="en-US" sz="1600" dirty="0" smtClean="0"/>
              <a:t>2x Xeon 3 GHz</a:t>
            </a:r>
          </a:p>
          <a:p>
            <a:pPr algn="ctr"/>
            <a:r>
              <a:rPr lang="en-US" sz="1600" dirty="0" smtClean="0"/>
              <a:t>8 Gb RAM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.NET Core 1.1.2</a:t>
            </a:r>
            <a:endParaRPr lang="ru-RU" sz="1600" dirty="0"/>
          </a:p>
        </p:txBody>
      </p:sp>
      <p:sp>
        <p:nvSpPr>
          <p:cNvPr id="9" name="Right Arrow 8"/>
          <p:cNvSpPr/>
          <p:nvPr/>
        </p:nvSpPr>
        <p:spPr>
          <a:xfrm>
            <a:off x="3839586" y="2295614"/>
            <a:ext cx="1440161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</a:t>
            </a:r>
            <a:endParaRPr lang="ru-RU" dirty="0"/>
          </a:p>
        </p:txBody>
      </p:sp>
      <p:sp>
        <p:nvSpPr>
          <p:cNvPr id="10" name="Right Arrow 9"/>
          <p:cNvSpPr/>
          <p:nvPr/>
        </p:nvSpPr>
        <p:spPr>
          <a:xfrm>
            <a:off x="3839586" y="3219822"/>
            <a:ext cx="1440161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</a:t>
            </a:r>
            <a:endParaRPr lang="ru-RU" dirty="0"/>
          </a:p>
        </p:txBody>
      </p:sp>
      <p:sp>
        <p:nvSpPr>
          <p:cNvPr id="13" name="Left Arrow 12"/>
          <p:cNvSpPr/>
          <p:nvPr/>
        </p:nvSpPr>
        <p:spPr>
          <a:xfrm>
            <a:off x="3839586" y="3663766"/>
            <a:ext cx="1440162" cy="36004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Reply</a:t>
            </a:r>
            <a:endParaRPr lang="ru-RU" dirty="0"/>
          </a:p>
        </p:txBody>
      </p:sp>
      <p:sp>
        <p:nvSpPr>
          <p:cNvPr id="18" name="Rounded Rectangle 17"/>
          <p:cNvSpPr/>
          <p:nvPr/>
        </p:nvSpPr>
        <p:spPr>
          <a:xfrm>
            <a:off x="6876256" y="3847107"/>
            <a:ext cx="1476164" cy="487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90627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582237" y="9233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455768" y="874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Сеть: </a:t>
            </a:r>
            <a:r>
              <a:rPr lang="en-US" dirty="0" smtClean="0"/>
              <a:t>1 </a:t>
            </a:r>
            <a:r>
              <a:rPr lang="ru-RU" dirty="0" smtClean="0"/>
              <a:t>Гбит/с, </a:t>
            </a:r>
            <a:r>
              <a:rPr lang="en-US" dirty="0"/>
              <a:t>~</a:t>
            </a:r>
            <a:r>
              <a:rPr lang="ru-RU" dirty="0" smtClean="0"/>
              <a:t>1мс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0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Низкоуровневые методы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12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Сокеты </a:t>
            </a:r>
            <a:r>
              <a:rPr lang="en-US" dirty="0" smtClean="0"/>
              <a:t>TCP/UDP</a:t>
            </a:r>
          </a:p>
          <a:p>
            <a:r>
              <a:rPr lang="ru-RU" dirty="0" smtClean="0"/>
              <a:t>Именованные каналы</a:t>
            </a:r>
          </a:p>
          <a:p>
            <a:r>
              <a:rPr lang="en-US" dirty="0" smtClean="0"/>
              <a:t>Memory-mapped </a:t>
            </a:r>
            <a:r>
              <a:rPr lang="ru-RU" dirty="0" smtClean="0"/>
              <a:t>файлы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12735"/>
              </p:ext>
            </p:extLst>
          </p:nvPr>
        </p:nvGraphicFramePr>
        <p:xfrm>
          <a:off x="1331641" y="2643758"/>
          <a:ext cx="6552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05"/>
                <a:gridCol w="1800200"/>
                <a:gridCol w="1224136"/>
                <a:gridCol w="123758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</a:t>
                      </a:r>
                      <a:r>
                        <a:rPr lang="ru-RU" baseline="0" dirty="0" smtClean="0"/>
                        <a:t> платформы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Сетевой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Named</a:t>
                      </a:r>
                      <a:r>
                        <a:rPr lang="en-US" baseline="0" dirty="0" smtClean="0"/>
                        <a:t> pipes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+/-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Memory-mapped file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099583" y="2776689"/>
            <a:ext cx="360040" cy="0"/>
          </a:xfrm>
          <a:prstGeom prst="straightConnector1">
            <a:avLst/>
          </a:prstGeom>
          <a:ln w="28575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092280" y="2859782"/>
            <a:ext cx="360040" cy="0"/>
          </a:xfrm>
          <a:prstGeom prst="straightConnector1">
            <a:avLst/>
          </a:prstGeom>
          <a:ln w="28575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Низкоуровневые методы</a:t>
            </a:r>
            <a:r>
              <a:rPr lang="en-US" sz="3600" dirty="0" smtClean="0"/>
              <a:t>:</a:t>
            </a:r>
            <a:r>
              <a:rPr lang="ru-RU" sz="3600" dirty="0"/>
              <a:t> </a:t>
            </a:r>
            <a:r>
              <a:rPr lang="ru-RU" sz="3600" dirty="0" smtClean="0"/>
              <a:t>время отклика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74934757"/>
              </p:ext>
            </p:extLst>
          </p:nvPr>
        </p:nvGraphicFramePr>
        <p:xfrm>
          <a:off x="1846202" y="1275606"/>
          <a:ext cx="54485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130"/>
                <a:gridCol w="1362130"/>
                <a:gridCol w="1362130"/>
                <a:gridCol w="1362130"/>
              </a:tblGrid>
              <a:tr h="28803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72</a:t>
                      </a:r>
                      <a:endParaRPr lang="ru-RU" sz="160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MMF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6550" y="952440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1619672" y="2283718"/>
            <a:ext cx="5832648" cy="36004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Низкоуровневые методы</a:t>
            </a:r>
            <a:r>
              <a:rPr lang="en-US" sz="3600" dirty="0" smtClean="0"/>
              <a:t>:</a:t>
            </a:r>
            <a:r>
              <a:rPr lang="ru-RU" sz="3600" dirty="0"/>
              <a:t> </a:t>
            </a:r>
            <a:r>
              <a:rPr lang="ru-RU" sz="3600" dirty="0" smtClean="0"/>
              <a:t>время отклика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7915795"/>
              </p:ext>
            </p:extLst>
          </p:nvPr>
        </p:nvGraphicFramePr>
        <p:xfrm>
          <a:off x="1846202" y="1275606"/>
          <a:ext cx="54485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130"/>
                <a:gridCol w="1362130"/>
                <a:gridCol w="1362130"/>
                <a:gridCol w="1362130"/>
              </a:tblGrid>
              <a:tr h="28803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72</a:t>
                      </a:r>
                      <a:endParaRPr lang="ru-RU" sz="160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MMF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137293"/>
              </p:ext>
            </p:extLst>
          </p:nvPr>
        </p:nvGraphicFramePr>
        <p:xfrm>
          <a:off x="1846203" y="3363838"/>
          <a:ext cx="67894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88"/>
                <a:gridCol w="1357888"/>
                <a:gridCol w="1357888"/>
                <a:gridCol w="1357888"/>
                <a:gridCol w="1357888"/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114000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125000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123000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1276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1049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6532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6488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6550" y="952440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557" y="2931790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sp>
        <p:nvSpPr>
          <p:cNvPr id="14" name="Rounded Rectangle 13"/>
          <p:cNvSpPr/>
          <p:nvPr/>
        </p:nvSpPr>
        <p:spPr>
          <a:xfrm>
            <a:off x="3419872" y="3651870"/>
            <a:ext cx="936104" cy="7200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Время отклика: причина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client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System.Net.Sockets.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TcpClient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client.Connect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IPEndPoint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...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ru-RU" sz="18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networkStream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client.GetStream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networkStream.Send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(data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reply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networkStream.Receive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ReplyData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&gt;();</a:t>
            </a:r>
            <a:endParaRPr lang="ru-RU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1115616" y="3343704"/>
            <a:ext cx="136815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110 </a:t>
            </a:r>
            <a:r>
              <a:rPr lang="ru-RU" sz="2400" dirty="0" err="1" smtClean="0"/>
              <a:t>мс</a:t>
            </a:r>
            <a:endParaRPr lang="ru-RU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2688" y="902476"/>
            <a:ext cx="8229600" cy="3253450"/>
            <a:chOff x="452688" y="902476"/>
            <a:chExt cx="8229600" cy="3253450"/>
          </a:xfrm>
        </p:grpSpPr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452688" y="902476"/>
              <a:ext cx="8229600" cy="145325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 3"/>
                <a:buNone/>
              </a:pPr>
              <a:endParaRPr lang="en-US" sz="1800" dirty="0" smtClean="0">
                <a:solidFill>
                  <a:srgbClr val="0000FF"/>
                </a:solidFill>
                <a:latin typeface="Consolas"/>
              </a:endParaRPr>
            </a:p>
            <a:p>
              <a:pPr marL="0" indent="0">
                <a:spcBef>
                  <a:spcPts val="0"/>
                </a:spcBef>
                <a:buFont typeface="Wingdings 3"/>
                <a:buNone/>
              </a:pPr>
              <a:endParaRPr lang="en-US" sz="1800" dirty="0">
                <a:solidFill>
                  <a:srgbClr val="0000FF"/>
                </a:solidFill>
                <a:latin typeface="Consolas"/>
              </a:endParaRPr>
            </a:p>
            <a:p>
              <a:pPr marL="0" indent="0">
                <a:spcBef>
                  <a:spcPts val="0"/>
                </a:spcBef>
                <a:buFont typeface="Wingdings 3"/>
                <a:buNone/>
              </a:pPr>
              <a:endParaRPr lang="en-US" sz="1800" dirty="0" smtClean="0">
                <a:solidFill>
                  <a:srgbClr val="0000FF"/>
                </a:solidFill>
                <a:latin typeface="Consolas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800" dirty="0" err="1" smtClean="0">
                  <a:solidFill>
                    <a:srgbClr val="000000"/>
                  </a:solidFill>
                  <a:latin typeface="Consolas"/>
                </a:rPr>
                <a:t>client.NoDelay</a:t>
              </a:r>
              <a:r>
                <a:rPr lang="en-US" sz="1800" dirty="0" smtClean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sz="1800" dirty="0" smtClean="0">
                  <a:solidFill>
                    <a:srgbClr val="0000FF"/>
                  </a:solidFill>
                  <a:latin typeface="Consolas"/>
                </a:rPr>
                <a:t>true</a:t>
              </a:r>
              <a:r>
                <a:rPr lang="en-US" sz="18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800" dirty="0" smtClean="0">
                <a:solidFill>
                  <a:srgbClr val="0000FF"/>
                </a:solidFill>
                <a:latin typeface="Consolas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63888" y="3343704"/>
              <a:ext cx="1368152" cy="6480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62</a:t>
              </a:r>
              <a:r>
                <a:rPr lang="en-US" sz="2400" dirty="0" smtClean="0"/>
                <a:t> </a:t>
              </a:r>
              <a:r>
                <a:rPr lang="ru-RU" sz="2400" dirty="0" err="1" smtClean="0"/>
                <a:t>мс</a:t>
              </a:r>
              <a:endParaRPr lang="ru-RU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340024" y="3219822"/>
              <a:ext cx="999728" cy="9361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340024" y="3219822"/>
              <a:ext cx="999728" cy="9361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6856" y="3199688"/>
            <a:ext cx="8229600" cy="1604310"/>
            <a:chOff x="446856" y="3199688"/>
            <a:chExt cx="8229600" cy="1604310"/>
          </a:xfrm>
        </p:grpSpPr>
        <p:sp>
          <p:nvSpPr>
            <p:cNvPr id="8" name="Rounded Rectangle 7"/>
            <p:cNvSpPr/>
            <p:nvPr/>
          </p:nvSpPr>
          <p:spPr>
            <a:xfrm>
              <a:off x="6228184" y="3343704"/>
              <a:ext cx="1368152" cy="6480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~1 </a:t>
              </a:r>
              <a:r>
                <a:rPr lang="ru-RU" sz="2400" dirty="0" err="1" smtClean="0"/>
                <a:t>мс</a:t>
              </a:r>
              <a:endParaRPr lang="ru-RU" sz="2400" dirty="0"/>
            </a:p>
          </p:txBody>
        </p:sp>
        <p:sp>
          <p:nvSpPr>
            <p:cNvPr id="15" name="Content Placeholder 3"/>
            <p:cNvSpPr txBox="1">
              <a:spLocks/>
            </p:cNvSpPr>
            <p:nvPr/>
          </p:nvSpPr>
          <p:spPr>
            <a:xfrm>
              <a:off x="446856" y="4117796"/>
              <a:ext cx="8229600" cy="686202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3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 3"/>
                <a:buNone/>
              </a:pPr>
              <a:r>
                <a:rPr lang="en-US" sz="1800" dirty="0" smtClean="0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800" dirty="0" smtClean="0">
                  <a:solidFill>
                    <a:srgbClr val="000000"/>
                  </a:solidFill>
                  <a:latin typeface="Consolas"/>
                </a:rPr>
                <a:t> server = </a:t>
              </a:r>
              <a:r>
                <a:rPr lang="en-US" sz="1800" dirty="0" err="1" smtClean="0">
                  <a:solidFill>
                    <a:srgbClr val="000000"/>
                  </a:solidFill>
                  <a:latin typeface="Consolas"/>
                </a:rPr>
                <a:t>listeningSocket.AcceptTcpClient</a:t>
              </a:r>
              <a:r>
                <a:rPr lang="en-US" sz="1800" dirty="0" smtClean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pPr marL="0" indent="0">
                <a:spcBef>
                  <a:spcPts val="0"/>
                </a:spcBef>
                <a:buFont typeface="Wingdings 3"/>
                <a:buNone/>
              </a:pPr>
              <a:r>
                <a:rPr lang="en-US" sz="1800" dirty="0" err="1" smtClean="0">
                  <a:solidFill>
                    <a:srgbClr val="000000"/>
                  </a:solidFill>
                  <a:latin typeface="Consolas"/>
                </a:rPr>
                <a:t>server.NoDelay</a:t>
              </a:r>
              <a:r>
                <a:rPr lang="en-US" sz="1800" dirty="0" smtClean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sz="1800" dirty="0" smtClean="0">
                  <a:solidFill>
                    <a:srgbClr val="0000FF"/>
                  </a:solidFill>
                  <a:latin typeface="Consolas"/>
                </a:rPr>
                <a:t>true</a:t>
              </a:r>
              <a:r>
                <a:rPr lang="en-US" sz="1800" dirty="0" smtClean="0">
                  <a:solidFill>
                    <a:srgbClr val="000000"/>
                  </a:solidFill>
                  <a:latin typeface="Consolas"/>
                </a:rPr>
                <a:t>;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748100" y="3199688"/>
              <a:ext cx="999728" cy="9361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748100" y="3199688"/>
              <a:ext cx="999728" cy="93610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Низкоуровневые методы</a:t>
            </a:r>
            <a:r>
              <a:rPr lang="en-US" sz="3600" dirty="0" smtClean="0"/>
              <a:t>:</a:t>
            </a:r>
            <a:r>
              <a:rPr lang="ru-RU" sz="3600" dirty="0"/>
              <a:t> </a:t>
            </a:r>
            <a:r>
              <a:rPr lang="ru-RU" sz="3600" dirty="0" smtClean="0"/>
              <a:t>время отклика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1375083"/>
              </p:ext>
            </p:extLst>
          </p:nvPr>
        </p:nvGraphicFramePr>
        <p:xfrm>
          <a:off x="1846202" y="1275606"/>
          <a:ext cx="54485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130"/>
                <a:gridCol w="1362130"/>
                <a:gridCol w="1362130"/>
                <a:gridCol w="1362130"/>
              </a:tblGrid>
              <a:tr h="28803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72</a:t>
                      </a:r>
                      <a:endParaRPr lang="ru-RU" sz="160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MMF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536256"/>
              </p:ext>
            </p:extLst>
          </p:nvPr>
        </p:nvGraphicFramePr>
        <p:xfrm>
          <a:off x="1846203" y="3363838"/>
          <a:ext cx="67894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88"/>
                <a:gridCol w="1357888"/>
                <a:gridCol w="1357888"/>
                <a:gridCol w="1357888"/>
                <a:gridCol w="1357888"/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1540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1435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1691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1753</a:t>
                      </a:r>
                      <a:endParaRPr lang="ru-RU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1276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1049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1647</a:t>
                      </a:r>
                      <a:endParaRPr lang="ru-RU" sz="1600" dirty="0" smtClean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6532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6488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6550" y="952440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557" y="2931790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619672" y="2283718"/>
            <a:ext cx="7128792" cy="2448272"/>
            <a:chOff x="1619672" y="2283718"/>
            <a:chExt cx="7128792" cy="2448272"/>
          </a:xfrm>
        </p:grpSpPr>
        <p:sp>
          <p:nvSpPr>
            <p:cNvPr id="9" name="Rounded Rectangle 8"/>
            <p:cNvSpPr/>
            <p:nvPr/>
          </p:nvSpPr>
          <p:spPr>
            <a:xfrm>
              <a:off x="1619672" y="4371950"/>
              <a:ext cx="7128792" cy="36004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2283718"/>
              <a:ext cx="5832648" cy="36004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19872" y="3651870"/>
            <a:ext cx="936104" cy="7200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Низкоуровневые методы</a:t>
            </a:r>
            <a:r>
              <a:rPr lang="en-US" sz="4000" dirty="0" smtClean="0"/>
              <a:t>: </a:t>
            </a:r>
            <a:r>
              <a:rPr lang="ru-RU" sz="4000" dirty="0" smtClean="0"/>
              <a:t>запросы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183473"/>
              </p:ext>
            </p:extLst>
          </p:nvPr>
        </p:nvGraphicFramePr>
        <p:xfrm>
          <a:off x="1862835" y="3362062"/>
          <a:ext cx="6861450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2290"/>
                <a:gridCol w="1372290"/>
                <a:gridCol w="1372290"/>
                <a:gridCol w="1372290"/>
                <a:gridCol w="1372290"/>
              </a:tblGrid>
              <a:tr h="22682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554</a:t>
                      </a:r>
                      <a:endParaRPr lang="ru-RU" sz="16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796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580</a:t>
                      </a:r>
                      <a:endParaRPr lang="ru-RU" sz="16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6550" y="952440"/>
            <a:ext cx="5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запросов в секунду</a:t>
            </a:r>
            <a:endParaRPr lang="ru-RU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04832"/>
              </p:ext>
            </p:extLst>
          </p:nvPr>
        </p:nvGraphicFramePr>
        <p:xfrm>
          <a:off x="1846203" y="1335880"/>
          <a:ext cx="5489160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2290"/>
                <a:gridCol w="1372290"/>
                <a:gridCol w="1372290"/>
                <a:gridCol w="1372290"/>
              </a:tblGrid>
              <a:tr h="26157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615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14.8K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10.7K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14.9K</a:t>
                      </a:r>
                      <a:endParaRPr lang="ru-RU" sz="1600" dirty="0"/>
                    </a:p>
                  </a:txBody>
                  <a:tcPr/>
                </a:tc>
              </a:tr>
              <a:tr h="2615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16.6K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11.6K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13.5</a:t>
                      </a:r>
                      <a:r>
                        <a:rPr lang="en-US" sz="1600" dirty="0" smtClean="0"/>
                        <a:t>K</a:t>
                      </a:r>
                      <a:endParaRPr lang="ru-RU" sz="1600" dirty="0"/>
                    </a:p>
                  </a:txBody>
                  <a:tcPr/>
                </a:tc>
              </a:tr>
              <a:tr h="2615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Named pipes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31.3K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20.2K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25.6K</a:t>
                      </a:r>
                      <a:endParaRPr lang="ru-RU" sz="1600" dirty="0"/>
                    </a:p>
                  </a:txBody>
                  <a:tcPr/>
                </a:tc>
              </a:tr>
              <a:tr h="2615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MMF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19.6K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0037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запросов в секунду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1619672" y="2283718"/>
            <a:ext cx="5832648" cy="432048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Низкоуровневые методы: особенности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18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UDP/MMF</a:t>
            </a:r>
          </a:p>
          <a:p>
            <a:pPr lvl="1"/>
            <a:r>
              <a:rPr lang="ru-RU" dirty="0" err="1" smtClean="0"/>
              <a:t>Двунаправленность</a:t>
            </a:r>
            <a:r>
              <a:rPr lang="ru-RU" dirty="0" smtClean="0"/>
              <a:t> вручную</a:t>
            </a:r>
            <a:endParaRPr lang="en-US" dirty="0" smtClean="0"/>
          </a:p>
          <a:p>
            <a:pPr lvl="1"/>
            <a:r>
              <a:rPr lang="ru-RU" dirty="0" smtClean="0"/>
              <a:t>Потеря данных</a:t>
            </a:r>
          </a:p>
          <a:p>
            <a:pPr lvl="1"/>
            <a:r>
              <a:rPr lang="ru-RU" dirty="0" smtClean="0"/>
              <a:t>Ограниченный размер сообщения</a:t>
            </a:r>
          </a:p>
          <a:p>
            <a:r>
              <a:rPr lang="ru-RU" dirty="0" smtClean="0"/>
              <a:t>Возможность выбора </a:t>
            </a:r>
            <a:r>
              <a:rPr lang="ru-RU" dirty="0" err="1" smtClean="0"/>
              <a:t>сериализатора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19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1759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Шаблоны общения из коробки:</a:t>
            </a:r>
          </a:p>
          <a:p>
            <a:pPr lvl="1"/>
            <a:r>
              <a:rPr lang="en-US" dirty="0" smtClean="0"/>
              <a:t>Pub/Sub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Request/reply</a:t>
            </a:r>
          </a:p>
          <a:p>
            <a:pPr lvl="1"/>
            <a:r>
              <a:rPr lang="en-US" dirty="0" smtClean="0"/>
              <a:t>…</a:t>
            </a:r>
            <a:endParaRPr lang="ru-RU" dirty="0" smtClean="0"/>
          </a:p>
          <a:p>
            <a:r>
              <a:rPr lang="ru-RU" dirty="0" smtClean="0"/>
              <a:t>Возможность выбора </a:t>
            </a:r>
            <a:r>
              <a:rPr lang="ru-RU" dirty="0" err="1" smtClean="0"/>
              <a:t>сериализатора</a:t>
            </a:r>
            <a:endParaRPr lang="en-US" dirty="0" smtClean="0"/>
          </a:p>
          <a:p>
            <a:r>
              <a:rPr lang="ru-RU" dirty="0" smtClean="0"/>
              <a:t>Кроссплатформенность</a:t>
            </a:r>
            <a:endParaRPr lang="en-US" dirty="0"/>
          </a:p>
          <a:p>
            <a:pPr lvl="1"/>
            <a:endParaRPr lang="ru-RU" dirty="0"/>
          </a:p>
        </p:txBody>
      </p:sp>
      <p:pic>
        <p:nvPicPr>
          <p:cNvPr id="3074" name="Picture 2" descr="http://download.zeromq.org/zeromq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2044634" cy="7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camo.githubusercontent.com/9fb36e5ce2195be9d1574dfcfb62ca70c8bd2dc8/68747470733a2f2f63646e2e7261776769742e636f6d2f7a65726f6d712f6e65746d712f6d61737465722f696d672f4e65744d514c6f676f2e7376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87573"/>
            <a:ext cx="2457252" cy="5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16 лет в разработке ПО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С/С++</a:t>
            </a:r>
            <a:r>
              <a:rPr lang="en-US" dirty="0" smtClean="0">
                <a:solidFill>
                  <a:schemeClr val="tx1"/>
                </a:solidFill>
              </a:rPr>
              <a:t>, Linux, QNX, Embedded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Последние 9 лет – </a:t>
            </a:r>
            <a:r>
              <a:rPr lang="en-US" dirty="0" smtClean="0">
                <a:solidFill>
                  <a:schemeClr val="tx1"/>
                </a:solidFill>
              </a:rPr>
              <a:t>.NET (C#)</a:t>
            </a:r>
          </a:p>
          <a:p>
            <a:r>
              <a:rPr lang="ru-RU" dirty="0" smtClean="0"/>
              <a:t>Интересы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Сети, протоколы обмена данными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Проблемы производительности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Сборка проектов и удобство разработчиков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Сообщения: время отклика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20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441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Проще </a:t>
            </a:r>
            <a:r>
              <a:rPr lang="en-US" dirty="0" smtClean="0"/>
              <a:t>API =&gt; </a:t>
            </a:r>
            <a:r>
              <a:rPr lang="ru-RU" dirty="0" smtClean="0"/>
              <a:t>медленнее чем </a:t>
            </a:r>
            <a:r>
              <a:rPr lang="en-US" dirty="0" smtClean="0"/>
              <a:t>TCP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25530"/>
              </p:ext>
            </p:extLst>
          </p:nvPr>
        </p:nvGraphicFramePr>
        <p:xfrm>
          <a:off x="2750786" y="2100446"/>
          <a:ext cx="474027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69"/>
                <a:gridCol w="1185069"/>
                <a:gridCol w="1185069"/>
                <a:gridCol w="1185069"/>
              </a:tblGrid>
              <a:tr h="25517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097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ru-RU" sz="1400" dirty="0"/>
                    </a:p>
                  </a:txBody>
                  <a:tcPr/>
                </a:tc>
              </a:tr>
              <a:tr h="25517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ZeroMQ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130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740406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80353"/>
              </p:ext>
            </p:extLst>
          </p:nvPr>
        </p:nvGraphicFramePr>
        <p:xfrm>
          <a:off x="2750786" y="3651870"/>
          <a:ext cx="592534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69"/>
                <a:gridCol w="1185069"/>
                <a:gridCol w="1185069"/>
                <a:gridCol w="1185069"/>
                <a:gridCol w="1185069"/>
              </a:tblGrid>
              <a:tr h="255174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2097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1435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1691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1753</a:t>
                      </a:r>
                      <a:endParaRPr lang="ru-RU" sz="1400" dirty="0"/>
                    </a:p>
                  </a:txBody>
                  <a:tcPr/>
                </a:tc>
              </a:tr>
              <a:tr h="25517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ZeroMQ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1947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1793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1881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363838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4015422" y="2427734"/>
            <a:ext cx="1016496" cy="2232248"/>
            <a:chOff x="4015422" y="2427734"/>
            <a:chExt cx="1016496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4023806" y="2427734"/>
              <a:ext cx="100811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15422" y="3939902"/>
              <a:ext cx="1008112" cy="7200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611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Сообщения: запросы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112064"/>
              </p:ext>
            </p:extLst>
          </p:nvPr>
        </p:nvGraphicFramePr>
        <p:xfrm>
          <a:off x="2611152" y="1438640"/>
          <a:ext cx="4769160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290"/>
                <a:gridCol w="1192290"/>
                <a:gridCol w="1192290"/>
                <a:gridCol w="1192290"/>
              </a:tblGrid>
              <a:tr h="25517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097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14.8K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10.7K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14.9K</a:t>
                      </a:r>
                      <a:endParaRPr lang="ru-RU" sz="1400" dirty="0"/>
                    </a:p>
                  </a:txBody>
                  <a:tcPr/>
                </a:tc>
              </a:tr>
              <a:tr h="25517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ZeroMQ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5.5K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7K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059582"/>
            <a:ext cx="58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запросов в секунду</a:t>
            </a:r>
            <a:endParaRPr lang="ru-RU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690817"/>
              </p:ext>
            </p:extLst>
          </p:nvPr>
        </p:nvGraphicFramePr>
        <p:xfrm>
          <a:off x="2611152" y="3291830"/>
          <a:ext cx="5997350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9470"/>
                <a:gridCol w="1199470"/>
                <a:gridCol w="1199470"/>
                <a:gridCol w="1199470"/>
                <a:gridCol w="1199470"/>
              </a:tblGrid>
              <a:tr h="25517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2097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554</a:t>
                      </a:r>
                      <a:endParaRPr lang="ru-RU" sz="1400" dirty="0"/>
                    </a:p>
                  </a:txBody>
                  <a:tcPr/>
                </a:tc>
              </a:tr>
              <a:tr h="25517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ZeroMQ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557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546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532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2912772"/>
            <a:ext cx="58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запросов в секунду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6283560" y="1779662"/>
            <a:ext cx="1016496" cy="2520280"/>
            <a:chOff x="6283560" y="1779662"/>
            <a:chExt cx="1016496" cy="2520280"/>
          </a:xfrm>
        </p:grpSpPr>
        <p:sp>
          <p:nvSpPr>
            <p:cNvPr id="12" name="Rounded Rectangle 11"/>
            <p:cNvSpPr/>
            <p:nvPr/>
          </p:nvSpPr>
          <p:spPr>
            <a:xfrm>
              <a:off x="6291944" y="1779662"/>
              <a:ext cx="100811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83560" y="3579862"/>
              <a:ext cx="1008112" cy="7200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93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7774"/>
            <a:ext cx="1575048" cy="15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Сообщения</a:t>
            </a:r>
            <a:r>
              <a:rPr lang="ru-RU" dirty="0"/>
              <a:t> </a:t>
            </a:r>
            <a:r>
              <a:rPr lang="ru-RU" dirty="0" smtClean="0"/>
              <a:t>с гарантией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22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6707088" cy="381759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Очереди</a:t>
            </a:r>
          </a:p>
          <a:p>
            <a:pPr lvl="1"/>
            <a:r>
              <a:rPr lang="ru-RU" dirty="0" smtClean="0"/>
              <a:t>Гарантия доставки</a:t>
            </a:r>
          </a:p>
          <a:p>
            <a:pPr lvl="1"/>
            <a:r>
              <a:rPr lang="ru-RU" dirty="0" smtClean="0"/>
              <a:t>Требует отдельного брокера</a:t>
            </a:r>
          </a:p>
          <a:p>
            <a:r>
              <a:rPr lang="ru-RU" dirty="0" smtClean="0"/>
              <a:t>Примеры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Возможность выбора </a:t>
            </a:r>
            <a:r>
              <a:rPr lang="ru-RU" dirty="0" err="1" smtClean="0"/>
              <a:t>сериализатора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7905"/>
            <a:ext cx="3408040" cy="66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Сообщения</a:t>
            </a:r>
            <a:r>
              <a:rPr lang="en-US" sz="3600" dirty="0" smtClean="0"/>
              <a:t> </a:t>
            </a:r>
            <a:r>
              <a:rPr lang="ru-RU" sz="3600" dirty="0" smtClean="0"/>
              <a:t>с гарантией: время отклика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32684"/>
              </p:ext>
            </p:extLst>
          </p:nvPr>
        </p:nvGraphicFramePr>
        <p:xfrm>
          <a:off x="2771800" y="1340366"/>
          <a:ext cx="474027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69"/>
                <a:gridCol w="1185069"/>
                <a:gridCol w="1185069"/>
                <a:gridCol w="1185069"/>
              </a:tblGrid>
              <a:tr h="2934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41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ru-RU" sz="1400" dirty="0"/>
                    </a:p>
                  </a:txBody>
                  <a:tcPr/>
                </a:tc>
              </a:tr>
              <a:tr h="2412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ZeroMQ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130</a:t>
                      </a:r>
                      <a:endParaRPr lang="ru-RU" sz="1400" dirty="0" smtClean="0"/>
                    </a:p>
                  </a:txBody>
                  <a:tcPr/>
                </a:tc>
              </a:tr>
              <a:tr h="2934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RabbitMQ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395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17" y="915566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597776"/>
              </p:ext>
            </p:extLst>
          </p:nvPr>
        </p:nvGraphicFramePr>
        <p:xfrm>
          <a:off x="2758494" y="3291830"/>
          <a:ext cx="592534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69"/>
                <a:gridCol w="1185069"/>
                <a:gridCol w="1185069"/>
                <a:gridCol w="1185069"/>
                <a:gridCol w="1185069"/>
              </a:tblGrid>
              <a:tr h="2934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241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1435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1691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1753</a:t>
                      </a:r>
                      <a:endParaRPr lang="ru-RU" sz="1400" dirty="0"/>
                    </a:p>
                  </a:txBody>
                  <a:tcPr/>
                </a:tc>
              </a:tr>
              <a:tr h="2412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ZeroMQ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1947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1793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1881</a:t>
                      </a:r>
                      <a:endParaRPr lang="ru-RU" sz="1400" dirty="0" smtClean="0"/>
                    </a:p>
                  </a:txBody>
                  <a:tcPr/>
                </a:tc>
              </a:tr>
              <a:tr h="2934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RabbitMQ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2777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2762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211" y="2867030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023806" y="1995686"/>
            <a:ext cx="1008112" cy="7200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2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Сообщения</a:t>
            </a:r>
            <a:r>
              <a:rPr lang="en-US" sz="3600" dirty="0" smtClean="0"/>
              <a:t> </a:t>
            </a:r>
            <a:r>
              <a:rPr lang="ru-RU" sz="3600" dirty="0" smtClean="0"/>
              <a:t>с гарантией: запросы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969171"/>
              </p:ext>
            </p:extLst>
          </p:nvPr>
        </p:nvGraphicFramePr>
        <p:xfrm>
          <a:off x="3059832" y="1284898"/>
          <a:ext cx="4509848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462"/>
                <a:gridCol w="1127462"/>
                <a:gridCol w="1127462"/>
                <a:gridCol w="1127462"/>
              </a:tblGrid>
              <a:tr h="23547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1935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14.8K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10.7K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14.9K</a:t>
                      </a:r>
                      <a:endParaRPr lang="ru-RU" sz="1400" dirty="0"/>
                    </a:p>
                  </a:txBody>
                  <a:tcPr/>
                </a:tc>
              </a:tr>
              <a:tr h="19353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ZeroMQ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6.5K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5.5K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7K</a:t>
                      </a:r>
                      <a:endParaRPr lang="ru-RU" sz="1400" dirty="0"/>
                    </a:p>
                  </a:txBody>
                  <a:tcPr/>
                </a:tc>
              </a:tr>
              <a:tr h="2354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RabbitMQ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2.6K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2.3K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2.5</a:t>
                      </a:r>
                      <a:r>
                        <a:rPr lang="en-US" sz="1600" dirty="0" smtClean="0"/>
                        <a:t>K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16" y="915566"/>
            <a:ext cx="50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запросов в секунду</a:t>
            </a:r>
            <a:endParaRPr lang="ru-RU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25413"/>
              </p:ext>
            </p:extLst>
          </p:nvPr>
        </p:nvGraphicFramePr>
        <p:xfrm>
          <a:off x="3039144" y="3219822"/>
          <a:ext cx="5637310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462"/>
                <a:gridCol w="1127462"/>
                <a:gridCol w="1127462"/>
                <a:gridCol w="1127462"/>
                <a:gridCol w="1127462"/>
              </a:tblGrid>
              <a:tr h="23547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1935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554</a:t>
                      </a:r>
                      <a:endParaRPr lang="ru-RU" sz="1400" dirty="0"/>
                    </a:p>
                  </a:txBody>
                  <a:tcPr/>
                </a:tc>
              </a:tr>
              <a:tr h="19353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ZeroMQ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557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546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532</a:t>
                      </a:r>
                      <a:endParaRPr lang="ru-RU" sz="1400" dirty="0"/>
                    </a:p>
                  </a:txBody>
                  <a:tcPr/>
                </a:tc>
              </a:tr>
              <a:tr h="23547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RabbitMQ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362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828" y="2850490"/>
            <a:ext cx="50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запросов в секунду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RPC: </a:t>
            </a:r>
            <a:r>
              <a:rPr lang="ru-RU" dirty="0" smtClean="0"/>
              <a:t>Вызов метода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25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</a:t>
            </a:r>
            <a:r>
              <a:rPr lang="ru-RU" dirty="0" smtClean="0"/>
              <a:t>Почти</a:t>
            </a:r>
            <a:r>
              <a:rPr lang="en-US" dirty="0" smtClean="0"/>
              <a:t>] </a:t>
            </a:r>
            <a:r>
              <a:rPr lang="ru-RU" dirty="0" smtClean="0"/>
              <a:t>прозрачный вызов метода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err="1" smtClean="0"/>
              <a:t>Сериализатор</a:t>
            </a:r>
            <a:r>
              <a:rPr lang="ru-RU" dirty="0" smtClean="0"/>
              <a:t> встроен, но иногда можно менять</a:t>
            </a:r>
          </a:p>
          <a:p>
            <a:r>
              <a:rPr lang="ru-RU" dirty="0" smtClean="0"/>
              <a:t>Не полностью </a:t>
            </a:r>
            <a:r>
              <a:rPr lang="ru-RU" dirty="0" err="1" smtClean="0"/>
              <a:t>кроссплатфоменен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AutoShape 2" descr="Image result for windows communication found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Image result for windows communication foundation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6" name="Picture 6" descr="Windows Communication Foundation, W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29620"/>
            <a:ext cx="1592495" cy="11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33181"/>
            <a:ext cx="1512168" cy="117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02401" y="1707654"/>
            <a:ext cx="2016224" cy="864096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.NET</a:t>
            </a:r>
          </a:p>
          <a:p>
            <a:pPr algn="ctr"/>
            <a:r>
              <a:rPr lang="en-US" sz="2800" dirty="0" smtClean="0"/>
              <a:t>Remoting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47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RPC: </a:t>
            </a:r>
            <a:r>
              <a:rPr lang="ru-RU" sz="3600" dirty="0" smtClean="0"/>
              <a:t>время отклика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37596"/>
              </p:ext>
            </p:extLst>
          </p:nvPr>
        </p:nvGraphicFramePr>
        <p:xfrm>
          <a:off x="2348747" y="1203598"/>
          <a:ext cx="5316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597"/>
                <a:gridCol w="1144124"/>
                <a:gridCol w="852735"/>
                <a:gridCol w="1211945"/>
              </a:tblGrid>
              <a:tr h="1504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178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ru-RU" sz="1400" dirty="0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.NET Remoting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IPC/TCP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112/234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</a:t>
                      </a:r>
                      <a:endParaRPr lang="ru-RU" sz="1600" dirty="0" smtClean="0"/>
                    </a:p>
                  </a:txBody>
                  <a:tcPr/>
                </a:tc>
              </a:tr>
              <a:tr h="2177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WCF HTTP/TCP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240/159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560/-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363/</a:t>
                      </a:r>
                      <a:r>
                        <a:rPr lang="ru-RU" sz="1600" dirty="0" smtClean="0"/>
                        <a:t>162</a:t>
                      </a:r>
                    </a:p>
                  </a:txBody>
                  <a:tcPr/>
                </a:tc>
              </a:tr>
              <a:tr h="2177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WebAPI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382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17" y="843558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787675"/>
              </p:ext>
            </p:extLst>
          </p:nvPr>
        </p:nvGraphicFramePr>
        <p:xfrm>
          <a:off x="2339752" y="3075806"/>
          <a:ext cx="635739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597"/>
                <a:gridCol w="1144124"/>
                <a:gridCol w="852735"/>
                <a:gridCol w="1152128"/>
                <a:gridCol w="1100807"/>
              </a:tblGrid>
              <a:tr h="28312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2327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1435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1691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1753</a:t>
                      </a:r>
                      <a:endParaRPr lang="ru-RU" sz="1400" dirty="0"/>
                    </a:p>
                  </a:txBody>
                  <a:tcPr/>
                </a:tc>
              </a:tr>
              <a:tr h="255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.NET Remoting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1750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</a:t>
                      </a:r>
                      <a:endParaRPr lang="ru-RU" sz="1600" dirty="0" smtClean="0"/>
                    </a:p>
                  </a:txBody>
                  <a:tcPr/>
                </a:tc>
              </a:tr>
              <a:tr h="283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WCF HTTP/TCP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3334</a:t>
                      </a:r>
                      <a:r>
                        <a:rPr lang="en-US" sz="1600" dirty="0" smtClean="0"/>
                        <a:t>/1938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2954</a:t>
                      </a:r>
                      <a:r>
                        <a:rPr lang="en-US" sz="1600" dirty="0" smtClean="0"/>
                        <a:t>/-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2787</a:t>
                      </a:r>
                      <a:r>
                        <a:rPr lang="en-US" sz="1600" dirty="0" smtClean="0"/>
                        <a:t>/1907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4967/1669</a:t>
                      </a:r>
                      <a:endParaRPr lang="ru-RU" sz="1600" dirty="0" smtClean="0"/>
                    </a:p>
                  </a:txBody>
                  <a:tcPr/>
                </a:tc>
              </a:tr>
              <a:tr h="28312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WebAPI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3370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2789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2519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3365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517" y="2778482"/>
            <a:ext cx="2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</a:t>
            </a:r>
            <a:r>
              <a:rPr lang="ru-RU" dirty="0" err="1" smtClean="0"/>
              <a:t>мкс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4469789" y="1851670"/>
            <a:ext cx="1074319" cy="3600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610904" y="3363838"/>
            <a:ext cx="792088" cy="7200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RPC: </a:t>
            </a:r>
            <a:r>
              <a:rPr lang="ru-RU" sz="3600" dirty="0" smtClean="0"/>
              <a:t>запросы</a:t>
            </a:r>
            <a:endParaRPr lang="ru-R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998520"/>
              </p:ext>
            </p:extLst>
          </p:nvPr>
        </p:nvGraphicFramePr>
        <p:xfrm>
          <a:off x="2339752" y="1183382"/>
          <a:ext cx="5217561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48"/>
                <a:gridCol w="1008112"/>
                <a:gridCol w="936104"/>
                <a:gridCol w="1041097"/>
              </a:tblGrid>
              <a:tr h="29548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14.8K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10.7K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14.9K</a:t>
                      </a:r>
                      <a:endParaRPr lang="ru-RU" sz="1400" dirty="0"/>
                    </a:p>
                  </a:txBody>
                  <a:tcPr/>
                </a:tc>
              </a:tr>
              <a:tr h="2671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.NET Remoting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IPC/TCP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8.4K/4.3K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</a:tr>
              <a:tr h="2954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WCF HTTP/TCP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4K/6.3K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1.8K/-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2.7K/</a:t>
                      </a:r>
                      <a:r>
                        <a:rPr lang="ru-RU" sz="1600" dirty="0" smtClean="0"/>
                        <a:t>6.2</a:t>
                      </a:r>
                      <a:r>
                        <a:rPr lang="en-US" sz="1600" dirty="0" smtClean="0"/>
                        <a:t>K</a:t>
                      </a:r>
                      <a:endParaRPr lang="ru-RU" sz="1600" dirty="0"/>
                    </a:p>
                  </a:txBody>
                  <a:tcPr/>
                </a:tc>
              </a:tr>
              <a:tr h="29548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WebAPI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2.6K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2.1K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2.6K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16" y="834266"/>
            <a:ext cx="50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Локальный клиент, запросов в секунду</a:t>
            </a:r>
            <a:endParaRPr lang="ru-RU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433398"/>
              </p:ext>
            </p:extLst>
          </p:nvPr>
        </p:nvGraphicFramePr>
        <p:xfrm>
          <a:off x="2329406" y="3075806"/>
          <a:ext cx="6357393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2594"/>
                <a:gridCol w="1008112"/>
                <a:gridCol w="936104"/>
                <a:gridCol w="1030751"/>
                <a:gridCol w="1139832"/>
              </a:tblGrid>
              <a:tr h="1957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</a:t>
                      </a:r>
                      <a:r>
                        <a:rPr lang="en-US" sz="1600" dirty="0" err="1" smtClean="0"/>
                        <a:t>Fx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.NET Core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Linux</a:t>
                      </a:r>
                      <a:endParaRPr lang="ru-RU" sz="1600" dirty="0"/>
                    </a:p>
                  </a:txBody>
                  <a:tcPr/>
                </a:tc>
              </a:tr>
              <a:tr h="160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554</a:t>
                      </a:r>
                      <a:endParaRPr lang="ru-RU" sz="1400" dirty="0"/>
                    </a:p>
                  </a:txBody>
                  <a:tcPr/>
                </a:tc>
              </a:tr>
              <a:tr h="1770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.NET Remoting 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572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</a:tr>
              <a:tr h="1957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WCF HTTP/TCP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299</a:t>
                      </a:r>
                      <a:r>
                        <a:rPr lang="en-US" sz="1600" dirty="0" smtClean="0"/>
                        <a:t>/516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338</a:t>
                      </a:r>
                      <a:r>
                        <a:rPr lang="en-US" sz="1600" dirty="0" smtClean="0"/>
                        <a:t>/-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359</a:t>
                      </a:r>
                      <a:r>
                        <a:rPr lang="en-US" sz="1600" dirty="0" smtClean="0"/>
                        <a:t>/524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201/600</a:t>
                      </a:r>
                      <a:endParaRPr lang="ru-RU" sz="1600" dirty="0"/>
                    </a:p>
                  </a:txBody>
                  <a:tcPr/>
                </a:tc>
              </a:tr>
              <a:tr h="19577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WebAPI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205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515" y="2778482"/>
            <a:ext cx="50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клиент, запросов в секунду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610904" y="4011910"/>
            <a:ext cx="969208" cy="43204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1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RPC: </a:t>
            </a:r>
            <a:r>
              <a:rPr lang="ru-RU" dirty="0" smtClean="0"/>
              <a:t>Особенности </a:t>
            </a:r>
            <a:r>
              <a:rPr lang="en-US" dirty="0" smtClean="0"/>
              <a:t>WCF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28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Позволяет подменять </a:t>
            </a:r>
            <a:r>
              <a:rPr lang="ru-RU" dirty="0" err="1" smtClean="0"/>
              <a:t>сериализатор</a:t>
            </a:r>
            <a:endParaRPr lang="ru-RU" dirty="0" smtClean="0"/>
          </a:p>
          <a:p>
            <a:r>
              <a:rPr lang="ru-RU" dirty="0" smtClean="0"/>
              <a:t>Можно выбрать любой транспорт</a:t>
            </a:r>
          </a:p>
          <a:p>
            <a:pPr lvl="1"/>
            <a:r>
              <a:rPr lang="en-US" dirty="0" smtClean="0"/>
              <a:t>TCP/UDP/</a:t>
            </a:r>
            <a:r>
              <a:rPr lang="en-US" dirty="0" err="1" smtClean="0"/>
              <a:t>NamedPipes</a:t>
            </a:r>
            <a:r>
              <a:rPr lang="en-US" dirty="0" smtClean="0"/>
              <a:t>/MSMQ</a:t>
            </a:r>
          </a:p>
          <a:p>
            <a:pPr lvl="1"/>
            <a:r>
              <a:rPr lang="ru-RU" dirty="0" smtClean="0"/>
              <a:t>Даже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ru-RU" dirty="0" smtClean="0"/>
              <a:t>Сервер только на </a:t>
            </a:r>
            <a:r>
              <a:rPr lang="en-US" dirty="0" smtClean="0"/>
              <a:t>.NET </a:t>
            </a:r>
            <a:r>
              <a:rPr lang="en-US" dirty="0" err="1" smtClean="0"/>
              <a:t>Fx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9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Повторим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29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1759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Сокеты/именованные каналы/</a:t>
            </a:r>
            <a:r>
              <a:rPr lang="en-US" dirty="0" smtClean="0"/>
              <a:t>MMF</a:t>
            </a:r>
          </a:p>
          <a:p>
            <a:pPr lvl="1"/>
            <a:r>
              <a:rPr lang="ru-RU" dirty="0" smtClean="0"/>
              <a:t>Быстро, но не очень удобный </a:t>
            </a:r>
            <a:r>
              <a:rPr lang="en-US" dirty="0" smtClean="0"/>
              <a:t>API</a:t>
            </a:r>
          </a:p>
          <a:p>
            <a:r>
              <a:rPr lang="en-US" dirty="0" err="1" smtClean="0"/>
              <a:t>ZeroMQ</a:t>
            </a:r>
            <a:r>
              <a:rPr lang="en-US" dirty="0" smtClean="0"/>
              <a:t>/</a:t>
            </a:r>
            <a:r>
              <a:rPr lang="en-US" dirty="0" err="1" smtClean="0"/>
              <a:t>NetMQ</a:t>
            </a:r>
            <a:endParaRPr lang="ru-RU" dirty="0" smtClean="0"/>
          </a:p>
          <a:p>
            <a:pPr lvl="1"/>
            <a:r>
              <a:rPr lang="ru-RU" dirty="0" smtClean="0"/>
              <a:t>Удобнее, но чуть медленнее</a:t>
            </a:r>
            <a:endParaRPr lang="en-US" dirty="0" smtClean="0"/>
          </a:p>
          <a:p>
            <a:r>
              <a:rPr lang="ru-RU" dirty="0" smtClean="0"/>
              <a:t>Полноценные очереди сообщений</a:t>
            </a:r>
          </a:p>
          <a:p>
            <a:pPr lvl="1"/>
            <a:r>
              <a:rPr lang="ru-RU" dirty="0" smtClean="0"/>
              <a:t>Гарантии доставки</a:t>
            </a:r>
          </a:p>
          <a:p>
            <a:pPr lvl="1"/>
            <a:r>
              <a:rPr lang="ru-RU" dirty="0" smtClean="0"/>
              <a:t>Внешний брокер</a:t>
            </a:r>
          </a:p>
          <a:p>
            <a:r>
              <a:rPr lang="en-US" dirty="0" smtClean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8188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докладе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3</a:t>
            </a:fld>
            <a:endParaRPr lang="ru-RU"/>
          </a:p>
        </p:txBody>
      </p:sp>
      <p:sp>
        <p:nvSpPr>
          <p:cNvPr id="7" name="AutoShape 10" descr="Image result for slow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Image result for complicated commun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4283968" y="1060570"/>
            <a:ext cx="3418709" cy="2856124"/>
            <a:chOff x="4283968" y="1060570"/>
            <a:chExt cx="3418709" cy="28561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726881"/>
              <a:ext cx="2194573" cy="218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Bent Arrow 5"/>
            <p:cNvSpPr/>
            <p:nvPr/>
          </p:nvSpPr>
          <p:spPr>
            <a:xfrm rot="5400000">
              <a:off x="4680012" y="664526"/>
              <a:ext cx="1224136" cy="2016224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601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pic>
        <p:nvPicPr>
          <p:cNvPr id="2054" name="Picture 6" descr="Image result for legacy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11" y="2251121"/>
            <a:ext cx="1756523" cy="11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OLID princi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2503"/>
            <a:ext cx="1740160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28754"/>
            <a:ext cx="3496683" cy="135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264821" y="3452902"/>
            <a:ext cx="4464496" cy="12726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докладе:</a:t>
            </a:r>
          </a:p>
          <a:p>
            <a:r>
              <a:rPr lang="ru-RU" dirty="0" smtClean="0"/>
              <a:t>Причины и методы выбора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Сравнение характеристик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30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Выбор метода – баланс скорости и удобства</a:t>
            </a:r>
          </a:p>
          <a:p>
            <a:r>
              <a:rPr lang="ru-RU" dirty="0" smtClean="0"/>
              <a:t>Локально или по сети – огромная разница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2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31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IPC</a:t>
            </a:r>
            <a:r>
              <a:rPr lang="ru-RU" dirty="0" smtClean="0"/>
              <a:t> для </a:t>
            </a:r>
            <a:r>
              <a:rPr lang="en-US" dirty="0" smtClean="0"/>
              <a:t>.NET FW </a:t>
            </a:r>
            <a:r>
              <a:rPr lang="ru-RU" dirty="0" smtClean="0"/>
              <a:t>от </a:t>
            </a:r>
            <a:r>
              <a:rPr lang="en-US" dirty="0"/>
              <a:t>Ricardo Peres: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bit.ly/2pblVVm</a:t>
            </a:r>
            <a:endParaRPr lang="en-US" dirty="0" smtClean="0"/>
          </a:p>
          <a:p>
            <a:r>
              <a:rPr lang="ru-RU" dirty="0" smtClean="0"/>
              <a:t>Рекомендации </a:t>
            </a:r>
            <a:r>
              <a:rPr lang="en-US" dirty="0" smtClean="0"/>
              <a:t>Microsoft</a:t>
            </a:r>
            <a:r>
              <a:rPr lang="ru-RU" dirty="0" smtClean="0"/>
              <a:t> по выбору метода </a:t>
            </a:r>
            <a:r>
              <a:rPr lang="ru-RU" dirty="0" err="1" smtClean="0"/>
              <a:t>сериализации</a:t>
            </a:r>
            <a:r>
              <a:rPr lang="ru-RU" dirty="0" smtClean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bit.ly/2pbg2rB</a:t>
            </a:r>
            <a:endParaRPr lang="en-US" dirty="0" smtClean="0"/>
          </a:p>
          <a:p>
            <a:r>
              <a:rPr lang="ru-RU" dirty="0" smtClean="0"/>
              <a:t>Советы по переходу на </a:t>
            </a:r>
            <a:r>
              <a:rPr lang="en-US" dirty="0"/>
              <a:t>.NET Core: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bit.ly/2pbn933</a:t>
            </a:r>
            <a:endParaRPr lang="en-US" dirty="0" smtClean="0"/>
          </a:p>
          <a:p>
            <a:r>
              <a:rPr lang="ru-RU" dirty="0" smtClean="0"/>
              <a:t>Примеры и </a:t>
            </a:r>
            <a:r>
              <a:rPr lang="ru-RU" dirty="0" err="1" smtClean="0"/>
              <a:t>бенчмарки</a:t>
            </a:r>
            <a:r>
              <a:rPr lang="ru-RU" dirty="0"/>
              <a:t> </a:t>
            </a:r>
            <a:r>
              <a:rPr lang="ru-RU" dirty="0" smtClean="0"/>
              <a:t>из доклада: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github.com/ilabutin/dotnext2017spb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-mark-1495858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5" y="9525"/>
            <a:ext cx="9166997" cy="51435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707904" y="3507854"/>
            <a:ext cx="4896544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42925"/>
            <a:r>
              <a:rPr lang="en-US" sz="2400" dirty="0" smtClean="0"/>
              <a:t>ilabutin@gmail.com</a:t>
            </a:r>
          </a:p>
          <a:p>
            <a:pPr marL="542925"/>
            <a:r>
              <a:rPr lang="en-US" sz="2400" dirty="0" smtClean="0"/>
              <a:t>https</a:t>
            </a:r>
            <a:r>
              <a:rPr lang="en-US" sz="2400" dirty="0"/>
              <a:t>://github.com/ilabutin</a:t>
            </a:r>
            <a:r>
              <a:rPr lang="en-US" sz="2400" dirty="0" smtClean="0"/>
              <a:t>/</a:t>
            </a:r>
          </a:p>
          <a:p>
            <a:pPr marL="542925"/>
            <a:r>
              <a:rPr lang="en-US" sz="2400" dirty="0" smtClean="0"/>
              <a:t>@</a:t>
            </a:r>
            <a:r>
              <a:rPr lang="en-US" sz="2400" dirty="0" err="1" smtClean="0"/>
              <a:t>ilabutin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32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12" y="3953644"/>
            <a:ext cx="332556" cy="332556"/>
          </a:xfrm>
        </p:spPr>
      </p:pic>
      <p:pic>
        <p:nvPicPr>
          <p:cNvPr id="6" name="Picture 2" descr="http://www.ciarajane185.com/email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3800" y="3579862"/>
            <a:ext cx="350168" cy="350168"/>
          </a:xfrm>
          <a:prstGeom prst="rect">
            <a:avLst/>
          </a:prstGeom>
          <a:noFill/>
        </p:spPr>
      </p:pic>
      <p:sp>
        <p:nvSpPr>
          <p:cNvPr id="8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2" descr="data:image/svg+xml;base64,PHN2ZyB2aWV3Qm94PSIwIDAgMTYgMTYiIHhtbG5zPSJodHRwOi8vd3d3LnczLm9yZy8yMDAwL3N2ZyIgZmlsbC1ydWxlPSJldmVub2RkIiBjbGlwLXJ1bGU9ImV2ZW5vZGQiIHN0cm9rZS1saW5lam9pbj0icm91bmQiIHN0cm9rZS1taXRlcmxpbWl0PSIxLjQxNCI+PHBhdGggZD0iTTggMEMzLjU4IDAgMCAzLjU4MiAwIDhjMCAzLjUzNSAyLjI5MiA2LjUzMyA1LjQ3IDcuNTkuNC4wNzUuNTQ3LS4xNzIuNTQ3LS4zODUgMC0uMTktLjAwNy0uNjkzLS4wMS0xLjM2LTIuMjI2LjQ4My0yLjY5NS0xLjA3My0yLjY5NS0xLjA3My0uMzY0LS45MjQtLjg5LTEuMTctLjg5LTEuMTctLjcyNS0uNDk2LjA1Ni0uNDg2LjA1Ni0uNDg2LjgwMy4wNTYgMS4yMjUuODI0IDEuMjI1LjgyNC43MTQgMS4yMjMgMS44NzMuODcgMi4zMy42NjUuMDcyLS41MTcuMjc4LS44Ny41MDctMS4wNy0xLjc3Ny0uMi0zLjY0NC0uODg4LTMuNjQ0LTMuOTUzIDAtLjg3My4zMS0xLjU4Ny44MjMtMi4xNDctLjA5LS4yMDItLjM2LTEuMDE1LjA3LTIuMTE3IDAgMCAuNjctLjIxNSAyLjIuODIuNjQtLjE3OCAxLjMyLS4yNjYgMi0uMjcuNjguMDA0IDEuMzYuMDkyIDIgLjI3IDEuNTItMS4wMzUgMi4xOS0uODIgMi4xOS0uODIuNDMgMS4xMDIuMTYgMS45MTUuMDggMi4xMTcuNTEuNTYuODIgMS4yNzQuODIgMi4xNDcgMCAzLjA3My0xLjg3IDMuNzUtMy42NSAzLjk0Ny4yOC4yNC41NC43My41NCAxLjQ4IDAgMS4wNy0uMDEgMS45My0uMDEgMi4xOSAwIC4yMS4xNC40Ni41NS4zOEMxMy43MSAxNC41MyAxNiAxMS41MyAxNiA4YzAtNC40MTgtMy41ODItOC04LTgiLz48L3N2Zz4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34" y="4315148"/>
            <a:ext cx="344834" cy="3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4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Изолировать</a:t>
            </a:r>
          </a:p>
          <a:p>
            <a:r>
              <a:rPr lang="en-US" dirty="0" smtClean="0"/>
              <a:t>Legacy</a:t>
            </a:r>
            <a:endParaRPr lang="ru-RU" dirty="0" smtClean="0"/>
          </a:p>
          <a:p>
            <a:r>
              <a:rPr lang="ru-RU" dirty="0" smtClean="0"/>
              <a:t>Масштабируемость</a:t>
            </a:r>
          </a:p>
          <a:p>
            <a:r>
              <a:rPr lang="ru-RU" dirty="0" smtClean="0"/>
              <a:t>Безопасность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Как?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5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Командная строка</a:t>
            </a:r>
          </a:p>
          <a:p>
            <a:r>
              <a:rPr lang="ru-RU" dirty="0" smtClean="0"/>
              <a:t>Файлы</a:t>
            </a:r>
          </a:p>
          <a:p>
            <a:r>
              <a:rPr lang="en-US" dirty="0" smtClean="0"/>
              <a:t>IPC</a:t>
            </a:r>
          </a:p>
          <a:p>
            <a:pPr lvl="1"/>
            <a:r>
              <a:rPr lang="ru-RU" dirty="0" smtClean="0"/>
              <a:t>Локально</a:t>
            </a:r>
          </a:p>
          <a:p>
            <a:pPr lvl="1"/>
            <a:r>
              <a:rPr lang="ru-RU" dirty="0" smtClean="0"/>
              <a:t>По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1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все методы одинаковы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Удобство</a:t>
            </a:r>
          </a:p>
          <a:p>
            <a:r>
              <a:rPr lang="ru-RU" dirty="0" smtClean="0"/>
              <a:t>Производительность</a:t>
            </a:r>
          </a:p>
          <a:p>
            <a:r>
              <a:rPr lang="ru-RU" dirty="0" smtClean="0"/>
              <a:t>Переносимость</a:t>
            </a:r>
          </a:p>
          <a:p>
            <a:r>
              <a:rPr lang="ru-RU" dirty="0" smtClean="0"/>
              <a:t>Гарантии доставки</a:t>
            </a:r>
          </a:p>
          <a:p>
            <a:r>
              <a:rPr lang="ru-RU" dirty="0" smtClean="0"/>
              <a:t>Одно- или </a:t>
            </a:r>
            <a:r>
              <a:rPr lang="ru-RU" dirty="0" err="1" smtClean="0"/>
              <a:t>двунаправленность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1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Сериализация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7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801366"/>
          </a:xfrm>
        </p:spPr>
        <p:txBody>
          <a:bodyPr>
            <a:normAutofit/>
          </a:bodyPr>
          <a:lstStyle/>
          <a:p>
            <a:r>
              <a:rPr lang="en-US" dirty="0" smtClean="0"/>
              <a:t>JSON, </a:t>
            </a:r>
            <a:r>
              <a:rPr lang="ru-RU" dirty="0" smtClean="0"/>
              <a:t>бинарная, </a:t>
            </a:r>
            <a:r>
              <a:rPr lang="en-US" dirty="0" smtClean="0"/>
              <a:t>SOAP</a:t>
            </a:r>
            <a:r>
              <a:rPr lang="ru-RU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ru-RU" dirty="0" smtClean="0"/>
              <a:t>Влияет на скорость и память</a:t>
            </a:r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868166"/>
            <a:ext cx="8229600" cy="180136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Выбор</a:t>
            </a:r>
            <a:r>
              <a:rPr lang="en-US" dirty="0" smtClean="0"/>
              <a:t>: out of scope</a:t>
            </a:r>
            <a:endParaRPr lang="ru-RU" dirty="0" smtClean="0"/>
          </a:p>
          <a:p>
            <a:r>
              <a:rPr lang="ru-RU" dirty="0" smtClean="0"/>
              <a:t>В примерах использовался </a:t>
            </a:r>
            <a:r>
              <a:rPr lang="en-US" dirty="0" err="1" smtClean="0"/>
              <a:t>DataContractSerializer</a:t>
            </a:r>
            <a:r>
              <a:rPr lang="ru-RU" dirty="0" smtClean="0"/>
              <a:t> +</a:t>
            </a:r>
            <a:r>
              <a:rPr lang="en-US" dirty="0" smtClean="0"/>
              <a:t> </a:t>
            </a:r>
            <a:r>
              <a:rPr lang="en-US" dirty="0" err="1" smtClean="0"/>
              <a:t>XmlBinaryReader</a:t>
            </a:r>
            <a:r>
              <a:rPr lang="en-US" dirty="0" smtClean="0"/>
              <a:t>/Writer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выбрать?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8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1455155" y="2163289"/>
            <a:ext cx="136815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WCF</a:t>
            </a:r>
            <a:endParaRPr lang="ru-RU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868144" y="2739058"/>
            <a:ext cx="158417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Сокеты</a:t>
            </a:r>
            <a:endParaRPr lang="ru-RU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187624" y="1029487"/>
            <a:ext cx="29439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.NET Remoting</a:t>
            </a:r>
            <a:endParaRPr lang="ru-RU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188260" y="1149592"/>
            <a:ext cx="2943944" cy="972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Очереди сообщений</a:t>
            </a:r>
            <a:endParaRPr lang="ru-RU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67259" y="3040144"/>
            <a:ext cx="2943944" cy="9770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Именованные каналы</a:t>
            </a:r>
            <a:endParaRPr lang="ru-RU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4274771" y="3716102"/>
            <a:ext cx="2943944" cy="9770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Memory-mapped </a:t>
            </a:r>
            <a:r>
              <a:rPr lang="ru-RU" sz="2800" dirty="0" smtClean="0"/>
              <a:t>файлы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1203598"/>
            <a:ext cx="12811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ru-RU" sz="199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Измерение производительности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5D3A-85FB-49E3-A5E2-E877C429B5EA}" type="slidenum">
              <a:rPr lang="ru-RU" smtClean="0"/>
              <a:t>9</a:t>
            </a:fld>
            <a:endParaRPr lang="ru-RU"/>
          </a:p>
        </p:txBody>
      </p:sp>
      <p:grpSp>
        <p:nvGrpSpPr>
          <p:cNvPr id="63" name="Group 62"/>
          <p:cNvGrpSpPr/>
          <p:nvPr/>
        </p:nvGrpSpPr>
        <p:grpSpPr>
          <a:xfrm>
            <a:off x="323528" y="915566"/>
            <a:ext cx="8424936" cy="687578"/>
            <a:chOff x="323528" y="915566"/>
            <a:chExt cx="8424936" cy="687578"/>
          </a:xfrm>
        </p:grpSpPr>
        <p:sp>
          <p:nvSpPr>
            <p:cNvPr id="9" name="Rounded Rectangle 8"/>
            <p:cNvSpPr/>
            <p:nvPr/>
          </p:nvSpPr>
          <p:spPr>
            <a:xfrm>
              <a:off x="400608" y="1094716"/>
              <a:ext cx="1147056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Клиент</a:t>
              </a:r>
              <a:endParaRPr lang="ru-RU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83768" y="1094716"/>
              <a:ext cx="1296144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Сервер</a:t>
              </a:r>
              <a:endParaRPr lang="ru-RU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19672" y="1171096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619672" y="1315112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99008" y="915566"/>
              <a:ext cx="3728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Время отклика</a:t>
              </a:r>
            </a:p>
            <a:p>
              <a:r>
                <a:rPr lang="ru-RU" dirty="0" smtClean="0"/>
                <a:t>Количество запросов в секунду</a:t>
              </a:r>
              <a:endParaRPr lang="ru-RU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23528" y="1603144"/>
              <a:ext cx="842493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23528" y="1707654"/>
            <a:ext cx="8424936" cy="1008112"/>
            <a:chOff x="251520" y="1707654"/>
            <a:chExt cx="8424936" cy="1008112"/>
          </a:xfrm>
        </p:grpSpPr>
        <p:sp>
          <p:nvSpPr>
            <p:cNvPr id="21" name="Rounded Rectangle 20"/>
            <p:cNvSpPr/>
            <p:nvPr/>
          </p:nvSpPr>
          <p:spPr>
            <a:xfrm>
              <a:off x="304381" y="1995686"/>
              <a:ext cx="1171275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Источник</a:t>
              </a:r>
              <a:endParaRPr lang="ru-RU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11760" y="1995686"/>
              <a:ext cx="1296144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Приемник</a:t>
              </a:r>
              <a:endParaRPr lang="ru-RU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571883" y="2139702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27000" y="1707654"/>
              <a:ext cx="3985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Задержка</a:t>
              </a:r>
            </a:p>
            <a:p>
              <a:r>
                <a:rPr lang="ru-RU" dirty="0" smtClean="0"/>
                <a:t>Количество сообщений в секунду</a:t>
              </a:r>
            </a:p>
            <a:p>
              <a:r>
                <a:rPr lang="ru-RU" dirty="0" smtClean="0"/>
                <a:t>Пропускная способность (Мб/с)</a:t>
              </a:r>
              <a:endParaRPr lang="ru-RU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51520" y="2715766"/>
              <a:ext cx="842493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79763" y="2858964"/>
            <a:ext cx="8677427" cy="864914"/>
            <a:chOff x="261715" y="2858964"/>
            <a:chExt cx="8677427" cy="864914"/>
          </a:xfrm>
        </p:grpSpPr>
        <p:sp>
          <p:nvSpPr>
            <p:cNvPr id="29" name="Rounded Rectangle 28"/>
            <p:cNvSpPr/>
            <p:nvPr/>
          </p:nvSpPr>
          <p:spPr>
            <a:xfrm>
              <a:off x="261715" y="3003840"/>
              <a:ext cx="1171275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Источник</a:t>
              </a:r>
              <a:endParaRPr lang="ru-RU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65720" y="2858964"/>
              <a:ext cx="1296144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Приемник</a:t>
              </a:r>
              <a:endParaRPr lang="ru-RU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582078" y="3067929"/>
              <a:ext cx="639626" cy="799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75686" y="2912243"/>
              <a:ext cx="466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Отправляемых сообщений в секунду</a:t>
              </a:r>
            </a:p>
            <a:p>
              <a:r>
                <a:rPr lang="ru-RU" dirty="0" smtClean="0"/>
                <a:t>Обрабатываемых сообщений в секунду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65720" y="3223846"/>
              <a:ext cx="1296144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Приемник</a:t>
              </a:r>
              <a:endParaRPr lang="ru-RU" sz="16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582078" y="3220329"/>
              <a:ext cx="639626" cy="1942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7488" y="3723878"/>
              <a:ext cx="842493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95536" y="3820388"/>
            <a:ext cx="4486296" cy="882189"/>
            <a:chOff x="410803" y="3851992"/>
            <a:chExt cx="4486296" cy="882189"/>
          </a:xfrm>
        </p:grpSpPr>
        <p:sp>
          <p:nvSpPr>
            <p:cNvPr id="44" name="Rounded Rectangle 43"/>
            <p:cNvSpPr/>
            <p:nvPr/>
          </p:nvSpPr>
          <p:spPr>
            <a:xfrm>
              <a:off x="410803" y="3851992"/>
              <a:ext cx="1171275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Агент</a:t>
              </a:r>
              <a:endParaRPr lang="ru-RU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99035" y="3867894"/>
              <a:ext cx="1296144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Агент</a:t>
              </a:r>
              <a:endParaRPr lang="ru-RU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691436" y="3930651"/>
              <a:ext cx="648316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14275" y="4076817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???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75656" y="4446149"/>
              <a:ext cx="1296144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Агент</a:t>
              </a:r>
              <a:endParaRPr lang="ru-RU" sz="16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2843808" y="4228441"/>
              <a:ext cx="432049" cy="3617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691436" y="4011910"/>
              <a:ext cx="6483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123728" y="4011910"/>
              <a:ext cx="216024" cy="39739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996440" y="4228441"/>
              <a:ext cx="335200" cy="33326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80008" y="888505"/>
            <a:ext cx="3512598" cy="2167811"/>
            <a:chOff x="780008" y="888505"/>
            <a:chExt cx="3512598" cy="2167811"/>
          </a:xfrm>
        </p:grpSpPr>
        <p:sp>
          <p:nvSpPr>
            <p:cNvPr id="6" name="TextBox 5"/>
            <p:cNvSpPr txBox="1"/>
            <p:nvPr/>
          </p:nvSpPr>
          <p:spPr>
            <a:xfrm>
              <a:off x="780008" y="900828"/>
              <a:ext cx="960767" cy="28814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9000"/>
              </a:schemeClr>
            </a:solidFill>
            <a:effectLst>
              <a:softEdge rad="31750"/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dirty="0" smtClean="0"/>
                <a:t>.NET </a:t>
              </a:r>
              <a:r>
                <a:rPr lang="en-US" sz="1400" dirty="0" err="1" smtClean="0"/>
                <a:t>Fw</a:t>
              </a:r>
              <a:r>
                <a:rPr lang="en-US" sz="1400" dirty="0" smtClean="0"/>
                <a:t> x64</a:t>
              </a:r>
              <a:endParaRPr lang="ru-RU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4565" y="888505"/>
              <a:ext cx="1107474" cy="28814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9000"/>
              </a:schemeClr>
            </a:solidFill>
            <a:effectLst>
              <a:softEdge rad="31750"/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dirty="0" smtClean="0"/>
                <a:t>Linux </a:t>
              </a:r>
              <a:r>
                <a:rPr lang="en-US" sz="1400" dirty="0" err="1" smtClean="0"/>
                <a:t>CoreCLR</a:t>
              </a:r>
              <a:endParaRPr lang="ru-RU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92458" y="1779661"/>
              <a:ext cx="811688" cy="28814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9000"/>
              </a:schemeClr>
            </a:solidFill>
            <a:effectLst>
              <a:softEdge rad="31750"/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dirty="0" smtClean="0"/>
                <a:t>Mono x86</a:t>
              </a:r>
              <a:endParaRPr lang="ru-RU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1173" y="2768169"/>
              <a:ext cx="811688" cy="28814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9000"/>
              </a:schemeClr>
            </a:solidFill>
            <a:effectLst>
              <a:softEdge rad="31750"/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dirty="0" smtClean="0"/>
                <a:t>Mono x64</a:t>
              </a:r>
              <a:endParaRPr lang="ru-RU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31839" y="2714833"/>
              <a:ext cx="960767" cy="28814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9000"/>
              </a:schemeClr>
            </a:solidFill>
            <a:effectLst>
              <a:softEdge rad="31750"/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dirty="0" smtClean="0"/>
                <a:t>.NET </a:t>
              </a:r>
              <a:r>
                <a:rPr lang="en-US" sz="1400" dirty="0" err="1" smtClean="0"/>
                <a:t>Fw</a:t>
              </a:r>
              <a:r>
                <a:rPr lang="en-US" sz="1400" dirty="0" smtClean="0"/>
                <a:t> x86</a:t>
              </a:r>
              <a:endParaRPr lang="ru-R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0959" y="1774856"/>
              <a:ext cx="1019309" cy="28814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9000"/>
              </a:schemeClr>
            </a:solidFill>
            <a:effectLst>
              <a:softEdge rad="31750"/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dirty="0" smtClean="0"/>
                <a:t>Win </a:t>
              </a:r>
              <a:r>
                <a:rPr lang="en-US" sz="1400" dirty="0" err="1" smtClean="0"/>
                <a:t>CoreCLR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2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LN Theme">
  <a:themeElements>
    <a:clrScheme name="ILN">
      <a:dk1>
        <a:sysClr val="windowText" lastClr="000000"/>
      </a:dk1>
      <a:lt1>
        <a:sysClr val="window" lastClr="C0C0C0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12907</TotalTime>
  <Words>1138</Words>
  <Application>Microsoft Office PowerPoint</Application>
  <PresentationFormat>On-screen Show (16:9)</PresentationFormat>
  <Paragraphs>598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ILN Theme</vt:lpstr>
      <vt:lpstr>Межпроцессные разговоры: причины и способы</vt:lpstr>
      <vt:lpstr>О себе</vt:lpstr>
      <vt:lpstr>О докладе</vt:lpstr>
      <vt:lpstr>Зачем?</vt:lpstr>
      <vt:lpstr>Как?</vt:lpstr>
      <vt:lpstr>Не все методы одинаковы</vt:lpstr>
      <vt:lpstr>Сериализация</vt:lpstr>
      <vt:lpstr>Что выбрать?</vt:lpstr>
      <vt:lpstr>Измерение производительности</vt:lpstr>
      <vt:lpstr>Измерение производительности</vt:lpstr>
      <vt:lpstr>Окружение</vt:lpstr>
      <vt:lpstr>Низкоуровневые методы</vt:lpstr>
      <vt:lpstr>Низкоуровневые методы: время отклика</vt:lpstr>
      <vt:lpstr>Низкоуровневые методы: время отклика</vt:lpstr>
      <vt:lpstr>Время отклика: причина</vt:lpstr>
      <vt:lpstr>Низкоуровневые методы: время отклика</vt:lpstr>
      <vt:lpstr>Низкоуровневые методы: запросы</vt:lpstr>
      <vt:lpstr>Низкоуровневые методы: особенности</vt:lpstr>
      <vt:lpstr>Сообщения</vt:lpstr>
      <vt:lpstr>Сообщения: время отклика</vt:lpstr>
      <vt:lpstr>Сообщения: запросы</vt:lpstr>
      <vt:lpstr>Сообщения с гарантией</vt:lpstr>
      <vt:lpstr>Сообщения с гарантией: время отклика</vt:lpstr>
      <vt:lpstr>Сообщения с гарантией: запросы</vt:lpstr>
      <vt:lpstr>RPC: Вызов метода</vt:lpstr>
      <vt:lpstr>RPC: время отклика</vt:lpstr>
      <vt:lpstr>RPC: запросы</vt:lpstr>
      <vt:lpstr>RPC: Особенности WCF</vt:lpstr>
      <vt:lpstr>Повторим</vt:lpstr>
      <vt:lpstr>Заключение</vt:lpstr>
      <vt:lpstr>Ссылки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Продвинутое использование NuGet и MSBuild</dc:title>
  <dc:creator>Igor Labutin</dc:creator>
  <cp:lastModifiedBy>Igor Labutin</cp:lastModifiedBy>
  <cp:revision>315</cp:revision>
  <dcterms:created xsi:type="dcterms:W3CDTF">2017-04-01T21:03:33Z</dcterms:created>
  <dcterms:modified xsi:type="dcterms:W3CDTF">2017-05-20T22:17:11Z</dcterms:modified>
</cp:coreProperties>
</file>