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70" r:id="rId3"/>
    <p:sldId id="257" r:id="rId4"/>
    <p:sldId id="259" r:id="rId5"/>
    <p:sldId id="258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2" r:id="rId16"/>
    <p:sldId id="281" r:id="rId17"/>
    <p:sldId id="278" r:id="rId18"/>
    <p:sldId id="279" r:id="rId19"/>
    <p:sldId id="267" r:id="rId20"/>
    <p:sldId id="268" r:id="rId21"/>
    <p:sldId id="269" r:id="rId22"/>
    <p:sldId id="280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58" autoAdjust="0"/>
  </p:normalViewPr>
  <p:slideViewPr>
    <p:cSldViewPr>
      <p:cViewPr varScale="1">
        <p:scale>
          <a:sx n="58" d="100"/>
          <a:sy n="58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0274-248A-4D09-8B15-8607B8DEB5A5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6D6D4-648B-4189-9D75-425370B686D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D6D4-648B-4189-9D75-425370B686D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</a:t>
            </a:r>
            <a:r>
              <a:rPr lang="en-US" baseline="0" dirty="0" smtClean="0"/>
              <a:t> – interoperability, but local only</a:t>
            </a:r>
          </a:p>
          <a:p>
            <a:r>
              <a:rPr lang="en-US" baseline="0" dirty="0" smtClean="0"/>
              <a:t>DCOM – distributed, but only for Windows, tightly coupled</a:t>
            </a:r>
          </a:p>
          <a:p>
            <a:r>
              <a:rPr lang="en-US" baseline="0" dirty="0" smtClean="0"/>
              <a:t>.NET </a:t>
            </a:r>
            <a:r>
              <a:rPr lang="en-US" baseline="0" dirty="0" err="1" smtClean="0"/>
              <a:t>Remoting</a:t>
            </a:r>
            <a:r>
              <a:rPr lang="en-US" baseline="0" dirty="0" smtClean="0"/>
              <a:t> – first attempt of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. Only between .NET apps, no load balancing</a:t>
            </a:r>
          </a:p>
          <a:p>
            <a:r>
              <a:rPr lang="en-US" baseline="0" dirty="0" smtClean="0"/>
              <a:t>Web Services – open web standards (HTML, SOAP, etc). But only HTTP</a:t>
            </a:r>
          </a:p>
          <a:p>
            <a:r>
              <a:rPr lang="en-US" baseline="0" dirty="0" smtClean="0"/>
              <a:t>WCF – complete framework build around service orientation. Built to group all other</a:t>
            </a:r>
            <a:r>
              <a:rPr lang="ru-RU" baseline="0" dirty="0" smtClean="0"/>
              <a:t> </a:t>
            </a:r>
            <a:r>
              <a:rPr lang="en-US" baseline="0" dirty="0" smtClean="0"/>
              <a:t>distributed programming models built by MS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D6D4-648B-4189-9D75-425370B686D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007EA9-A000-4EB5-83EB-8C78E9EDB2F8}" type="datetime1">
              <a:rPr lang="ru-RU" smtClean="0"/>
              <a:pPr/>
              <a:t>02.04.2016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40A3A-2F91-4030-A53D-ED5D0DDE970E}" type="datetime1">
              <a:rPr lang="ru-RU" smtClean="0"/>
              <a:pPr/>
              <a:t>02.04.2016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B77C8-CF0C-41B7-B53F-662EC4A777AF}" type="datetime1">
              <a:rPr lang="ru-RU" smtClean="0"/>
              <a:pPr/>
              <a:t>02.04.2016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3F64E-2D48-4961-A824-A2948546BF9B}" type="datetime1">
              <a:rPr lang="ru-RU" smtClean="0"/>
              <a:pPr/>
              <a:t>02.04.2016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9874D-423A-4756-A863-48C6D4AFF974}" type="datetime1">
              <a:rPr lang="ru-RU" smtClean="0"/>
              <a:pPr/>
              <a:t>02.04.2016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EEAE5F-E72F-40A2-B2F7-8C823D7E9A90}" type="datetime1">
              <a:rPr lang="ru-RU" smtClean="0"/>
              <a:pPr/>
              <a:t>02.04.2016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0ED2F5-A686-4C74-8C30-AFBF09AE32AC}" type="datetime1">
              <a:rPr lang="ru-RU" smtClean="0"/>
              <a:pPr/>
              <a:t>02.04.2016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CE224-C23F-466E-9347-806BFD0724D9}" type="datetime1">
              <a:rPr lang="ru-RU" smtClean="0"/>
              <a:pPr/>
              <a:t>02.04.2016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E425E-E3F8-4E20-A6DD-98A8D518BD05}" type="datetime1">
              <a:rPr lang="ru-RU" smtClean="0"/>
              <a:pPr/>
              <a:t>02.04.2016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EC7BD6-3825-44A6-85EE-2A307BDAB160}" type="datetime1">
              <a:rPr lang="ru-RU" smtClean="0"/>
              <a:pPr/>
              <a:t>02.04.2016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2374C4-5439-45EC-9BA7-0A0EB3284A1A}" type="datetime1">
              <a:rPr lang="ru-RU" smtClean="0"/>
              <a:pPr/>
              <a:t>02.04.2016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D79F85-7BC9-4F1F-9E4C-34FA1F774993}" type="datetime1">
              <a:rPr lang="ru-RU" smtClean="0"/>
              <a:pPr/>
              <a:t>02.04.2016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bit.ly/wcfextensibilit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ailto:ilabuti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WCF. </a:t>
            </a:r>
            <a:r>
              <a:rPr lang="ru-RU" dirty="0" smtClean="0"/>
              <a:t>Легко или проблемно?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Игорь Лабутин, 02.04.2016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ru-RU" dirty="0" smtClean="0">
                <a:sym typeface="Wingdings" pitchFamily="2" charset="2"/>
              </a:rPr>
              <a:t>Теперь есть авторизация</a:t>
            </a:r>
          </a:p>
          <a:p>
            <a:r>
              <a:rPr lang="en-US" sz="3600" b="1" dirty="0" smtClean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ru-RU" dirty="0" smtClean="0">
                <a:sym typeface="Wingdings" pitchFamily="2" charset="2"/>
              </a:rPr>
              <a:t>Большой расход памяти</a:t>
            </a:r>
          </a:p>
          <a:p>
            <a:endParaRPr lang="ru-RU" dirty="0" smtClean="0">
              <a:sym typeface="Wingdings" pitchFamily="2" charset="2"/>
            </a:endParaRP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Авторизация: результаты </a:t>
            </a:r>
            <a:r>
              <a:rPr lang="ru-RU" dirty="0" smtClean="0">
                <a:sym typeface="Wingdings" pitchFamily="2" charset="2"/>
              </a:rPr>
              <a:t>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2780928"/>
          <a:ext cx="74888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77"/>
                <a:gridCol w="2496277"/>
                <a:gridCol w="2496277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Traffic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ServiceProxy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ru-RU" dirty="0" smtClean="0"/>
                        <a:t>Мб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420 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Мб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588224" y="3717032"/>
            <a:ext cx="2232248" cy="864096"/>
          </a:xfrm>
          <a:prstGeom prst="wedgeRoundRectCallout">
            <a:avLst>
              <a:gd name="adj1" fmla="val -39154"/>
              <a:gd name="adj2" fmla="val -9461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Надо что-то делать!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1835696" y="5013176"/>
            <a:ext cx="5616624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Пробуем исправить</a:t>
            </a:r>
            <a:endParaRPr lang="ru-RU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ru-RU" dirty="0" smtClean="0">
                <a:sym typeface="Wingdings" pitchFamily="2" charset="2"/>
              </a:rPr>
              <a:t>Авторизация все еще работает</a:t>
            </a:r>
          </a:p>
          <a:p>
            <a:r>
              <a:rPr lang="en-US" sz="3600" b="1" dirty="0" smtClean="0">
                <a:solidFill>
                  <a:srgbClr val="00B050"/>
                </a:solidFill>
                <a:sym typeface="Wingdings" pitchFamily="2" charset="2"/>
              </a:rPr>
              <a:t></a:t>
            </a:r>
            <a:r>
              <a:rPr lang="en-US" sz="36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ru-RU" dirty="0" smtClean="0">
                <a:sym typeface="Wingdings" pitchFamily="2" charset="2"/>
              </a:rPr>
              <a:t>Расход памяти уменьшился</a:t>
            </a:r>
          </a:p>
          <a:p>
            <a:endParaRPr lang="ru-RU" dirty="0" smtClean="0">
              <a:sym typeface="Wingdings" pitchFamily="2" charset="2"/>
            </a:endParaRP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Авторизация: результаты </a:t>
            </a:r>
            <a:r>
              <a:rPr lang="en-US" dirty="0" smtClean="0">
                <a:sym typeface="Wingdings" pitchFamily="2" charset="2"/>
              </a:rPr>
              <a:t>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2780928"/>
          <a:ext cx="74888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77"/>
                <a:gridCol w="2496277"/>
                <a:gridCol w="2496277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Traffic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ServiceProxy</a:t>
                      </a:r>
                      <a:r>
                        <a:rPr lang="ru-RU" baseline="0" dirty="0" smtClean="0"/>
                        <a:t>(</a:t>
                      </a:r>
                      <a:r>
                        <a:rPr lang="en-US" baseline="0" dirty="0" smtClean="0"/>
                        <a:t>string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ru-RU" dirty="0" smtClean="0"/>
                        <a:t>Мб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rgbClr val="FF0000"/>
                          </a:solidFill>
                        </a:rPr>
                        <a:t>420 </a:t>
                      </a:r>
                      <a:r>
                        <a:rPr lang="ru-RU" strike="noStrike" dirty="0" smtClean="0">
                          <a:solidFill>
                            <a:srgbClr val="FF0000"/>
                          </a:solidFill>
                        </a:rPr>
                        <a:t>Мб</a:t>
                      </a:r>
                      <a:endParaRPr lang="ru-RU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r>
                        <a:rPr lang="en-US" baseline="0" dirty="0" smtClean="0"/>
                        <a:t> extension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ru-RU" dirty="0" smtClean="0"/>
                        <a:t>Мб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trike="noStrike" dirty="0" smtClean="0">
                          <a:solidFill>
                            <a:schemeClr val="tx1"/>
                          </a:solidFill>
                        </a:rPr>
                        <a:t>300 Мб</a:t>
                      </a:r>
                      <a:endParaRPr lang="ru-RU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6588224" y="4077072"/>
            <a:ext cx="2232248" cy="864096"/>
          </a:xfrm>
          <a:prstGeom prst="wedgeRoundRectCallout">
            <a:avLst>
              <a:gd name="adj1" fmla="val -39154"/>
              <a:gd name="adj2" fmla="val -9461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Есть куда улучшать</a:t>
            </a:r>
            <a:endParaRPr lang="ru-R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Цепочки вызовов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539552" y="1268760"/>
            <a:ext cx="1512168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Клиент</a:t>
            </a:r>
            <a:endParaRPr lang="ru-RU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339752" y="1268760"/>
            <a:ext cx="165618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Сервер</a:t>
            </a:r>
            <a:endParaRPr lang="ru-RU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283968" y="1268760"/>
            <a:ext cx="165618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-party</a:t>
            </a:r>
            <a:endParaRPr lang="ru-RU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95736" y="1268760"/>
            <a:ext cx="0" cy="338437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39952" y="1268760"/>
            <a:ext cx="0" cy="338437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87624" y="1916832"/>
            <a:ext cx="360040" cy="2736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987824" y="2204864"/>
            <a:ext cx="360040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4932040" y="2780928"/>
            <a:ext cx="360040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Elbow Connector 20"/>
          <p:cNvCxnSpPr/>
          <p:nvPr/>
        </p:nvCxnSpPr>
        <p:spPr>
          <a:xfrm>
            <a:off x="1331640" y="2276872"/>
            <a:ext cx="1872208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3203848" y="2852936"/>
            <a:ext cx="1944216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H="1">
            <a:off x="3203848" y="3212976"/>
            <a:ext cx="1944216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H="1">
            <a:off x="1331640" y="3789040"/>
            <a:ext cx="1872208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20498818">
            <a:off x="3327340" y="4423511"/>
            <a:ext cx="4661904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Делаем!</a:t>
            </a:r>
            <a:endParaRPr lang="ru-RU" sz="4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939560"/>
          </a:xfrm>
        </p:spPr>
        <p:txBody>
          <a:bodyPr/>
          <a:lstStyle/>
          <a:p>
            <a:r>
              <a:rPr lang="en-US" dirty="0" smtClean="0"/>
              <a:t>WCF – </a:t>
            </a:r>
            <a:r>
              <a:rPr lang="ru-RU" dirty="0" smtClean="0"/>
              <a:t>это </a:t>
            </a:r>
            <a:r>
              <a:rPr lang="ru-RU" sz="2800" dirty="0" smtClean="0"/>
              <a:t>просто</a:t>
            </a:r>
            <a:r>
              <a:rPr lang="ru-RU" dirty="0" smtClean="0"/>
              <a:t> кладезь проблем</a:t>
            </a:r>
          </a:p>
          <a:p>
            <a:pPr lvl="1"/>
            <a:r>
              <a:rPr lang="ru-RU" dirty="0" smtClean="0"/>
              <a:t>Смотрим расход памяти</a:t>
            </a:r>
          </a:p>
          <a:p>
            <a:pPr lvl="1"/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Цепочки вызовов: выводы</a:t>
            </a:r>
            <a:endParaRPr lang="ru-RU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868731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67544" y="3789040"/>
            <a:ext cx="8229600" cy="18722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Причины?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ru-RU" sz="2300" dirty="0" smtClean="0"/>
              <a:t>Наши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InternalProxy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2300" dirty="0" smtClean="0"/>
              <a:t>остались в памяти?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ru-RU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Внутренние</a:t>
            </a:r>
            <a:r>
              <a:rPr kumimoji="0" lang="ru-RU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структуры связанные 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IInternalContract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kumimoji="0" lang="ru-RU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 освободились?</a:t>
            </a:r>
            <a:endParaRPr kumimoji="0" lang="ru-RU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ru-RU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67544" y="1412776"/>
            <a:ext cx="5760640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WCF – </a:t>
            </a: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это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прост</a:t>
            </a:r>
            <a:r>
              <a:rPr lang="ru-RU" sz="2800" dirty="0" smtClean="0"/>
              <a:t>о</a:t>
            </a:r>
            <a:endParaRPr kumimoji="0" lang="ru-RU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7" grpId="0" build="allAtOnce"/>
      <p:bldP spid="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648643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Куда делась память?</a:t>
            </a:r>
            <a:endParaRPr lang="ru-R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1340768"/>
            <a:ext cx="667439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015208" y="4725144"/>
            <a:ext cx="7128792" cy="1080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ru-RU" sz="2700" dirty="0" smtClean="0"/>
              <a:t>Может, дело в</a:t>
            </a:r>
            <a:r>
              <a:rPr lang="en-US" sz="2700" dirty="0" smtClean="0"/>
              <a:t> </a:t>
            </a:r>
            <a:r>
              <a:rPr lang="ru-RU" sz="2700" dirty="0" smtClean="0"/>
              <a:t>отсутствии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en-US" sz="2700" dirty="0" smtClean="0"/>
              <a:t>?</a:t>
            </a:r>
            <a:endParaRPr lang="ru-RU"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 без </a:t>
            </a:r>
            <a:r>
              <a:rPr lang="en-US" dirty="0" smtClean="0"/>
              <a:t>using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260282"/>
            <a:ext cx="8634736" cy="101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2"/>
            <a:ext cx="712253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4239" y="3645024"/>
            <a:ext cx="6440169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648643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Куда делась память?</a:t>
            </a:r>
            <a:endParaRPr lang="ru-R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1340768"/>
            <a:ext cx="667439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/>
        </p:nvGrpSpPr>
        <p:grpSpPr>
          <a:xfrm>
            <a:off x="971600" y="2924944"/>
            <a:ext cx="8106968" cy="3168352"/>
            <a:chOff x="971600" y="2924944"/>
            <a:chExt cx="8106968" cy="3168352"/>
          </a:xfrm>
        </p:grpSpPr>
        <p:pic>
          <p:nvPicPr>
            <p:cNvPr id="3174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1600" y="4653136"/>
              <a:ext cx="8106968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Bent Arrow 6"/>
            <p:cNvSpPr/>
            <p:nvPr/>
          </p:nvSpPr>
          <p:spPr>
            <a:xfrm rot="5400000">
              <a:off x="3851920" y="2204864"/>
              <a:ext cx="1944216" cy="3384376"/>
            </a:xfrm>
            <a:prstGeom prst="ben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Цепочки вызовов</a:t>
            </a:r>
            <a:r>
              <a:rPr lang="en-US" dirty="0" smtClean="0"/>
              <a:t>: </a:t>
            </a:r>
            <a:r>
              <a:rPr lang="ru-RU" dirty="0" smtClean="0"/>
              <a:t>подробности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539552" y="1268760"/>
            <a:ext cx="1512168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Клиент</a:t>
            </a:r>
            <a:endParaRPr lang="ru-RU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339752" y="1268760"/>
            <a:ext cx="165618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Сервер</a:t>
            </a:r>
            <a:endParaRPr lang="ru-RU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283968" y="1268760"/>
            <a:ext cx="165618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-party</a:t>
            </a:r>
            <a:endParaRPr lang="ru-RU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95736" y="1268760"/>
            <a:ext cx="0" cy="338437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39952" y="1268760"/>
            <a:ext cx="0" cy="338437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87624" y="1916832"/>
            <a:ext cx="360040" cy="2736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987824" y="2204864"/>
            <a:ext cx="360040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4932040" y="2780928"/>
            <a:ext cx="360040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Elbow Connector 20"/>
          <p:cNvCxnSpPr/>
          <p:nvPr/>
        </p:nvCxnSpPr>
        <p:spPr>
          <a:xfrm>
            <a:off x="1331640" y="2276872"/>
            <a:ext cx="1872208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3203848" y="2852936"/>
            <a:ext cx="1944216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H="1">
            <a:off x="3203848" y="3212976"/>
            <a:ext cx="1944216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H="1">
            <a:off x="1331640" y="3789040"/>
            <a:ext cx="1872208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rot="16200000">
            <a:off x="3265004" y="2791780"/>
            <a:ext cx="1152128" cy="4103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788296" y="2573288"/>
            <a:ext cx="715144" cy="1456928"/>
            <a:chOff x="3788296" y="2573288"/>
            <a:chExt cx="715144" cy="1456928"/>
          </a:xfrm>
        </p:grpSpPr>
        <p:sp>
          <p:nvSpPr>
            <p:cNvPr id="24" name="Oval 23"/>
            <p:cNvSpPr/>
            <p:nvPr/>
          </p:nvSpPr>
          <p:spPr>
            <a:xfrm rot="16200000">
              <a:off x="3417404" y="2944180"/>
              <a:ext cx="1152128" cy="41034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Proxy</a:t>
              </a:r>
            </a:p>
          </p:txBody>
        </p:sp>
        <p:sp>
          <p:nvSpPr>
            <p:cNvPr id="25" name="Oval 24"/>
            <p:cNvSpPr/>
            <p:nvPr/>
          </p:nvSpPr>
          <p:spPr>
            <a:xfrm rot="16200000">
              <a:off x="3569804" y="3096580"/>
              <a:ext cx="1152128" cy="41034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Proxy</a:t>
              </a:r>
            </a:p>
          </p:txBody>
        </p:sp>
        <p:sp>
          <p:nvSpPr>
            <p:cNvPr id="26" name="Oval 25"/>
            <p:cNvSpPr/>
            <p:nvPr/>
          </p:nvSpPr>
          <p:spPr>
            <a:xfrm rot="16200000">
              <a:off x="3722204" y="3248980"/>
              <a:ext cx="1152128" cy="41034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Proxy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 rot="20498818">
            <a:off x="3479157" y="4338610"/>
            <a:ext cx="4661904" cy="15870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Надо что-то решать!</a:t>
            </a:r>
            <a:endParaRPr lang="ru-RU" sz="40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 animBg="1"/>
      <p:bldP spid="27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Цепочки вызовов</a:t>
            </a:r>
            <a:r>
              <a:rPr lang="en-US" dirty="0" smtClean="0"/>
              <a:t>: </a:t>
            </a:r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55584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InternalProxy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InternalProxy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p.DoSomething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dirty="0"/>
          </a:p>
        </p:txBody>
      </p:sp>
      <p:grpSp>
        <p:nvGrpSpPr>
          <p:cNvPr id="10" name="Group 9"/>
          <p:cNvGrpSpPr/>
          <p:nvPr/>
        </p:nvGrpSpPr>
        <p:grpSpPr>
          <a:xfrm>
            <a:off x="170956" y="1268760"/>
            <a:ext cx="8973044" cy="5589240"/>
            <a:chOff x="170956" y="1268760"/>
            <a:chExt cx="8973044" cy="5589240"/>
          </a:xfrm>
        </p:grpSpPr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251520" y="2924944"/>
              <a:ext cx="8712968" cy="3933056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using</a:t>
              </a:r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(</a:t>
              </a:r>
              <a:r>
                <a:rPr lang="en-US" sz="2400" dirty="0" err="1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/>
                </a:rPr>
                <a:t>InternalProxy</a:t>
              </a:r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p = </a:t>
              </a:r>
              <a:r>
                <a:rPr lang="en-US" sz="2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new</a:t>
              </a:r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en-US" sz="2400" dirty="0" err="1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/>
                </a:rPr>
                <a:t>InternalProxy</a:t>
              </a:r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())</a:t>
              </a:r>
            </a:p>
            <a:p>
              <a:r>
                <a:rPr lang="ru-RU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{</a:t>
              </a:r>
            </a:p>
            <a:p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 </a:t>
              </a:r>
              <a:r>
                <a:rPr lang="en-US" sz="2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p.DoSomething</a:t>
              </a:r>
              <a:r>
                <a:rPr lang="en-US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();</a:t>
              </a:r>
            </a:p>
            <a:p>
              <a:r>
                <a:rPr lang="ru-RU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}</a:t>
              </a:r>
              <a:endPara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endParaRPr>
            </a:p>
            <a:p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endParaRPr>
            </a:p>
            <a:p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endParaRPr>
            </a:p>
            <a:p>
              <a:pPr algn="r"/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algn="r"/>
              <a:endParaRPr lang="en-US" sz="2400" dirty="0" smtClean="0"/>
            </a:p>
            <a:p>
              <a:pPr algn="r"/>
              <a:r>
                <a:rPr kumimoji="0" lang="ru-RU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Использование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lang="en-US" sz="2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using</a:t>
              </a:r>
              <a:r>
                <a:rPr lang="en-US" sz="20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kumimoji="0" lang="ru-RU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всегда полезно, даже если кажется что</a:t>
              </a: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ru-RU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освобождать</a:t>
              </a:r>
              <a:r>
                <a:rPr kumimoji="0" lang="ru-RU" sz="24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нечего.</a:t>
              </a:r>
              <a:endPara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55576" y="1268760"/>
              <a:ext cx="7560840" cy="1656184"/>
            </a:xfrm>
            <a:prstGeom prst="line">
              <a:avLst/>
            </a:prstGeom>
            <a:ln w="412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827584" y="1268760"/>
              <a:ext cx="7416824" cy="1584176"/>
            </a:xfrm>
            <a:prstGeom prst="line">
              <a:avLst/>
            </a:prstGeom>
            <a:ln w="412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Down Arrow 38"/>
            <p:cNvSpPr/>
            <p:nvPr/>
          </p:nvSpPr>
          <p:spPr>
            <a:xfrm>
              <a:off x="4067944" y="2348880"/>
              <a:ext cx="864096" cy="72008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0956" y="4581128"/>
              <a:ext cx="8973044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Простые вещи требуют минимального кода</a:t>
            </a:r>
          </a:p>
          <a:p>
            <a:endParaRPr lang="ru-RU" dirty="0" smtClean="0"/>
          </a:p>
          <a:p>
            <a:r>
              <a:rPr lang="ru-RU" dirty="0" smtClean="0"/>
              <a:t>Сложные вещи сделать можно!</a:t>
            </a:r>
          </a:p>
          <a:p>
            <a:pPr lvl="1"/>
            <a:r>
              <a:rPr lang="ru-RU" dirty="0" smtClean="0"/>
              <a:t>Более 30 точек расширения</a:t>
            </a:r>
          </a:p>
          <a:p>
            <a:pPr lvl="1"/>
            <a:r>
              <a:rPr lang="ru-RU" dirty="0" smtClean="0"/>
              <a:t>В большинстве случаев требуют много кода и понимания фабрик</a:t>
            </a:r>
          </a:p>
          <a:p>
            <a:pPr lvl="1"/>
            <a:r>
              <a:rPr lang="ru-RU" dirty="0" smtClean="0"/>
              <a:t>Активно используются атрибуты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Расширяемость </a:t>
            </a:r>
            <a:r>
              <a:rPr lang="en-US" dirty="0" smtClean="0"/>
              <a:t>WCF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15 лет в индустрии</a:t>
            </a:r>
          </a:p>
          <a:p>
            <a:pPr lvl="1"/>
            <a:r>
              <a:rPr lang="ru-RU" dirty="0" smtClean="0"/>
              <a:t>С/С++: </a:t>
            </a:r>
            <a:r>
              <a:rPr lang="en-US" dirty="0" smtClean="0"/>
              <a:t>Windows, Linux, QNX, Embedded</a:t>
            </a:r>
          </a:p>
          <a:p>
            <a:pPr lvl="1"/>
            <a:r>
              <a:rPr lang="en-US" dirty="0" smtClean="0"/>
              <a:t>.NET – </a:t>
            </a:r>
            <a:r>
              <a:rPr lang="ru-RU" sz="2400" dirty="0" smtClean="0"/>
              <a:t>последние</a:t>
            </a:r>
            <a:r>
              <a:rPr lang="ru-RU" dirty="0" smtClean="0"/>
              <a:t> 8 лет</a:t>
            </a:r>
          </a:p>
          <a:p>
            <a:endParaRPr lang="ru-RU" dirty="0" smtClean="0"/>
          </a:p>
          <a:p>
            <a:r>
              <a:rPr lang="ru-RU" dirty="0" smtClean="0"/>
              <a:t>Интересы</a:t>
            </a:r>
          </a:p>
          <a:p>
            <a:pPr lvl="1"/>
            <a:r>
              <a:rPr lang="ru-RU" dirty="0" smtClean="0"/>
              <a:t>Сети, протоколы обмена данными</a:t>
            </a:r>
          </a:p>
          <a:p>
            <a:pPr lvl="1"/>
            <a:r>
              <a:rPr lang="ru-RU" dirty="0" smtClean="0"/>
              <a:t>Проблемы производительности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WCF</a:t>
            </a:r>
            <a:r>
              <a:rPr lang="ru-RU" dirty="0" smtClean="0"/>
              <a:t> – это удобно и в большинстве случаев просто</a:t>
            </a:r>
          </a:p>
          <a:p>
            <a:r>
              <a:rPr lang="ru-RU" dirty="0" smtClean="0"/>
              <a:t>Если что-то необходимо сделать – скорее всего найдется способ (и не один!)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474840" cy="4525963"/>
          </a:xfrm>
        </p:spPr>
        <p:txBody>
          <a:bodyPr/>
          <a:lstStyle/>
          <a:p>
            <a:r>
              <a:rPr lang="en-US" dirty="0" smtClean="0"/>
              <a:t>Series of posts by Carlos </a:t>
            </a:r>
            <a:r>
              <a:rPr lang="en-US" dirty="0" err="1" smtClean="0"/>
              <a:t>Figueira</a:t>
            </a:r>
            <a:r>
              <a:rPr lang="en-US" dirty="0" smtClean="0"/>
              <a:t> at </a:t>
            </a:r>
            <a:r>
              <a:rPr lang="en-US" dirty="0" smtClean="0">
                <a:hlinkClick r:id="rId2"/>
              </a:rPr>
              <a:t>http://bit.ly/wcfextensibility</a:t>
            </a:r>
            <a:endParaRPr lang="en-US" dirty="0" smtClean="0"/>
          </a:p>
          <a:p>
            <a:r>
              <a:rPr lang="en-US" dirty="0" smtClean="0"/>
              <a:t>MSDN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pic>
        <p:nvPicPr>
          <p:cNvPr id="14338" name="Picture 2" descr="Design and Build Maintainable Service-Oriented System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628800"/>
            <a:ext cx="3622354" cy="475252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5896" y="5949280"/>
            <a:ext cx="5338936" cy="70608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ilabutin@gmail.com</a:t>
            </a:r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37890" name="Picture 2" descr="https://leadershipspirit.files.wordpress.com/2013/09/questi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7830" y="1268760"/>
            <a:ext cx="5124450" cy="3371851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– </a:t>
            </a:r>
            <a:r>
              <a:rPr lang="ru-RU" dirty="0" smtClean="0"/>
              <a:t>откуда и зачем</a:t>
            </a:r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1520" y="1124744"/>
            <a:ext cx="4176464" cy="1863824"/>
            <a:chOff x="251520" y="1124744"/>
            <a:chExt cx="4176464" cy="1863824"/>
          </a:xfrm>
        </p:grpSpPr>
        <p:sp>
          <p:nvSpPr>
            <p:cNvPr id="15" name="Rounded Rectangle 14"/>
            <p:cNvSpPr/>
            <p:nvPr/>
          </p:nvSpPr>
          <p:spPr>
            <a:xfrm>
              <a:off x="323528" y="1196752"/>
              <a:ext cx="1512168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Sockets</a:t>
              </a:r>
              <a:endParaRPr lang="ru-RU" sz="2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520" y="2060848"/>
              <a:ext cx="2511896" cy="9277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Memory Mapped Files</a:t>
              </a:r>
              <a:endParaRPr lang="ru-RU" sz="2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763688" y="1124744"/>
              <a:ext cx="2511896" cy="6396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Named Pipes</a:t>
              </a:r>
              <a:endParaRPr lang="ru-RU" sz="24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619672" y="1628800"/>
              <a:ext cx="2808312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WM_COPYDATA</a:t>
              </a:r>
              <a:endParaRPr lang="ru-RU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95936" y="1412776"/>
            <a:ext cx="4960168" cy="2439888"/>
            <a:chOff x="3995936" y="1412776"/>
            <a:chExt cx="4960168" cy="2439888"/>
          </a:xfrm>
        </p:grpSpPr>
        <p:sp>
          <p:nvSpPr>
            <p:cNvPr id="12" name="Right Arrow 11"/>
            <p:cNvSpPr/>
            <p:nvPr/>
          </p:nvSpPr>
          <p:spPr>
            <a:xfrm>
              <a:off x="3995936" y="2348880"/>
              <a:ext cx="648072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2040" y="1412776"/>
              <a:ext cx="2511896" cy="9277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.NET </a:t>
              </a:r>
              <a:r>
                <a:rPr lang="en-US" sz="2400" dirty="0" err="1" smtClean="0"/>
                <a:t>Remoting</a:t>
              </a:r>
              <a:endParaRPr lang="ru-RU" sz="24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44208" y="2060848"/>
              <a:ext cx="2511896" cy="9277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COM</a:t>
              </a:r>
              <a:endParaRPr lang="ru-RU" sz="24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716016" y="2348880"/>
              <a:ext cx="2511896" cy="9277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DCOM</a:t>
              </a:r>
              <a:endParaRPr lang="ru-RU" sz="24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444208" y="2924944"/>
              <a:ext cx="2511896" cy="9277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Web Services</a:t>
              </a:r>
              <a:endParaRPr lang="ru-RU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3568" y="3921004"/>
            <a:ext cx="8208912" cy="2724549"/>
            <a:chOff x="683568" y="3921004"/>
            <a:chExt cx="8208912" cy="2724549"/>
          </a:xfrm>
        </p:grpSpPr>
        <p:grpSp>
          <p:nvGrpSpPr>
            <p:cNvPr id="25" name="Group 24"/>
            <p:cNvGrpSpPr/>
            <p:nvPr/>
          </p:nvGrpSpPr>
          <p:grpSpPr>
            <a:xfrm>
              <a:off x="683568" y="3921004"/>
              <a:ext cx="5077320" cy="2388316"/>
              <a:chOff x="683568" y="3921004"/>
              <a:chExt cx="5077320" cy="2388316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683568" y="4581128"/>
                <a:ext cx="4104456" cy="1728192"/>
              </a:xfrm>
              <a:prstGeom prst="clou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Windows Communication Foundation</a:t>
                </a:r>
                <a:endParaRPr lang="ru-RU" sz="2400" dirty="0"/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8388588">
                <a:off x="4536752" y="3921004"/>
                <a:ext cx="1224136" cy="100811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148064" y="5445224"/>
              <a:ext cx="37444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/>
                <a:t>Первый релиз в составе </a:t>
              </a:r>
              <a:r>
                <a:rPr lang="en-US" sz="2400" dirty="0" smtClean="0"/>
                <a:t>.NET FW 3.0 </a:t>
              </a:r>
              <a:r>
                <a:rPr lang="ru-RU" sz="2400" dirty="0" smtClean="0"/>
                <a:t>21.11.2006</a:t>
              </a:r>
              <a:endParaRPr lang="ru-RU" sz="2400" dirty="0"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08357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A</a:t>
            </a:r>
            <a:r>
              <a:rPr lang="en-US" sz="4400" dirty="0" smtClean="0"/>
              <a:t>ddress  </a:t>
            </a:r>
            <a:r>
              <a:rPr lang="en-US" sz="6600" dirty="0" smtClean="0">
                <a:solidFill>
                  <a:srgbClr val="FF0000"/>
                </a:solidFill>
              </a:rPr>
              <a:t>B</a:t>
            </a:r>
            <a:r>
              <a:rPr lang="en-US" sz="4400" dirty="0" smtClean="0"/>
              <a:t>inding  </a:t>
            </a:r>
            <a:r>
              <a:rPr lang="en-US" sz="6600" dirty="0" smtClean="0">
                <a:solidFill>
                  <a:srgbClr val="FF0000"/>
                </a:solidFill>
              </a:rPr>
              <a:t>C</a:t>
            </a:r>
            <a:r>
              <a:rPr lang="en-US" sz="4400" dirty="0" smtClean="0"/>
              <a:t>ontract</a:t>
            </a:r>
            <a:endParaRPr lang="ru-RU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Клиент-сервер: пробуем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1547664" y="2924944"/>
            <a:ext cx="6048672" cy="11304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Тут без </a:t>
            </a:r>
            <a:r>
              <a:rPr lang="en-US" sz="3600" dirty="0" smtClean="0"/>
              <a:t>Visual Studio </a:t>
            </a:r>
            <a:r>
              <a:rPr lang="ru-RU" sz="3600" dirty="0" smtClean="0"/>
              <a:t>не обойтись!</a:t>
            </a:r>
            <a:endParaRPr lang="ru-RU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4653136"/>
            <a:ext cx="8229600" cy="1083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Теперь у нас есть самое настоящее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клиент-серверное приложение!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0022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ru-RU" sz="3600" dirty="0" smtClean="0"/>
              <a:t>Это неизбежно!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ru-RU" sz="3600" dirty="0" smtClean="0"/>
              <a:t>В большинстве случаев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</a:t>
            </a:r>
            <a:r>
              <a:rPr lang="ru-RU" sz="3600" dirty="0" smtClean="0"/>
              <a:t>работает без проблем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Версионирование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539552" y="1268760"/>
            <a:ext cx="2088232" cy="10801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Клиент</a:t>
            </a:r>
            <a:endParaRPr lang="en-US" sz="2400" dirty="0" smtClean="0"/>
          </a:p>
          <a:p>
            <a:pPr algn="ctr"/>
            <a:r>
              <a:rPr lang="en-US" sz="2400" dirty="0" smtClean="0"/>
              <a:t>1.0</a:t>
            </a:r>
            <a:endParaRPr lang="ru-RU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860603" y="1268760"/>
            <a:ext cx="1815854" cy="10801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Сервер</a:t>
            </a:r>
            <a:endParaRPr lang="en-US" sz="2400" dirty="0" smtClean="0"/>
          </a:p>
          <a:p>
            <a:pPr algn="ctr"/>
            <a:r>
              <a:rPr lang="en-US" sz="2400" dirty="0" smtClean="0"/>
              <a:t>2.0</a:t>
            </a:r>
            <a:endParaRPr lang="ru-RU" sz="2400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627784" y="1808820"/>
            <a:ext cx="4232819" cy="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134076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GetState</a:t>
            </a:r>
            <a:r>
              <a:rPr lang="en-US" dirty="0" smtClean="0"/>
              <a:t>() -&gt; </a:t>
            </a:r>
            <a:r>
              <a:rPr lang="en-US" dirty="0" err="1" smtClean="0"/>
              <a:t>ServerState</a:t>
            </a:r>
            <a:endParaRPr lang="ru-RU" dirty="0"/>
          </a:p>
        </p:txBody>
      </p:sp>
      <p:sp>
        <p:nvSpPr>
          <p:cNvPr id="11" name="Rounded Rectangle 10"/>
          <p:cNvSpPr/>
          <p:nvPr/>
        </p:nvSpPr>
        <p:spPr>
          <a:xfrm>
            <a:off x="539552" y="2636912"/>
            <a:ext cx="2088232" cy="10801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Клиент</a:t>
            </a:r>
            <a:endParaRPr lang="en-US" sz="2400" dirty="0" smtClean="0"/>
          </a:p>
          <a:p>
            <a:pPr algn="ctr"/>
            <a:r>
              <a:rPr lang="en-US" sz="2400" dirty="0" smtClean="0"/>
              <a:t>2.0</a:t>
            </a:r>
            <a:endParaRPr lang="ru-RU" sz="2400" dirty="0"/>
          </a:p>
        </p:txBody>
      </p:sp>
      <p:cxnSp>
        <p:nvCxnSpPr>
          <p:cNvPr id="14" name="Shape 13"/>
          <p:cNvCxnSpPr>
            <a:stCxn id="11" idx="3"/>
            <a:endCxn id="6" idx="2"/>
          </p:cNvCxnSpPr>
          <p:nvPr/>
        </p:nvCxnSpPr>
        <p:spPr>
          <a:xfrm flipV="1">
            <a:off x="2627784" y="2348880"/>
            <a:ext cx="5140746" cy="82809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5856" y="2708920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GetState</a:t>
            </a:r>
            <a:r>
              <a:rPr lang="en-US" dirty="0" smtClean="0"/>
              <a:t>() -&gt; </a:t>
            </a:r>
            <a:r>
              <a:rPr lang="en-US" dirty="0" err="1" smtClean="0"/>
              <a:t>ExtendedServerState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 rot="20523215">
            <a:off x="3894574" y="4681988"/>
            <a:ext cx="3667992" cy="1323439"/>
          </a:xfrm>
          <a:prstGeom prst="rect">
            <a:avLst/>
          </a:prstGeom>
          <a:solidFill>
            <a:schemeClr val="bg2">
              <a:lumMod val="90000"/>
            </a:schemeClr>
          </a:solidFill>
          <a:ln w="412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4000" dirty="0" smtClean="0"/>
              <a:t>Но не всегда!</a:t>
            </a:r>
          </a:p>
          <a:p>
            <a:r>
              <a:rPr lang="ru-RU" sz="4000" dirty="0" smtClean="0"/>
              <a:t>Пробуем!</a:t>
            </a:r>
            <a:endParaRPr lang="ru-RU" sz="4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5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Enums</a:t>
            </a:r>
            <a:r>
              <a:rPr lang="en-US" sz="2800" dirty="0" smtClean="0"/>
              <a:t>: </a:t>
            </a:r>
            <a:r>
              <a:rPr lang="ru-RU" sz="2800" dirty="0" smtClean="0"/>
              <a:t>Либо </a:t>
            </a:r>
            <a:r>
              <a:rPr lang="en-US" sz="2800" dirty="0" smtClean="0"/>
              <a:t>backing field </a:t>
            </a:r>
            <a:r>
              <a:rPr lang="ru-RU" sz="2800" dirty="0" smtClean="0"/>
              <a:t>и ручная обработка неожиданных значений на клиенте, либо сервер должен следить что кому посылается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Можно, но осторожно </a:t>
            </a:r>
            <a:r>
              <a:rPr lang="ru-RU" sz="2800" dirty="0" smtClean="0">
                <a:sym typeface="Wingdings" pitchFamily="2" charset="2"/>
              </a:rPr>
              <a:t></a:t>
            </a:r>
          </a:p>
          <a:p>
            <a:r>
              <a:rPr lang="en-US" sz="2800" dirty="0" smtClean="0"/>
              <a:t>MS Best Practices: Data Contract Versioning</a:t>
            </a:r>
          </a:p>
          <a:p>
            <a:pPr lvl="1"/>
            <a:r>
              <a:rPr lang="en-US" sz="2400" dirty="0" smtClean="0"/>
              <a:t>http://bit.ly/1MDvOGm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Версионирование</a:t>
            </a:r>
            <a:r>
              <a:rPr lang="ru-RU" dirty="0" smtClean="0"/>
              <a:t>: выводы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Один класс это скучно</a:t>
            </a:r>
            <a:r>
              <a:rPr lang="en-US" dirty="0" smtClean="0"/>
              <a:t>. </a:t>
            </a:r>
            <a:r>
              <a:rPr lang="ru-RU" dirty="0" smtClean="0"/>
              <a:t>Наследуем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2132856"/>
            <a:ext cx="3024336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ServerState</a:t>
            </a:r>
            <a:endParaRPr lang="ru-RU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5220072" y="1556792"/>
            <a:ext cx="3024336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ServerState</a:t>
            </a:r>
            <a:endParaRPr lang="ru-RU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4644008" y="3429000"/>
            <a:ext cx="4176464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RunningServerState</a:t>
            </a:r>
            <a:endParaRPr lang="ru-RU" sz="3200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6732240" y="2471192"/>
            <a:ext cx="0" cy="957808"/>
          </a:xfrm>
          <a:prstGeom prst="straightConnector1">
            <a:avLst/>
          </a:prstGeom>
          <a:ln w="63500" cmpd="sng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635896" y="2420888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 rot="20498818">
            <a:off x="2641584" y="4571086"/>
            <a:ext cx="3312368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Пробуем!</a:t>
            </a:r>
            <a:endParaRPr lang="ru-RU" sz="4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Предпочтение атрибуту </a:t>
            </a:r>
            <a:r>
              <a:rPr lang="en-US" sz="3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KnownType</a:t>
            </a:r>
            <a:endParaRPr lang="en-US" sz="32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 smtClean="0"/>
          </a:p>
          <a:p>
            <a:r>
              <a:rPr lang="ru-RU" dirty="0" smtClean="0"/>
              <a:t>Но если нужна гибкость и код клиента свой – можно использовать свой </a:t>
            </a:r>
            <a:r>
              <a:rPr lang="en-US" dirty="0" smtClean="0"/>
              <a:t>resolver.</a:t>
            </a:r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Наследование: выводы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 без авторизации?</a:t>
            </a:r>
            <a:endParaRPr lang="ru-RU" dirty="0"/>
          </a:p>
        </p:txBody>
      </p:sp>
      <p:pic>
        <p:nvPicPr>
          <p:cNvPr id="28680" name="Picture 8" descr="http://blog.centrify.com/wp-content/uploads/2014/12/nopasswor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667375" cy="446722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 rot="20498818">
            <a:off x="671613" y="3120875"/>
            <a:ext cx="735471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Исправляем!</a:t>
            </a:r>
            <a:endParaRPr lang="ru-RU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1211</TotalTime>
  <Words>535</Words>
  <Application>Microsoft Office PowerPoint</Application>
  <PresentationFormat>On-screen Show (4:3)</PresentationFormat>
  <Paragraphs>157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WCF. Легко или проблемно?</vt:lpstr>
      <vt:lpstr>О себе</vt:lpstr>
      <vt:lpstr>WCF – откуда и зачем</vt:lpstr>
      <vt:lpstr>Клиент-сервер: пробуем</vt:lpstr>
      <vt:lpstr>Версионирование</vt:lpstr>
      <vt:lpstr>Версионирование: выводы</vt:lpstr>
      <vt:lpstr>Один класс это скучно. Наследуем</vt:lpstr>
      <vt:lpstr>Наследование: выводы</vt:lpstr>
      <vt:lpstr>Сервер без авторизации?</vt:lpstr>
      <vt:lpstr>Авторизация: результаты </vt:lpstr>
      <vt:lpstr>Авторизация: результаты </vt:lpstr>
      <vt:lpstr>Цепочки вызовов</vt:lpstr>
      <vt:lpstr>Цепочки вызовов: выводы</vt:lpstr>
      <vt:lpstr>Куда делась память?</vt:lpstr>
      <vt:lpstr>Клиент без using</vt:lpstr>
      <vt:lpstr>Куда делась память?</vt:lpstr>
      <vt:lpstr>Цепочки вызовов: подробности</vt:lpstr>
      <vt:lpstr>Цепочки вызовов: итог</vt:lpstr>
      <vt:lpstr>Расширяемость WCF</vt:lpstr>
      <vt:lpstr>Заключение</vt:lpstr>
      <vt:lpstr>Материалы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Igor Labutin</dc:creator>
  <cp:lastModifiedBy>Igor Labutin</cp:lastModifiedBy>
  <cp:revision>85</cp:revision>
  <dcterms:created xsi:type="dcterms:W3CDTF">2016-03-23T21:23:50Z</dcterms:created>
  <dcterms:modified xsi:type="dcterms:W3CDTF">2016-04-02T09:20:00Z</dcterms:modified>
</cp:coreProperties>
</file>