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353" r:id="rId4"/>
    <p:sldId id="355" r:id="rId5"/>
    <p:sldId id="294" r:id="rId6"/>
    <p:sldId id="273" r:id="rId7"/>
    <p:sldId id="319" r:id="rId8"/>
    <p:sldId id="321" r:id="rId9"/>
    <p:sldId id="325" r:id="rId10"/>
    <p:sldId id="342" r:id="rId11"/>
    <p:sldId id="320" r:id="rId12"/>
    <p:sldId id="357" r:id="rId13"/>
    <p:sldId id="322" r:id="rId14"/>
    <p:sldId id="323" r:id="rId15"/>
    <p:sldId id="344" r:id="rId16"/>
    <p:sldId id="326" r:id="rId17"/>
    <p:sldId id="341" r:id="rId18"/>
    <p:sldId id="359" r:id="rId19"/>
    <p:sldId id="343" r:id="rId20"/>
    <p:sldId id="328" r:id="rId21"/>
    <p:sldId id="329" r:id="rId22"/>
    <p:sldId id="324" r:id="rId23"/>
    <p:sldId id="345" r:id="rId24"/>
    <p:sldId id="356" r:id="rId25"/>
    <p:sldId id="360" r:id="rId26"/>
    <p:sldId id="346" r:id="rId27"/>
    <p:sldId id="330" r:id="rId28"/>
    <p:sldId id="331" r:id="rId29"/>
    <p:sldId id="364" r:id="rId30"/>
    <p:sldId id="365" r:id="rId31"/>
    <p:sldId id="366" r:id="rId32"/>
    <p:sldId id="347" r:id="rId33"/>
    <p:sldId id="361" r:id="rId34"/>
    <p:sldId id="332" r:id="rId35"/>
    <p:sldId id="348" r:id="rId36"/>
    <p:sldId id="363" r:id="rId37"/>
    <p:sldId id="362" r:id="rId38"/>
    <p:sldId id="350" r:id="rId39"/>
    <p:sldId id="335" r:id="rId40"/>
    <p:sldId id="336" r:id="rId41"/>
    <p:sldId id="339" r:id="rId42"/>
    <p:sldId id="337" r:id="rId43"/>
    <p:sldId id="338" r:id="rId44"/>
    <p:sldId id="351" r:id="rId45"/>
    <p:sldId id="352" r:id="rId46"/>
    <p:sldId id="293" r:id="rId47"/>
    <p:sldId id="272" r:id="rId4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7E7E7"/>
    <a:srgbClr val="E7DCD9"/>
    <a:srgbClr val="F2F2F2"/>
    <a:srgbClr val="B2C05C"/>
    <a:srgbClr val="D4DCA4"/>
    <a:srgbClr val="E6E3DE"/>
    <a:srgbClr val="FAFAF9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 autoAdjust="0"/>
    <p:restoredTop sz="98576" autoAdjust="0"/>
  </p:normalViewPr>
  <p:slideViewPr>
    <p:cSldViewPr>
      <p:cViewPr>
        <p:scale>
          <a:sx n="130" d="100"/>
          <a:sy n="130" d="100"/>
        </p:scale>
        <p:origin x="-17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5634197602212"/>
          <c:y val="0.11979351024826826"/>
          <c:w val="0.74978084842503068"/>
          <c:h val="0.594940846060236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0.30599999999999999</c:v>
                </c:pt>
                <c:pt idx="1">
                  <c:v>1.5669999999999999</c:v>
                </c:pt>
                <c:pt idx="2">
                  <c:v>14.334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HashSet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0.97399999999999998</c:v>
                </c:pt>
                <c:pt idx="1">
                  <c:v>1.1120000000000001</c:v>
                </c:pt>
                <c:pt idx="2">
                  <c:v>1.08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48352"/>
        <c:axId val="105562688"/>
      </c:lineChart>
      <c:catAx>
        <c:axId val="58148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562688"/>
        <c:crosses val="autoZero"/>
        <c:auto val="1"/>
        <c:lblAlgn val="ctr"/>
        <c:lblOffset val="100"/>
        <c:noMultiLvlLbl val="0"/>
      </c:catAx>
      <c:valAx>
        <c:axId val="105562688"/>
        <c:scaling>
          <c:orientation val="minMax"/>
          <c:max val="1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dirty="0" err="1" smtClean="0"/>
                  <a:t>мс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7180401247594745E-2"/>
              <c:y val="3.951622696303492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81483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6954047431976436"/>
          <c:y val="0.84533172784723265"/>
          <c:w val="0.50367822921198513"/>
          <c:h val="0.108185568479812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5634197602212"/>
          <c:y val="4.1042085470587124E-2"/>
          <c:w val="0.56782825967357431"/>
          <c:h val="0.673692178856437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Данные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MemoryStream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</c:v>
                </c:pt>
                <c:pt idx="1">
                  <c:v>256</c:v>
                </c:pt>
                <c:pt idx="2">
                  <c:v>2048</c:v>
                </c:pt>
                <c:pt idx="3">
                  <c:v>32768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RecyclableMS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1039</c:v>
                </c:pt>
                <c:pt idx="3">
                  <c:v>10133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694912"/>
        <c:axId val="191725568"/>
      </c:lineChart>
      <c:catAx>
        <c:axId val="190694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Килобайты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725568"/>
        <c:crosses val="autoZero"/>
        <c:auto val="1"/>
        <c:lblAlgn val="ctr"/>
        <c:lblOffset val="100"/>
        <c:noMultiLvlLbl val="0"/>
      </c:catAx>
      <c:valAx>
        <c:axId val="191725568"/>
        <c:scaling>
          <c:orientation val="minMax"/>
          <c:max val="1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dirty="0" smtClean="0"/>
                  <a:t>Килобайты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6949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8432766367137352"/>
          <c:y val="0.4499082133500753"/>
          <c:w val="0.21130547405098107"/>
          <c:h val="0.30594768811923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AF-80DC-4C7E-97BE-29789CFA2A47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248D-11BD-4579-B9DD-6BAC888CE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4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"/>
          <p:cNvSpPr/>
          <p:nvPr userDrawn="1"/>
        </p:nvSpPr>
        <p:spPr>
          <a:xfrm rot="10800000">
            <a:off x="797866" y="3820204"/>
            <a:ext cx="7776253" cy="487834"/>
          </a:xfrm>
          <a:custGeom>
            <a:avLst/>
            <a:gdLst/>
            <a:ahLst/>
            <a:cxnLst/>
            <a:rect l="l" t="t" r="r" b="b"/>
            <a:pathLst>
              <a:path w="7776253" h="487834">
                <a:moveTo>
                  <a:pt x="7510278" y="487834"/>
                </a:moveTo>
                <a:lnTo>
                  <a:pt x="0" y="487834"/>
                </a:lnTo>
                <a:lnTo>
                  <a:pt x="85954" y="144016"/>
                </a:lnTo>
                <a:lnTo>
                  <a:pt x="88969" y="144016"/>
                </a:lnTo>
                <a:cubicBezTo>
                  <a:pt x="112358" y="62105"/>
                  <a:pt x="183454" y="5139"/>
                  <a:pt x="265974" y="2447"/>
                </a:cubicBezTo>
                <a:lnTo>
                  <a:pt x="265974" y="0"/>
                </a:lnTo>
                <a:lnTo>
                  <a:pt x="7776253" y="0"/>
                </a:lnTo>
                <a:lnTo>
                  <a:pt x="7690298" y="343818"/>
                </a:lnTo>
                <a:lnTo>
                  <a:pt x="7687283" y="343818"/>
                </a:lnTo>
                <a:cubicBezTo>
                  <a:pt x="7663894" y="425729"/>
                  <a:pt x="7592798" y="482695"/>
                  <a:pt x="7510278" y="48538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"/>
          <p:cNvSpPr/>
          <p:nvPr userDrawn="1"/>
        </p:nvSpPr>
        <p:spPr>
          <a:xfrm rot="10800000">
            <a:off x="755576" y="2643758"/>
            <a:ext cx="7860835" cy="784249"/>
          </a:xfrm>
          <a:custGeom>
            <a:avLst/>
            <a:gdLst/>
            <a:ahLst/>
            <a:cxnLst/>
            <a:rect l="l" t="t" r="r" b="b"/>
            <a:pathLst>
              <a:path w="7860835" h="784249">
                <a:moveTo>
                  <a:pt x="7520757" y="784249"/>
                </a:moveTo>
                <a:lnTo>
                  <a:pt x="0" y="784249"/>
                </a:lnTo>
                <a:lnTo>
                  <a:pt x="160058" y="144016"/>
                </a:lnTo>
                <a:lnTo>
                  <a:pt x="163073" y="144016"/>
                </a:lnTo>
                <a:cubicBezTo>
                  <a:pt x="186462" y="62105"/>
                  <a:pt x="257558" y="5139"/>
                  <a:pt x="340078" y="2447"/>
                </a:cubicBezTo>
                <a:lnTo>
                  <a:pt x="340078" y="0"/>
                </a:lnTo>
                <a:lnTo>
                  <a:pt x="7860835" y="0"/>
                </a:lnTo>
                <a:lnTo>
                  <a:pt x="7700777" y="640233"/>
                </a:lnTo>
                <a:lnTo>
                  <a:pt x="7697762" y="640233"/>
                </a:lnTo>
                <a:cubicBezTo>
                  <a:pt x="7674373" y="722144"/>
                  <a:pt x="7603277" y="779110"/>
                  <a:pt x="7520757" y="78180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6993" y="2715766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8479488" y="4803997"/>
            <a:ext cx="664512" cy="353791"/>
          </a:xfrm>
          <a:custGeom>
            <a:avLst/>
            <a:gdLst/>
            <a:ahLst/>
            <a:cxnLst/>
            <a:rect l="l" t="t" r="r" b="b"/>
            <a:pathLst>
              <a:path w="664512" h="353791">
                <a:moveTo>
                  <a:pt x="554544" y="240305"/>
                </a:moveTo>
                <a:lnTo>
                  <a:pt x="591445" y="209775"/>
                </a:lnTo>
                <a:lnTo>
                  <a:pt x="589721" y="209775"/>
                </a:lnTo>
                <a:close/>
                <a:moveTo>
                  <a:pt x="432048" y="353791"/>
                </a:moveTo>
                <a:lnTo>
                  <a:pt x="0" y="353791"/>
                </a:lnTo>
                <a:lnTo>
                  <a:pt x="0" y="0"/>
                </a:lnTo>
                <a:lnTo>
                  <a:pt x="664512" y="0"/>
                </a:lnTo>
                <a:lnTo>
                  <a:pt x="612068" y="209775"/>
                </a:lnTo>
                <a:lnTo>
                  <a:pt x="609053" y="209775"/>
                </a:lnTo>
                <a:cubicBezTo>
                  <a:pt x="585664" y="291686"/>
                  <a:pt x="514568" y="348652"/>
                  <a:pt x="432048" y="3513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/>
          <p:nvPr userDrawn="1"/>
        </p:nvSpPr>
        <p:spPr>
          <a:xfrm>
            <a:off x="-14288" y="-12700"/>
            <a:ext cx="8382750" cy="784250"/>
          </a:xfrm>
          <a:custGeom>
            <a:avLst/>
            <a:gdLst/>
            <a:ahLst/>
            <a:cxnLst/>
            <a:rect l="l" t="t" r="r" b="b"/>
            <a:pathLst>
              <a:path w="8382750" h="784250">
                <a:moveTo>
                  <a:pt x="8200345" y="640234"/>
                </a:moveTo>
                <a:lnTo>
                  <a:pt x="8165168" y="670764"/>
                </a:lnTo>
                <a:lnTo>
                  <a:pt x="8202069" y="640234"/>
                </a:lnTo>
                <a:close/>
                <a:moveTo>
                  <a:pt x="0" y="0"/>
                </a:moveTo>
                <a:lnTo>
                  <a:pt x="8382750" y="0"/>
                </a:lnTo>
                <a:lnTo>
                  <a:pt x="8222692" y="640234"/>
                </a:lnTo>
                <a:lnTo>
                  <a:pt x="8219677" y="640234"/>
                </a:lnTo>
                <a:cubicBezTo>
                  <a:pt x="8196288" y="722145"/>
                  <a:pt x="8125192" y="779111"/>
                  <a:pt x="8042672" y="781803"/>
                </a:cubicBezTo>
                <a:lnTo>
                  <a:pt x="8042672" y="784250"/>
                </a:lnTo>
                <a:lnTo>
                  <a:pt x="0" y="7842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28600"/>
            <a:ext cx="8229600" cy="74295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 baseline="0"/>
            </a:lvl1pPr>
            <a:lvl2pPr>
              <a:spcBef>
                <a:spcPts val="300"/>
              </a:spcBef>
              <a:spcAft>
                <a:spcPts val="300"/>
              </a:spcAft>
              <a:defRPr sz="2200" baseline="0"/>
            </a:lvl2pPr>
            <a:lvl3pPr>
              <a:spcBef>
                <a:spcPts val="100"/>
              </a:spcBef>
              <a:spcAft>
                <a:spcPts val="100"/>
              </a:spcAft>
              <a:defRPr sz="2000" baseline="0"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7544" y="4803998"/>
            <a:ext cx="430960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-14288" y="-12700"/>
            <a:ext cx="8382750" cy="784250"/>
          </a:xfrm>
          <a:custGeom>
            <a:avLst/>
            <a:gdLst/>
            <a:ahLst/>
            <a:cxnLst/>
            <a:rect l="l" t="t" r="r" b="b"/>
            <a:pathLst>
              <a:path w="8382750" h="784250">
                <a:moveTo>
                  <a:pt x="8200345" y="640234"/>
                </a:moveTo>
                <a:lnTo>
                  <a:pt x="8165168" y="670764"/>
                </a:lnTo>
                <a:lnTo>
                  <a:pt x="8202069" y="640234"/>
                </a:lnTo>
                <a:close/>
                <a:moveTo>
                  <a:pt x="0" y="0"/>
                </a:moveTo>
                <a:lnTo>
                  <a:pt x="8382750" y="0"/>
                </a:lnTo>
                <a:lnTo>
                  <a:pt x="8222692" y="640234"/>
                </a:lnTo>
                <a:lnTo>
                  <a:pt x="8219677" y="640234"/>
                </a:lnTo>
                <a:cubicBezTo>
                  <a:pt x="8196288" y="722145"/>
                  <a:pt x="8125192" y="779111"/>
                  <a:pt x="8042672" y="781803"/>
                </a:cubicBezTo>
                <a:lnTo>
                  <a:pt x="8042672" y="784250"/>
                </a:lnTo>
                <a:lnTo>
                  <a:pt x="0" y="7842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/>
          <p:cNvSpPr/>
          <p:nvPr userDrawn="1"/>
        </p:nvSpPr>
        <p:spPr>
          <a:xfrm rot="10800000">
            <a:off x="8479488" y="4803997"/>
            <a:ext cx="664512" cy="353791"/>
          </a:xfrm>
          <a:custGeom>
            <a:avLst/>
            <a:gdLst/>
            <a:ahLst/>
            <a:cxnLst/>
            <a:rect l="l" t="t" r="r" b="b"/>
            <a:pathLst>
              <a:path w="664512" h="353791">
                <a:moveTo>
                  <a:pt x="554544" y="240305"/>
                </a:moveTo>
                <a:lnTo>
                  <a:pt x="591445" y="209775"/>
                </a:lnTo>
                <a:lnTo>
                  <a:pt x="589721" y="209775"/>
                </a:lnTo>
                <a:close/>
                <a:moveTo>
                  <a:pt x="432048" y="353791"/>
                </a:moveTo>
                <a:lnTo>
                  <a:pt x="0" y="353791"/>
                </a:lnTo>
                <a:lnTo>
                  <a:pt x="0" y="0"/>
                </a:lnTo>
                <a:lnTo>
                  <a:pt x="664512" y="0"/>
                </a:lnTo>
                <a:lnTo>
                  <a:pt x="612068" y="209775"/>
                </a:lnTo>
                <a:lnTo>
                  <a:pt x="609053" y="209775"/>
                </a:lnTo>
                <a:cubicBezTo>
                  <a:pt x="585664" y="291686"/>
                  <a:pt x="514568" y="348652"/>
                  <a:pt x="432048" y="3513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4" y="85750"/>
            <a:ext cx="8229600" cy="6858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77544" y="4803998"/>
            <a:ext cx="43096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4F5D3A-85FB-49E3-A5E2-E877C429B5E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spcAft>
          <a:spcPts val="500"/>
        </a:spcAft>
        <a:buClr>
          <a:schemeClr val="accent2"/>
        </a:buClr>
        <a:buSzPct val="76000"/>
        <a:buFont typeface="Wingdings 3"/>
        <a:buChar char="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ilabut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YE9l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wZetW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vyv5D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Cleary/AsyncE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2ADagI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2xEbfE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EbfEq" TargetMode="External"/><Relationship Id="rId7" Type="http://schemas.openxmlformats.org/officeDocument/2006/relationships/hyperlink" Target="https://github.com/ilabutin/spbdotnet2017/" TargetMode="External"/><Relationship Id="rId2" Type="http://schemas.openxmlformats.org/officeDocument/2006/relationships/hyperlink" Target="http://bit.ly/2wYE9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ADagIs" TargetMode="External"/><Relationship Id="rId5" Type="http://schemas.openxmlformats.org/officeDocument/2006/relationships/hyperlink" Target="http://bit.ly/2xEiqMO" TargetMode="External"/><Relationship Id="rId4" Type="http://schemas.openxmlformats.org/officeDocument/2006/relationships/hyperlink" Target="http://bit.ly/2vyv5D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Коллекционируем данные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Игорь Лабутин, </a:t>
            </a:r>
            <a:r>
              <a:rPr lang="en-US" dirty="0" smtClean="0">
                <a:hlinkClick r:id="rId2"/>
              </a:rPr>
              <a:t>ilabutin@gmail.com</a:t>
            </a:r>
            <a:r>
              <a:rPr lang="ru-RU" dirty="0" smtClean="0"/>
              <a:t>, 19.12.2017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26" y="242810"/>
            <a:ext cx="2184925" cy="21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 ли памяти для </a:t>
            </a:r>
            <a:r>
              <a:rPr lang="en-US" dirty="0" smtClean="0"/>
              <a:t>array pool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82497"/>
              </p:ext>
            </p:extLst>
          </p:nvPr>
        </p:nvGraphicFramePr>
        <p:xfrm>
          <a:off x="323528" y="2427734"/>
          <a:ext cx="83529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395"/>
                <a:gridCol w="1339141"/>
                <a:gridCol w="1584176"/>
                <a:gridCol w="194421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r>
                        <a:rPr lang="ru-RU" dirty="0" smtClean="0"/>
                        <a:t>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Данных</a:t>
                      </a:r>
                      <a:r>
                        <a:rPr lang="ru-RU" baseline="0" dirty="0" smtClean="0"/>
                        <a:t> в списке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 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400 Кб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Использовано памяти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Кб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 </a:t>
                      </a:r>
                      <a:r>
                        <a:rPr lang="en-US" baseline="0" dirty="0" smtClean="0"/>
                        <a:t>78 </a:t>
                      </a:r>
                      <a:r>
                        <a:rPr lang="ru-RU" baseline="0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128 Кб </a:t>
                      </a:r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78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1026 Кб</a:t>
                      </a:r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dirty="0" smtClean="0"/>
                        <a:t>470 </a:t>
                      </a:r>
                      <a:r>
                        <a:rPr lang="ru-RU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2.5 </a:t>
                      </a:r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aseline="0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 / </a:t>
                      </a:r>
                      <a:r>
                        <a:rPr lang="en-US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498</a:t>
                      </a:r>
                      <a:r>
                        <a:rPr kumimoji="0" lang="ru-RU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aseline="0" dirty="0" smtClean="0"/>
                        <a:t>90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r>
                        <a:rPr lang="ru-RU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254 / </a:t>
                      </a:r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r>
                        <a:rPr lang="ru-RU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244 / </a:t>
                      </a:r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07904" y="2787774"/>
            <a:ext cx="1512168" cy="11521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660232" y="3147814"/>
            <a:ext cx="2088232" cy="151216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59632" y="843558"/>
            <a:ext cx="7272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[]&gt; chunks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[]&gt;();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item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(length %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ChunkSize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chunks.Add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pool.TakeChunk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chunks[length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/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ChunkSize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][length %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ChunkSize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 = item;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257490" y="3538026"/>
            <a:ext cx="8490974" cy="11939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6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Сложные коллекции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Внутри – опять массив</a:t>
            </a:r>
          </a:p>
          <a:p>
            <a:pPr lvl="1"/>
            <a:r>
              <a:rPr lang="ru-RU" dirty="0" smtClean="0"/>
              <a:t>Или несколько	</a:t>
            </a:r>
            <a:endParaRPr lang="en-US" dirty="0"/>
          </a:p>
          <a:p>
            <a:r>
              <a:rPr lang="ru-RU" dirty="0" smtClean="0"/>
              <a:t>Дополнительные расходы на подсчет хэш-функций</a:t>
            </a:r>
          </a:p>
          <a:p>
            <a:pPr lvl="1"/>
            <a:r>
              <a:rPr lang="ru-RU" dirty="0" smtClean="0"/>
              <a:t>Могут быть слишком велики для небольших коллекций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19464901"/>
              </p:ext>
            </p:extLst>
          </p:nvPr>
        </p:nvGraphicFramePr>
        <p:xfrm>
          <a:off x="5364088" y="1238731"/>
          <a:ext cx="3696072" cy="387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Хэш</a:t>
            </a:r>
            <a:r>
              <a:rPr lang="ru-RU" dirty="0" smtClean="0"/>
              <a:t> – это дешево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762872" cy="4105622"/>
          </a:xfrm>
        </p:spPr>
        <p:txBody>
          <a:bodyPr>
            <a:noAutofit/>
          </a:bodyPr>
          <a:lstStyle/>
          <a:p>
            <a:r>
              <a:rPr lang="ru-RU" dirty="0" smtClean="0"/>
              <a:t>«Правильная» хэш-функция</a:t>
            </a:r>
            <a:endParaRPr lang="en-US" dirty="0" smtClean="0"/>
          </a:p>
          <a:p>
            <a:r>
              <a:rPr lang="ru-RU" dirty="0" smtClean="0"/>
              <a:t>Мало элементов в словаре</a:t>
            </a:r>
          </a:p>
          <a:p>
            <a:pPr lvl="1"/>
            <a:r>
              <a:rPr lang="ru-RU" sz="2000" dirty="0" smtClean="0"/>
              <a:t>Подсчет </a:t>
            </a:r>
            <a:r>
              <a:rPr lang="ru-RU" sz="2000" dirty="0" err="1" smtClean="0"/>
              <a:t>хэша</a:t>
            </a:r>
            <a:r>
              <a:rPr lang="ru-RU" sz="2000" dirty="0" smtClean="0"/>
              <a:t> </a:t>
            </a:r>
            <a:r>
              <a:rPr lang="en-US" sz="2000" dirty="0" smtClean="0"/>
              <a:t>vs </a:t>
            </a:r>
            <a:r>
              <a:rPr lang="ru-RU" sz="2000" dirty="0" smtClean="0"/>
              <a:t>линейный поиск в списке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Roslyn: Collection of imported PE Names</a:t>
            </a:r>
            <a:r>
              <a:rPr lang="ru-RU" sz="2400" dirty="0" smtClean="0"/>
              <a:t> (см.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bit.ly/2wYE9ls</a:t>
            </a:r>
            <a:r>
              <a:rPr lang="en-US" sz="2400" dirty="0" smtClean="0"/>
              <a:t>s</a:t>
            </a:r>
            <a:r>
              <a:rPr lang="ru-RU" sz="2400" dirty="0" smtClean="0"/>
              <a:t>)</a:t>
            </a:r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59646" y="843558"/>
            <a:ext cx="31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Время поиска 10</a:t>
            </a:r>
            <a:r>
              <a:rPr lang="en-US" dirty="0" smtClean="0"/>
              <a:t> </a:t>
            </a:r>
            <a:r>
              <a:rPr lang="ru-RU" dirty="0" smtClean="0"/>
              <a:t>000 раз в коллекции строк размером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9" name="Hidelink"/>
          <p:cNvSpPr/>
          <p:nvPr/>
        </p:nvSpPr>
        <p:spPr>
          <a:xfrm>
            <a:off x="323528" y="3507854"/>
            <a:ext cx="4890574" cy="90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1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" grpId="0" uiExpand="1" build="p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продолжаются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17590"/>
          </a:xfrm>
        </p:spPr>
        <p:txBody>
          <a:bodyPr>
            <a:normAutofit/>
          </a:bodyPr>
          <a:lstStyle/>
          <a:p>
            <a:r>
              <a:rPr lang="ru-RU" dirty="0" smtClean="0"/>
              <a:t>Массивы </a:t>
            </a:r>
            <a:r>
              <a:rPr lang="ru-RU" dirty="0" err="1" smtClean="0"/>
              <a:t>ковариантны</a:t>
            </a:r>
            <a:endParaRPr lang="en-US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ru-RU" dirty="0" smtClean="0"/>
              <a:t>Проверки типов в </a:t>
            </a:r>
            <a:r>
              <a:rPr lang="ru-RU" dirty="0" err="1" smtClean="0"/>
              <a:t>рантайме</a:t>
            </a:r>
            <a:endParaRPr lang="ru-RU" sz="2800" dirty="0" smtClean="0"/>
          </a:p>
          <a:p>
            <a:r>
              <a:rPr lang="ru-RU" dirty="0" smtClean="0"/>
              <a:t>Почему так?</a:t>
            </a:r>
          </a:p>
          <a:p>
            <a:pPr lvl="1"/>
            <a:r>
              <a:rPr lang="en-US" sz="1800" dirty="0" smtClean="0"/>
              <a:t>“</a:t>
            </a:r>
            <a:r>
              <a:rPr lang="en-US" sz="2000" dirty="0"/>
              <a:t>It was added to the CLR because Java requires it</a:t>
            </a:r>
            <a:r>
              <a:rPr lang="en-US" sz="1800" dirty="0" smtClean="0"/>
              <a:t>”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© Eric Lippert (</a:t>
            </a:r>
            <a:r>
              <a:rPr lang="ru-RU" sz="1800" dirty="0" smtClean="0"/>
              <a:t>см.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bit.ly/2wZetW3</a:t>
            </a:r>
            <a:r>
              <a:rPr lang="ru-RU" sz="1800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8264" y="91556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243143" y="1707654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524328" y="1707654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ru-RU" dirty="0"/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6819207" y="1372766"/>
            <a:ext cx="586257" cy="334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flipH="1" flipV="1">
            <a:off x="7405464" y="1372766"/>
            <a:ext cx="694928" cy="334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1293788"/>
            <a:ext cx="35637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Triangle[]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Shape[] shapes =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DoSomething(Shape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t)</a:t>
            </a:r>
          </a:p>
          <a:p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t[0] = new Rectangle();</a:t>
            </a:r>
          </a:p>
          <a:p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2350524"/>
            <a:ext cx="296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ArrayTypeMismatchException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3254151" y="242717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Вариантность в наши дни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2240" y="4785996"/>
            <a:ext cx="1981200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14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20893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контравариантность</a:t>
            </a:r>
            <a:endParaRPr lang="ru-RU" dirty="0" smtClean="0"/>
          </a:p>
          <a:p>
            <a:pPr lvl="1"/>
            <a:r>
              <a:rPr lang="ru-RU" dirty="0" smtClean="0"/>
              <a:t>Для интерфейсов и делегатов</a:t>
            </a:r>
          </a:p>
          <a:p>
            <a:pPr lvl="1"/>
            <a:r>
              <a:rPr lang="ru-RU" dirty="0" smtClean="0"/>
              <a:t>Проверки на этапе компиляции</a:t>
            </a:r>
          </a:p>
          <a:p>
            <a:r>
              <a:rPr lang="ru-RU" dirty="0" smtClean="0"/>
              <a:t>Ключевые слова </a:t>
            </a:r>
            <a:r>
              <a:rPr lang="en-US" dirty="0" smtClean="0"/>
              <a:t>in/out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2830165"/>
            <a:ext cx="3413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T&gt;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T&gt;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TResult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T1,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TResult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&gt;(T1 arg1);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2830165"/>
            <a:ext cx="46025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&lt;Circle&gt;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GetCircles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&lt;Shape&gt; x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GetCircles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ProcessShapes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(Action&lt;Circle&gt; action);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Action&lt;Shape&gt;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shapeAction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shape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shape.Draw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ProcessShapes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shapeAction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HideAction"/>
          <p:cNvSpPr/>
          <p:nvPr/>
        </p:nvSpPr>
        <p:spPr>
          <a:xfrm>
            <a:off x="323528" y="3291831"/>
            <a:ext cx="8418966" cy="864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Hind Func"/>
          <p:cNvSpPr/>
          <p:nvPr/>
        </p:nvSpPr>
        <p:spPr>
          <a:xfrm>
            <a:off x="323528" y="4152443"/>
            <a:ext cx="8064896" cy="864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HideInterface"/>
          <p:cNvSpPr/>
          <p:nvPr/>
        </p:nvSpPr>
        <p:spPr>
          <a:xfrm>
            <a:off x="454188" y="2830166"/>
            <a:ext cx="8418966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604448" y="4869180"/>
            <a:ext cx="397024" cy="274320"/>
          </a:xfrm>
          <a:prstGeom prst="rect">
            <a:avLst/>
          </a:prstGeom>
        </p:spPr>
        <p:txBody>
          <a:bodyPr vert="horz"/>
          <a:lstStyle>
            <a:defPPr>
              <a:defRPr lang="ru-RU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94F5D3A-85FB-49E3-A5E2-E877C429B5EA}" type="slidenum">
              <a:rPr lang="ru-RU" smtClean="0"/>
              <a:pPr algn="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Классические коллекции - выводы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Следить за потреблением памяти</a:t>
            </a:r>
          </a:p>
          <a:p>
            <a:pPr lvl="1"/>
            <a:r>
              <a:rPr lang="ru-RU" dirty="0" smtClean="0"/>
              <a:t>Явно использовать конструкторы с указанием размера</a:t>
            </a:r>
            <a:endParaRPr lang="en-US" dirty="0" smtClean="0"/>
          </a:p>
          <a:p>
            <a:pPr lvl="1"/>
            <a:r>
              <a:rPr lang="ru-RU" dirty="0" smtClean="0"/>
              <a:t>Писать свои коллекции при необходимости</a:t>
            </a:r>
          </a:p>
          <a:p>
            <a:r>
              <a:rPr lang="ru-RU" dirty="0" smtClean="0"/>
              <a:t>Для словарей с малым количеством данных рассмотреть взамен списки</a:t>
            </a:r>
          </a:p>
          <a:p>
            <a:endParaRPr lang="ru-RU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Оффтопик</a:t>
            </a:r>
            <a:r>
              <a:rPr lang="ru-RU" dirty="0" smtClean="0"/>
              <a:t>: </a:t>
            </a:r>
            <a:r>
              <a:rPr lang="en-US" dirty="0" err="1" smtClean="0"/>
              <a:t>MemoryStream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совсем коллекция, но ведет себя похоже</a:t>
            </a:r>
          </a:p>
          <a:p>
            <a:pPr lvl="1"/>
            <a:r>
              <a:rPr lang="ru-RU" dirty="0" smtClean="0"/>
              <a:t>Массив внутри</a:t>
            </a:r>
          </a:p>
          <a:p>
            <a:pPr lvl="1"/>
            <a:r>
              <a:rPr lang="ru-RU" dirty="0" smtClean="0"/>
              <a:t>Отсюда проблемы с </a:t>
            </a:r>
            <a:r>
              <a:rPr lang="en-US" dirty="0" smtClean="0"/>
              <a:t>LOH</a:t>
            </a:r>
            <a:r>
              <a:rPr lang="ru-RU" dirty="0" smtClean="0"/>
              <a:t> и потреблением памяти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0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45712171"/>
              </p:ext>
            </p:extLst>
          </p:nvPr>
        </p:nvGraphicFramePr>
        <p:xfrm>
          <a:off x="167680" y="1799426"/>
          <a:ext cx="8724800" cy="345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MemoryStream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Microsoft.IO.RecyclableMemoryStream</a:t>
            </a:r>
            <a:endParaRPr lang="en-US" dirty="0" smtClean="0"/>
          </a:p>
          <a:p>
            <a:pPr lvl="1"/>
            <a:r>
              <a:rPr lang="ru-RU" dirty="0" smtClean="0"/>
              <a:t>Доступен в </a:t>
            </a:r>
            <a:r>
              <a:rPr lang="en-US" dirty="0" smtClean="0"/>
              <a:t>.NET Standard 1.6, .NET 4.0+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8224" y="1779662"/>
            <a:ext cx="2402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Потребление памяти при добавлении </a:t>
            </a:r>
            <a:r>
              <a:rPr lang="en-US" dirty="0" smtClean="0"/>
              <a:t>N*1024 </a:t>
            </a:r>
            <a:r>
              <a:rPr lang="ru-RU" dirty="0" smtClean="0"/>
              <a:t>байт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961852">
            <a:off x="4440359" y="2051645"/>
            <a:ext cx="8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75937" y="1923678"/>
            <a:ext cx="144016" cy="5760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sz="3600" dirty="0" err="1" smtClean="0"/>
              <a:t>Потокобезопасность</a:t>
            </a:r>
            <a:endParaRPr lang="ru-RU" sz="3600" dirty="0" smtClean="0"/>
          </a:p>
          <a:p>
            <a:r>
              <a:rPr lang="ru-RU" dirty="0" smtClean="0"/>
              <a:t>Неизменяемость</a:t>
            </a:r>
          </a:p>
          <a:p>
            <a:r>
              <a:rPr lang="ru-RU" dirty="0" smtClean="0"/>
              <a:t>Собственные коллекции</a:t>
            </a:r>
          </a:p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9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стандартные коллекции не </a:t>
            </a:r>
            <a:r>
              <a:rPr lang="ru-RU" dirty="0" err="1" smtClean="0"/>
              <a:t>потокобезопасны</a:t>
            </a:r>
            <a:endParaRPr lang="ru-RU" dirty="0" smtClean="0"/>
          </a:p>
          <a:p>
            <a:pPr lvl="1"/>
            <a:r>
              <a:rPr lang="ru-RU" dirty="0" smtClean="0"/>
              <a:t>При наличии операций записи</a:t>
            </a:r>
          </a:p>
          <a:p>
            <a:pPr lvl="1"/>
            <a:r>
              <a:rPr lang="ru-RU" dirty="0" smtClean="0"/>
              <a:t>Нужны внешние блокировки</a:t>
            </a:r>
          </a:p>
          <a:p>
            <a:r>
              <a:rPr lang="ru-RU" dirty="0" smtClean="0"/>
              <a:t>Блокировки</a:t>
            </a:r>
          </a:p>
          <a:p>
            <a:pPr lvl="1"/>
            <a:r>
              <a:rPr lang="en-US" dirty="0" smtClean="0"/>
              <a:t>lock (…) {}</a:t>
            </a:r>
          </a:p>
          <a:p>
            <a:pPr lvl="1"/>
            <a:r>
              <a:rPr lang="en-US" dirty="0" err="1" smtClean="0"/>
              <a:t>ReaderWriterLockSlim</a:t>
            </a:r>
            <a:endParaRPr lang="en-US" dirty="0" smtClean="0"/>
          </a:p>
          <a:p>
            <a:r>
              <a:rPr lang="ru-RU" dirty="0" smtClean="0"/>
              <a:t>Нужно передавать 2 объекта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16 лет в разработке ПО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С/С++</a:t>
            </a:r>
            <a:r>
              <a:rPr lang="en-US" dirty="0" smtClean="0">
                <a:solidFill>
                  <a:schemeClr val="tx1"/>
                </a:solidFill>
              </a:rPr>
              <a:t>, .NET (C#)</a:t>
            </a:r>
          </a:p>
          <a:p>
            <a:r>
              <a:rPr lang="ru-RU" dirty="0" smtClean="0"/>
              <a:t>Архитектор</a:t>
            </a:r>
            <a:endParaRPr lang="en-US" dirty="0" smtClean="0"/>
          </a:p>
          <a:p>
            <a:pPr lvl="1"/>
            <a:r>
              <a:rPr lang="ru-RU" dirty="0" smtClean="0"/>
              <a:t>Читаю, пишу код</a:t>
            </a:r>
          </a:p>
          <a:p>
            <a:pPr lvl="1"/>
            <a:r>
              <a:rPr lang="ru-RU" dirty="0" smtClean="0"/>
              <a:t>Комментирую код и раздаю советы</a:t>
            </a:r>
          </a:p>
        </p:txBody>
      </p:sp>
    </p:spTree>
    <p:extLst>
      <p:ext uri="{BB962C8B-B14F-4D97-AF65-F5344CB8AC3E}">
        <p14:creationId xmlns:p14="http://schemas.microsoft.com/office/powerpoint/2010/main" val="2629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BlockingCollection</a:t>
            </a:r>
            <a:r>
              <a:rPr lang="en-US" dirty="0" smtClean="0"/>
              <a:t>&lt;T&gt;</a:t>
            </a:r>
          </a:p>
          <a:p>
            <a:pPr lvl="1"/>
            <a:r>
              <a:rPr lang="ru-RU" dirty="0" smtClean="0"/>
              <a:t>Сценарий </a:t>
            </a:r>
            <a:r>
              <a:rPr lang="en-US" dirty="0" smtClean="0"/>
              <a:t>producer-consumer</a:t>
            </a:r>
          </a:p>
          <a:p>
            <a:pPr lvl="1"/>
            <a:r>
              <a:rPr lang="ru-RU" dirty="0" smtClean="0"/>
              <a:t>Поддерживает синхронные и асинхронные операции</a:t>
            </a:r>
            <a:endParaRPr lang="en-US" dirty="0" smtClean="0"/>
          </a:p>
          <a:p>
            <a:r>
              <a:rPr lang="en-US" dirty="0" err="1" smtClean="0"/>
              <a:t>System.Collections.Concurrent</a:t>
            </a:r>
            <a:endParaRPr lang="ru-RU" dirty="0" smtClean="0"/>
          </a:p>
          <a:p>
            <a:pPr lvl="1"/>
            <a:r>
              <a:rPr lang="ru-RU" dirty="0" smtClean="0"/>
              <a:t>Все привычные операции как правило имеют префикс </a:t>
            </a:r>
            <a:r>
              <a:rPr lang="en-US" dirty="0" smtClean="0"/>
              <a:t>Try..</a:t>
            </a:r>
            <a:endParaRPr lang="ru-RU" dirty="0" smtClean="0"/>
          </a:p>
          <a:p>
            <a:pPr lvl="1"/>
            <a:r>
              <a:rPr lang="ru-RU" dirty="0" smtClean="0"/>
              <a:t>Отсутствует </a:t>
            </a:r>
            <a:r>
              <a:rPr lang="en-US" dirty="0" err="1" smtClean="0"/>
              <a:t>ConcurrentList</a:t>
            </a:r>
            <a:r>
              <a:rPr lang="en-US" dirty="0" smtClean="0"/>
              <a:t>&lt;T&gt;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4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914400"/>
            <a:ext cx="8229600" cy="180136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smtClean="0">
                <a:cs typeface="Consolas" panose="020B0609020204030204" pitchFamily="49" charset="0"/>
              </a:rPr>
              <a:t>Получение значения</a:t>
            </a:r>
          </a:p>
          <a:p>
            <a:endParaRPr lang="ru-RU" sz="2800" dirty="0" smtClean="0">
              <a:cs typeface="Consolas" panose="020B0609020204030204" pitchFamily="49" charset="0"/>
            </a:endParaRPr>
          </a:p>
          <a:p>
            <a:endParaRPr lang="ru-RU" sz="2800" dirty="0">
              <a:cs typeface="Consolas" panose="020B0609020204030204" pitchFamily="49" charset="0"/>
            </a:endParaRPr>
          </a:p>
          <a:p>
            <a:r>
              <a:rPr lang="ru-RU" sz="2600" dirty="0" smtClean="0">
                <a:cs typeface="Consolas" panose="020B0609020204030204" pitchFamily="49" charset="0"/>
              </a:rPr>
              <a:t>Обновление значения</a:t>
            </a:r>
          </a:p>
          <a:p>
            <a:pPr lvl="1"/>
            <a:endParaRPr lang="en-US" sz="2600" dirty="0" smtClean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Потокобезопасность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5232" y="1274440"/>
            <a:ext cx="3898776" cy="11532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dictionary.</a:t>
            </a:r>
            <a:r>
              <a:rPr lang="en-US" sz="1200" dirty="0" err="1">
                <a:solidFill>
                  <a:srgbClr val="008B8B"/>
                </a:solidFill>
                <a:latin typeface="Consolas"/>
              </a:rPr>
              <a:t>ContainsKey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(key))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value = dictionary[key];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Do something with ‘value’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851920" y="1274440"/>
            <a:ext cx="5112568" cy="11532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concurrentDictionary.</a:t>
            </a:r>
            <a:r>
              <a:rPr lang="en-US" sz="1200" dirty="0" err="1" smtClean="0">
                <a:solidFill>
                  <a:srgbClr val="008B8B"/>
                </a:solidFill>
                <a:latin typeface="Consolas"/>
              </a:rPr>
              <a:t>TryGetValue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value))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Do something with ‘value’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499742"/>
            <a:ext cx="3312368" cy="11532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(dictionary[key] ==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dictionary[key]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1920" y="2505544"/>
            <a:ext cx="4834880" cy="11532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concurrentDictionary.</a:t>
            </a:r>
            <a:r>
              <a:rPr lang="en-US" sz="1200" dirty="0" err="1" smtClean="0">
                <a:solidFill>
                  <a:srgbClr val="008B8B"/>
                </a:solidFill>
                <a:latin typeface="Consolas"/>
              </a:rPr>
              <a:t>TryUpdate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20, 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Handle somehow ?!?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7944" y="2859782"/>
            <a:ext cx="1944216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21</a:t>
            </a:fld>
            <a:endParaRPr lang="ru-RU" dirty="0"/>
          </a:p>
        </p:txBody>
      </p:sp>
      <p:sp>
        <p:nvSpPr>
          <p:cNvPr id="20" name="Hidelink"/>
          <p:cNvSpPr/>
          <p:nvPr/>
        </p:nvSpPr>
        <p:spPr>
          <a:xfrm>
            <a:off x="3820632" y="2573079"/>
            <a:ext cx="4345797" cy="7230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115616" y="3219822"/>
            <a:ext cx="5004556" cy="1512168"/>
            <a:chOff x="1115616" y="3219822"/>
            <a:chExt cx="5004556" cy="15121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11760" y="3219822"/>
              <a:ext cx="0" cy="1512168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15616" y="3307668"/>
              <a:ext cx="2664296" cy="2891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Consolas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(dictionary[key] == 10)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4371950"/>
              <a:ext cx="2664296" cy="2891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dictionary[key] = 20;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838332" y="3219822"/>
              <a:ext cx="0" cy="151216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455876" y="3674676"/>
              <a:ext cx="2664296" cy="2891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Consolas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(dictionary[key] == 10)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55876" y="4011910"/>
              <a:ext cx="2664296" cy="2891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dictionary[key] = 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30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7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build="p"/>
      <p:bldP spid="5" grpId="0"/>
      <p:bldP spid="6" grpId="0"/>
      <p:bldP spid="7" grpId="0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возможности используется </a:t>
            </a:r>
            <a:r>
              <a:rPr lang="en-US" dirty="0" smtClean="0"/>
              <a:t>lock-free</a:t>
            </a:r>
            <a:r>
              <a:rPr lang="ru-RU" dirty="0" smtClean="0"/>
              <a:t> подход</a:t>
            </a:r>
          </a:p>
          <a:p>
            <a:pPr lvl="1"/>
            <a:r>
              <a:rPr lang="ru-RU" dirty="0" smtClean="0"/>
              <a:t>Обычные блокировки тоже есть</a:t>
            </a:r>
          </a:p>
          <a:p>
            <a:r>
              <a:rPr lang="ru-RU" dirty="0" smtClean="0"/>
              <a:t>Заточены под разные задачи</a:t>
            </a:r>
          </a:p>
          <a:p>
            <a:pPr lvl="1"/>
            <a:r>
              <a:rPr lang="en-US" dirty="0" err="1" smtClean="0"/>
              <a:t>ConcurrentDictionary</a:t>
            </a:r>
            <a:r>
              <a:rPr lang="en-US" dirty="0" smtClean="0"/>
              <a:t> – lock-free </a:t>
            </a:r>
            <a:r>
              <a:rPr lang="ru-RU" dirty="0" smtClean="0"/>
              <a:t>чтение</a:t>
            </a:r>
          </a:p>
          <a:p>
            <a:pPr lvl="1"/>
            <a:r>
              <a:rPr lang="en-US" dirty="0" err="1" smtClean="0"/>
              <a:t>ConcurrentBag</a:t>
            </a:r>
            <a:r>
              <a:rPr lang="en-US" dirty="0" smtClean="0"/>
              <a:t> – </a:t>
            </a:r>
            <a:r>
              <a:rPr lang="ru-RU" dirty="0" smtClean="0"/>
              <a:t>читатель/писатель</a:t>
            </a:r>
          </a:p>
          <a:p>
            <a:pPr lvl="1"/>
            <a:r>
              <a:rPr lang="en-US" dirty="0" smtClean="0"/>
              <a:t>Queue/Stack – </a:t>
            </a:r>
            <a:r>
              <a:rPr lang="ru-RU" dirty="0" smtClean="0"/>
              <a:t>полностью </a:t>
            </a:r>
            <a:r>
              <a:rPr lang="en-US" dirty="0" smtClean="0"/>
              <a:t>lock-free</a:t>
            </a:r>
          </a:p>
          <a:p>
            <a:r>
              <a:rPr lang="ru-RU" dirty="0" smtClean="0"/>
              <a:t>Сравнение от </a:t>
            </a:r>
            <a:r>
              <a:rPr lang="en-US" dirty="0" smtClean="0"/>
              <a:t>Stephen </a:t>
            </a:r>
            <a:r>
              <a:rPr lang="en-US" dirty="0" err="1" smtClean="0"/>
              <a:t>Toub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bit.ly/2vyv5DG</a:t>
            </a:r>
            <a:endParaRPr lang="ru-RU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Потокобезопасность</a:t>
            </a:r>
            <a:r>
              <a:rPr lang="ru-RU" dirty="0" smtClean="0"/>
              <a:t> - выводы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Рассмотреть </a:t>
            </a:r>
            <a:r>
              <a:rPr lang="en-US" dirty="0" err="1" smtClean="0"/>
              <a:t>ConcurrentCollections</a:t>
            </a:r>
            <a:r>
              <a:rPr lang="ru-RU" dirty="0" smtClean="0"/>
              <a:t> с оглядкой на производительность</a:t>
            </a:r>
          </a:p>
          <a:p>
            <a:r>
              <a:rPr lang="ru-RU" dirty="0" smtClean="0"/>
              <a:t>Практика: часто </a:t>
            </a:r>
            <a:r>
              <a:rPr lang="en-US" dirty="0" smtClean="0"/>
              <a:t>List&lt;T&gt;</a:t>
            </a:r>
            <a:r>
              <a:rPr lang="ru-RU" dirty="0" smtClean="0"/>
              <a:t> с </a:t>
            </a:r>
            <a:r>
              <a:rPr lang="en-US" dirty="0" smtClean="0"/>
              <a:t>lock()</a:t>
            </a:r>
            <a:r>
              <a:rPr lang="ru-RU" dirty="0" smtClean="0"/>
              <a:t> вполне хватает</a:t>
            </a:r>
          </a:p>
          <a:p>
            <a:r>
              <a:rPr lang="ru-RU" dirty="0" smtClean="0"/>
              <a:t>Для словарей которые только читают – использовать обычный </a:t>
            </a:r>
            <a:r>
              <a:rPr lang="en-US" dirty="0" smtClean="0"/>
              <a:t>Dictionary&lt;K, V&gt;</a:t>
            </a:r>
            <a:endParaRPr lang="ru-RU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3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Коллекции с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TPL </a:t>
            </a:r>
            <a:r>
              <a:rPr lang="en-US" dirty="0" err="1" smtClean="0"/>
              <a:t>DataFlow</a:t>
            </a:r>
            <a:r>
              <a:rPr lang="en-US" dirty="0" smtClean="0"/>
              <a:t>: </a:t>
            </a:r>
            <a:r>
              <a:rPr lang="en-US" dirty="0" err="1" smtClean="0"/>
              <a:t>BufferBlock</a:t>
            </a:r>
            <a:r>
              <a:rPr lang="en-US" dirty="0" smtClean="0"/>
              <a:t>&lt;T&gt;</a:t>
            </a:r>
          </a:p>
          <a:p>
            <a:r>
              <a:rPr lang="en-US" dirty="0" err="1" smtClean="0"/>
              <a:t>AsyncEx</a:t>
            </a:r>
            <a:r>
              <a:rPr lang="en-US" dirty="0"/>
              <a:t> (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github.com/StephenCleary/AsyncEx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4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sz="3600" dirty="0" smtClean="0"/>
              <a:t>Неизменяемость</a:t>
            </a:r>
          </a:p>
          <a:p>
            <a:r>
              <a:rPr lang="ru-RU" dirty="0" smtClean="0"/>
              <a:t>Собственные коллекции</a:t>
            </a:r>
          </a:p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6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Неизменяемость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Изменение объекта посредством создания нового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Гарантированная </a:t>
            </a:r>
            <a:r>
              <a:rPr lang="ru-RU" dirty="0" err="1" smtClean="0">
                <a:cs typeface="Consolas" panose="020B0609020204030204" pitchFamily="49" charset="0"/>
              </a:rPr>
              <a:t>потокобезопасность</a:t>
            </a:r>
            <a:endParaRPr lang="ru-RU" dirty="0" smtClean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Защита от изменений любым </a:t>
            </a:r>
            <a:r>
              <a:rPr lang="en-US" dirty="0" smtClean="0">
                <a:cs typeface="Consolas" panose="020B0609020204030204" pitchFamily="49" charset="0"/>
              </a:rPr>
              <a:t>API</a:t>
            </a:r>
          </a:p>
          <a:p>
            <a:endParaRPr lang="ru-RU" sz="2800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Неизменяемость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2521446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Всё просто:</a:t>
            </a:r>
            <a:r>
              <a:rPr lang="en-US" dirty="0" smtClean="0">
                <a:cs typeface="Consolas" panose="020B0609020204030204" pitchFamily="49" charset="0"/>
              </a:rPr>
              <a:t/>
            </a:r>
            <a:br>
              <a:rPr lang="en-US" dirty="0" smtClean="0">
                <a:cs typeface="Consolas" panose="020B0609020204030204" pitchFamily="49" charset="0"/>
              </a:rPr>
            </a:br>
            <a:r>
              <a:rPr lang="en-US" sz="2800" dirty="0" smtClean="0">
                <a:cs typeface="Consolas" panose="020B0609020204030204" pitchFamily="49" charset="0"/>
              </a:rPr>
              <a:t/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ru-RU" sz="2800" dirty="0" smtClean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На самом деле нет!</a:t>
            </a:r>
          </a:p>
          <a:p>
            <a:pPr lvl="1"/>
            <a:r>
              <a:rPr lang="en-US" sz="2000" dirty="0" err="1" smtClean="0">
                <a:cs typeface="Consolas" panose="020B0609020204030204" pitchFamily="49" charset="0"/>
              </a:rPr>
              <a:t>Readonly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ru-RU" sz="2000" dirty="0" smtClean="0">
                <a:cs typeface="Consolas" panose="020B0609020204030204" pitchFamily="49" charset="0"/>
              </a:rPr>
              <a:t>это не </a:t>
            </a:r>
            <a:r>
              <a:rPr lang="en-US" sz="2000" dirty="0" smtClean="0">
                <a:cs typeface="Consolas" panose="020B0609020204030204" pitchFamily="49" charset="0"/>
              </a:rPr>
              <a:t>Immutable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329183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readonlyList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75039" y="3891940"/>
            <a:ext cx="2520280" cy="67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ReadOnlyCollection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 List&lt;</a:t>
            </a:r>
            <a:r>
              <a:rPr lang="en-US" dirty="0" err="1" smtClean="0"/>
              <a:t>int</a:t>
            </a:r>
            <a:r>
              <a:rPr lang="en-US" dirty="0" smtClean="0"/>
              <a:t>&gt; list</a:t>
            </a:r>
            <a:endParaRPr lang="ru-RU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835696" y="3471850"/>
            <a:ext cx="324036" cy="420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52529" y="3910735"/>
            <a:ext cx="2232248" cy="67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int</a:t>
            </a:r>
            <a:r>
              <a:rPr lang="en-US" dirty="0" smtClean="0"/>
              <a:t>[] entries</a:t>
            </a:r>
            <a:endParaRPr lang="ru-R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52329" y="4138008"/>
            <a:ext cx="1800200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67534" y="1423397"/>
            <a:ext cx="5352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sz="1400" dirty="0">
                <a:solidFill>
                  <a:srgbClr val="C81EFA"/>
                </a:solidFill>
                <a:latin typeface="Consolas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readonlyList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list.AsReadOnly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readonlyList.Add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C81EFA"/>
                </a:solidFill>
                <a:latin typeface="Consolas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// throws </a:t>
            </a:r>
            <a:r>
              <a:rPr lang="en-US" sz="1400" dirty="0" err="1">
                <a:solidFill>
                  <a:srgbClr val="009600"/>
                </a:solidFill>
                <a:latin typeface="Consolas"/>
              </a:rPr>
              <a:t>NotSupportedException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2787774"/>
            <a:ext cx="3762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readonlyList.Count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// 100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C81EFA"/>
                </a:solidFill>
                <a:latin typeface="Consolas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readonlyList.Count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//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7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10" grpId="0" animBg="1"/>
      <p:bldP spid="3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Неизменяемость - решение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en-US" dirty="0" err="1" smtClean="0">
                <a:cs typeface="Consolas" panose="020B0609020204030204" pitchFamily="49" charset="0"/>
              </a:rPr>
              <a:t>System.Collections.Immutable</a:t>
            </a:r>
            <a:endParaRPr lang="ru-RU" dirty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Поддержаны</a:t>
            </a:r>
          </a:p>
          <a:p>
            <a:pPr lvl="1"/>
            <a:r>
              <a:rPr lang="en-US" sz="2400" dirty="0" smtClean="0">
                <a:cs typeface="Consolas" panose="020B0609020204030204" pitchFamily="49" charset="0"/>
              </a:rPr>
              <a:t>.NET 4.5+</a:t>
            </a:r>
          </a:p>
          <a:p>
            <a:pPr lvl="1"/>
            <a:r>
              <a:rPr lang="en-US" sz="2400" dirty="0" smtClean="0">
                <a:cs typeface="Consolas" panose="020B0609020204030204" pitchFamily="49" charset="0"/>
              </a:rPr>
              <a:t>.NET Standard 1.6+</a:t>
            </a:r>
            <a:endParaRPr lang="ru-RU" sz="2400" dirty="0" smtClean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Знайте характеристики по производительности!</a:t>
            </a: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8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28600"/>
            <a:ext cx="8517632" cy="74295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Неизменяемые </a:t>
            </a:r>
            <a:r>
              <a:rPr lang="en-US" sz="4000" dirty="0" smtClean="0"/>
              <a:t>Array</a:t>
            </a:r>
            <a:r>
              <a:rPr lang="ru-RU" sz="4000" dirty="0" smtClean="0"/>
              <a:t> и </a:t>
            </a:r>
            <a:r>
              <a:rPr lang="en-US" sz="4000" dirty="0" smtClean="0"/>
              <a:t>List</a:t>
            </a:r>
            <a:r>
              <a:rPr lang="ru-RU" sz="4000" dirty="0" smtClean="0"/>
              <a:t> - память</a:t>
            </a:r>
            <a:endParaRPr lang="ru-RU" sz="4000" dirty="0"/>
          </a:p>
        </p:txBody>
      </p:sp>
      <p:graphicFrame>
        <p:nvGraphicFramePr>
          <p:cNvPr id="15" name="array 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1613"/>
              </p:ext>
            </p:extLst>
          </p:nvPr>
        </p:nvGraphicFramePr>
        <p:xfrm>
          <a:off x="3560369" y="2024283"/>
          <a:ext cx="1443679" cy="1474818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443679"/>
              </a:tblGrid>
              <a:tr h="3775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a1: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a2: 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a3: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23928" y="7715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20072" y="915566"/>
            <a:ext cx="0" cy="39724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56358" y="77155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 Heap</a:t>
            </a:r>
            <a:endParaRPr lang="ru-RU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7864" y="927619"/>
            <a:ext cx="0" cy="396044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rray: initial array"/>
          <p:cNvGrpSpPr/>
          <p:nvPr/>
        </p:nvGrpSpPr>
        <p:grpSpPr>
          <a:xfrm>
            <a:off x="4018384" y="2083705"/>
            <a:ext cx="4110364" cy="288032"/>
            <a:chOff x="4018384" y="1335028"/>
            <a:chExt cx="4110364" cy="288032"/>
          </a:xfrm>
        </p:grpSpPr>
        <p:grpSp>
          <p:nvGrpSpPr>
            <p:cNvPr id="6" name="Group 5"/>
            <p:cNvGrpSpPr/>
            <p:nvPr/>
          </p:nvGrpSpPr>
          <p:grpSpPr>
            <a:xfrm>
              <a:off x="5767232" y="1335028"/>
              <a:ext cx="2361516" cy="288032"/>
              <a:chOff x="2642532" y="3639815"/>
              <a:chExt cx="2361516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2532" y="3639815"/>
                <a:ext cx="2361516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29488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257995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561383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85929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4139952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42798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7160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 flipV="1">
              <a:off x="4018384" y="1479045"/>
              <a:ext cx="1748848" cy="7633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95936" y="2816371"/>
            <a:ext cx="79208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</a:t>
            </a:r>
            <a:endParaRPr lang="ru-RU" sz="1200" dirty="0"/>
          </a:p>
        </p:txBody>
      </p:sp>
      <p:sp>
        <p:nvSpPr>
          <p:cNvPr id="62" name="array listing"/>
          <p:cNvSpPr txBox="1"/>
          <p:nvPr/>
        </p:nvSpPr>
        <p:spPr>
          <a:xfrm>
            <a:off x="107504" y="2031689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a1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a2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ImmutableArray.Create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(a1);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a3 =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a2.Insert(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4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168" name="array: immutable array"/>
          <p:cNvGrpSpPr/>
          <p:nvPr/>
        </p:nvGrpSpPr>
        <p:grpSpPr>
          <a:xfrm>
            <a:off x="3995936" y="2444913"/>
            <a:ext cx="4132812" cy="299450"/>
            <a:chOff x="3995936" y="1696236"/>
            <a:chExt cx="4132812" cy="299450"/>
          </a:xfrm>
        </p:grpSpPr>
        <p:sp>
          <p:nvSpPr>
            <p:cNvPr id="27" name="Rectangle 26"/>
            <p:cNvSpPr/>
            <p:nvPr/>
          </p:nvSpPr>
          <p:spPr>
            <a:xfrm>
              <a:off x="3995936" y="1696236"/>
              <a:ext cx="79208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dirty="0" smtClean="0"/>
                <a:t>rray:</a:t>
              </a:r>
              <a:endParaRPr lang="ru-RU" sz="1200" dirty="0"/>
            </a:p>
          </p:txBody>
        </p:sp>
        <p:cxnSp>
          <p:nvCxnSpPr>
            <p:cNvPr id="49" name="Straight Arrow Connector 48"/>
            <p:cNvCxnSpPr>
              <a:endCxn id="73" idx="1"/>
            </p:cNvCxnSpPr>
            <p:nvPr/>
          </p:nvCxnSpPr>
          <p:spPr>
            <a:xfrm>
              <a:off x="4601101" y="1851670"/>
              <a:ext cx="1166131" cy="0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5767232" y="1707654"/>
              <a:ext cx="2361516" cy="288032"/>
              <a:chOff x="2642532" y="3639815"/>
              <a:chExt cx="2361516" cy="28803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642532" y="3639815"/>
                <a:ext cx="2361516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29488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257995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561383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85929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4139952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42798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47160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array: hide a2"/>
          <p:cNvSpPr/>
          <p:nvPr/>
        </p:nvSpPr>
        <p:spPr>
          <a:xfrm>
            <a:off x="3642103" y="2420424"/>
            <a:ext cx="1255362" cy="3352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array: hide a3"/>
          <p:cNvSpPr/>
          <p:nvPr/>
        </p:nvSpPr>
        <p:spPr>
          <a:xfrm>
            <a:off x="3634354" y="2776868"/>
            <a:ext cx="1267642" cy="33528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array: immutable modify"/>
          <p:cNvGrpSpPr/>
          <p:nvPr/>
        </p:nvGrpSpPr>
        <p:grpSpPr>
          <a:xfrm>
            <a:off x="4601713" y="2973568"/>
            <a:ext cx="3786712" cy="350403"/>
            <a:chOff x="4601713" y="2973568"/>
            <a:chExt cx="3786712" cy="350403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601713" y="2973568"/>
              <a:ext cx="1177357" cy="200828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82913" y="3030379"/>
              <a:ext cx="2605512" cy="293592"/>
              <a:chOff x="5782913" y="3030379"/>
              <a:chExt cx="2605512" cy="29359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782913" y="3035939"/>
                <a:ext cx="2605512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70686" y="3030379"/>
                <a:ext cx="302922" cy="28803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ru-RU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6071661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380840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6684228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6982139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7262797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550829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7838861" y="3035939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8128748" y="3030802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18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коллекции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51" y="862169"/>
            <a:ext cx="4040605" cy="4013837"/>
          </a:xfrm>
          <a:prstGeom prst="rect">
            <a:avLst/>
          </a:prstGeom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28600"/>
            <a:ext cx="8517632" cy="74295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Неизменяемые </a:t>
            </a:r>
            <a:r>
              <a:rPr lang="en-US" sz="4000" dirty="0" smtClean="0"/>
              <a:t>Array</a:t>
            </a:r>
            <a:r>
              <a:rPr lang="ru-RU" sz="4000" dirty="0" smtClean="0"/>
              <a:t> и </a:t>
            </a:r>
            <a:r>
              <a:rPr lang="en-US" sz="4000" dirty="0" smtClean="0"/>
              <a:t>List</a:t>
            </a:r>
            <a:r>
              <a:rPr lang="ru-RU" sz="4000" dirty="0" smtClean="0"/>
              <a:t> - память</a:t>
            </a:r>
            <a:endParaRPr lang="ru-RU" sz="4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30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74295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20072" y="915566"/>
            <a:ext cx="0" cy="39724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56358" y="74295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 Heap</a:t>
            </a:r>
            <a:endParaRPr lang="ru-RU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7864" y="927619"/>
            <a:ext cx="0" cy="396044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st listing"/>
          <p:cNvSpPr txBox="1"/>
          <p:nvPr/>
        </p:nvSpPr>
        <p:spPr>
          <a:xfrm>
            <a:off x="107504" y="20448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list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ImmutableList.Create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(a1);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list2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list.Insert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C81EFA"/>
                </a:solidFill>
                <a:latin typeface="Consolas"/>
              </a:rPr>
              <a:t>4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smtClean="0">
                <a:solidFill>
                  <a:srgbClr val="C81EFA"/>
                </a:solidFill>
                <a:latin typeface="Consolas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graphicFrame>
        <p:nvGraphicFramePr>
          <p:cNvPr id="84" name="list: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88078"/>
              </p:ext>
            </p:extLst>
          </p:nvPr>
        </p:nvGraphicFramePr>
        <p:xfrm>
          <a:off x="3551089" y="1604523"/>
          <a:ext cx="1443679" cy="1474818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443679"/>
              </a:tblGrid>
              <a:tr h="3775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a1: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list: 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list2:</a:t>
                      </a:r>
                      <a:endParaRPr lang="ru-RU" dirty="0"/>
                    </a:p>
                  </a:txBody>
                  <a:tcPr/>
                </a:tc>
              </a:tr>
              <a:tr h="323699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0" name="list: initial array"/>
          <p:cNvGrpSpPr/>
          <p:nvPr/>
        </p:nvGrpSpPr>
        <p:grpSpPr>
          <a:xfrm>
            <a:off x="3995936" y="1653934"/>
            <a:ext cx="4131731" cy="288032"/>
            <a:chOff x="3995936" y="3106147"/>
            <a:chExt cx="4131731" cy="2880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995936" y="3250163"/>
              <a:ext cx="1771296" cy="1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5766151" y="3106147"/>
              <a:ext cx="2361516" cy="288032"/>
              <a:chOff x="2642532" y="3639815"/>
              <a:chExt cx="2361516" cy="28803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642532" y="3639815"/>
                <a:ext cx="2361516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V="1">
                <a:off x="29488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257995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561383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385929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4139952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427984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716016" y="3639815"/>
                <a:ext cx="0" cy="28803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list: immutable list"/>
          <p:cNvGrpSpPr/>
          <p:nvPr/>
        </p:nvGrpSpPr>
        <p:grpSpPr>
          <a:xfrm>
            <a:off x="3994855" y="2020631"/>
            <a:ext cx="4801908" cy="788895"/>
            <a:chOff x="3994855" y="3472844"/>
            <a:chExt cx="4801908" cy="788895"/>
          </a:xfrm>
        </p:grpSpPr>
        <p:sp>
          <p:nvSpPr>
            <p:cNvPr id="97" name="Rectangle 96"/>
            <p:cNvSpPr/>
            <p:nvPr/>
          </p:nvSpPr>
          <p:spPr>
            <a:xfrm>
              <a:off x="5761045" y="3472844"/>
              <a:ext cx="79208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root:</a:t>
              </a:r>
              <a:endParaRPr lang="ru-RU" sz="12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13173" y="3609679"/>
              <a:ext cx="792088" cy="4823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key: </a:t>
              </a:r>
              <a:r>
                <a:rPr lang="en-US" sz="1050" dirty="0" err="1" smtClean="0"/>
                <a:t>int</a:t>
              </a:r>
              <a:endParaRPr lang="en-US" sz="1050" dirty="0" smtClean="0"/>
            </a:p>
            <a:p>
              <a:pPr algn="ctr"/>
              <a:r>
                <a:rPr lang="en-US" sz="1050" dirty="0" smtClean="0"/>
                <a:t>left:</a:t>
              </a:r>
            </a:p>
            <a:p>
              <a:pPr algn="ctr"/>
              <a:r>
                <a:rPr lang="en-US" sz="1050" dirty="0" smtClean="0"/>
                <a:t>right:</a:t>
              </a:r>
              <a:endParaRPr lang="ru-RU" sz="1050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3994855" y="3616860"/>
              <a:ext cx="1771296" cy="1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7" idx="3"/>
              <a:endCxn id="98" idx="1"/>
            </p:cNvCxnSpPr>
            <p:nvPr/>
          </p:nvCxnSpPr>
          <p:spPr>
            <a:xfrm>
              <a:off x="6553133" y="3616860"/>
              <a:ext cx="560040" cy="233970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23" idx="1"/>
            </p:cNvCxnSpPr>
            <p:nvPr/>
          </p:nvCxnSpPr>
          <p:spPr>
            <a:xfrm flipV="1">
              <a:off x="7658428" y="3671003"/>
              <a:ext cx="475119" cy="173209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24" idx="1"/>
            </p:cNvCxnSpPr>
            <p:nvPr/>
          </p:nvCxnSpPr>
          <p:spPr>
            <a:xfrm>
              <a:off x="7664648" y="4018384"/>
              <a:ext cx="460311" cy="65534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8133547" y="3493181"/>
              <a:ext cx="512785" cy="3556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key: </a:t>
              </a:r>
              <a:r>
                <a:rPr lang="en-US" sz="700" dirty="0" err="1" smtClean="0"/>
                <a:t>int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left:</a:t>
              </a:r>
            </a:p>
            <a:p>
              <a:pPr algn="ctr"/>
              <a:r>
                <a:rPr lang="en-US" sz="700" dirty="0" smtClean="0"/>
                <a:t>right:</a:t>
              </a:r>
              <a:endParaRPr lang="ru-RU" sz="7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124959" y="3906096"/>
              <a:ext cx="512785" cy="3556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key: </a:t>
              </a:r>
              <a:r>
                <a:rPr lang="en-US" sz="700" dirty="0" err="1" smtClean="0"/>
                <a:t>int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left:</a:t>
              </a:r>
            </a:p>
            <a:p>
              <a:pPr algn="ctr"/>
              <a:r>
                <a:rPr lang="en-US" sz="700" dirty="0" smtClean="0"/>
                <a:t>right:</a:t>
              </a:r>
              <a:endParaRPr lang="ru-RU" sz="700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8501997" y="3601616"/>
              <a:ext cx="294766" cy="69388"/>
            </a:xfrm>
            <a:prstGeom prst="straightConnector1">
              <a:avLst/>
            </a:prstGeom>
            <a:ln w="9525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8490361" y="4014530"/>
              <a:ext cx="294766" cy="69388"/>
            </a:xfrm>
            <a:prstGeom prst="straightConnector1">
              <a:avLst/>
            </a:prstGeom>
            <a:ln w="9525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8509823" y="3774920"/>
              <a:ext cx="286940" cy="25749"/>
            </a:xfrm>
            <a:prstGeom prst="straightConnector1">
              <a:avLst/>
            </a:prstGeom>
            <a:ln w="9525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8494272" y="4194797"/>
              <a:ext cx="286940" cy="25749"/>
            </a:xfrm>
            <a:prstGeom prst="straightConnector1">
              <a:avLst/>
            </a:prstGeom>
            <a:ln w="9525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list: modified list"/>
          <p:cNvGrpSpPr/>
          <p:nvPr/>
        </p:nvGrpSpPr>
        <p:grpSpPr>
          <a:xfrm>
            <a:off x="4130351" y="2536071"/>
            <a:ext cx="3588697" cy="1431895"/>
            <a:chOff x="4130351" y="3988284"/>
            <a:chExt cx="3588697" cy="1431895"/>
          </a:xfrm>
        </p:grpSpPr>
        <p:sp>
          <p:nvSpPr>
            <p:cNvPr id="136" name="Rectangle 135"/>
            <p:cNvSpPr/>
            <p:nvPr/>
          </p:nvSpPr>
          <p:spPr>
            <a:xfrm>
              <a:off x="5763318" y="4825420"/>
              <a:ext cx="79208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root:</a:t>
              </a:r>
              <a:endParaRPr lang="ru-RU" sz="1200" dirty="0"/>
            </a:p>
          </p:txBody>
        </p:sp>
        <p:cxnSp>
          <p:nvCxnSpPr>
            <p:cNvPr id="137" name="Straight Arrow Connector 136"/>
            <p:cNvCxnSpPr>
              <a:endCxn id="136" idx="1"/>
            </p:cNvCxnSpPr>
            <p:nvPr/>
          </p:nvCxnSpPr>
          <p:spPr>
            <a:xfrm>
              <a:off x="4130351" y="3988284"/>
              <a:ext cx="1632967" cy="981152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6926960" y="4937877"/>
              <a:ext cx="792088" cy="4823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key: 9</a:t>
              </a:r>
            </a:p>
            <a:p>
              <a:pPr algn="ctr"/>
              <a:r>
                <a:rPr lang="en-US" sz="1050" dirty="0" smtClean="0"/>
                <a:t>left:</a:t>
              </a:r>
            </a:p>
            <a:p>
              <a:pPr algn="ctr"/>
              <a:r>
                <a:rPr lang="en-US" sz="1050" dirty="0" smtClean="0"/>
                <a:t>right:</a:t>
              </a:r>
              <a:endParaRPr lang="ru-RU" sz="1050" dirty="0"/>
            </a:p>
          </p:txBody>
        </p:sp>
        <p:cxnSp>
          <p:nvCxnSpPr>
            <p:cNvPr id="144" name="Straight Arrow Connector 143"/>
            <p:cNvCxnSpPr>
              <a:endCxn id="143" idx="1"/>
            </p:cNvCxnSpPr>
            <p:nvPr/>
          </p:nvCxnSpPr>
          <p:spPr>
            <a:xfrm>
              <a:off x="6562034" y="4980846"/>
              <a:ext cx="364926" cy="198182"/>
            </a:xfrm>
            <a:prstGeom prst="straightConnector1">
              <a:avLst/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5400000" flipH="1" flipV="1">
              <a:off x="7008147" y="4594002"/>
              <a:ext cx="1078717" cy="91345"/>
            </a:xfrm>
            <a:prstGeom prst="bentConnector3">
              <a:avLst>
                <a:gd name="adj1" fmla="val 496"/>
              </a:avLst>
            </a:prstGeom>
            <a:ln w="19050">
              <a:solidFill>
                <a:schemeClr val="tx2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list: hide list2"/>
          <p:cNvSpPr/>
          <p:nvPr/>
        </p:nvSpPr>
        <p:spPr>
          <a:xfrm>
            <a:off x="3631771" y="2368429"/>
            <a:ext cx="1267642" cy="33528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list: hide list"/>
          <p:cNvSpPr/>
          <p:nvPr/>
        </p:nvSpPr>
        <p:spPr>
          <a:xfrm>
            <a:off x="3608524" y="1991506"/>
            <a:ext cx="1255362" cy="3352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5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75" grpId="0" animBg="1"/>
      <p:bldP spid="175" grpId="1" animBg="1"/>
      <p:bldP spid="176" grpId="0" animBg="1"/>
      <p:bldP spid="17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Неизменяемые </a:t>
            </a:r>
            <a:r>
              <a:rPr lang="en-US" sz="4000" dirty="0"/>
              <a:t>Array</a:t>
            </a:r>
            <a:r>
              <a:rPr lang="ru-RU" sz="4000" dirty="0"/>
              <a:t> и </a:t>
            </a:r>
            <a:r>
              <a:rPr lang="en-US" sz="4000" dirty="0"/>
              <a:t>List</a:t>
            </a:r>
            <a:r>
              <a:rPr lang="ru-RU" sz="4000" dirty="0"/>
              <a:t> -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31</a:t>
            </a:fld>
            <a:endParaRPr lang="ru-RU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5510" y="1240339"/>
            <a:ext cx="732656" cy="2123499"/>
            <a:chOff x="645510" y="1240339"/>
            <a:chExt cx="732656" cy="2123499"/>
          </a:xfrm>
        </p:grpSpPr>
        <p:sp>
          <p:nvSpPr>
            <p:cNvPr id="5" name="Oval 4"/>
            <p:cNvSpPr/>
            <p:nvPr/>
          </p:nvSpPr>
          <p:spPr>
            <a:xfrm>
              <a:off x="781055" y="2910752"/>
              <a:ext cx="461567" cy="4530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5510" y="1240339"/>
              <a:ext cx="732656" cy="45308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L1</a:t>
              </a:r>
              <a:endParaRPr lang="ru-RU" sz="2400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1011838" y="1693425"/>
              <a:ext cx="1" cy="12173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740352" y="2911515"/>
            <a:ext cx="458408" cy="4305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ru-RU" sz="24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5157639" y="1240339"/>
            <a:ext cx="2649845" cy="1897719"/>
            <a:chOff x="5157639" y="1240339"/>
            <a:chExt cx="2649845" cy="1897719"/>
          </a:xfrm>
        </p:grpSpPr>
        <p:sp>
          <p:nvSpPr>
            <p:cNvPr id="29" name="Oval 28"/>
            <p:cNvSpPr/>
            <p:nvPr/>
          </p:nvSpPr>
          <p:spPr>
            <a:xfrm>
              <a:off x="7061445" y="2123568"/>
              <a:ext cx="458408" cy="43053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26828" y="1240339"/>
              <a:ext cx="727642" cy="4305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L3</a:t>
              </a:r>
              <a:endParaRPr lang="ru-RU" sz="2400" dirty="0"/>
            </a:p>
          </p:txBody>
        </p:sp>
        <p:cxnSp>
          <p:nvCxnSpPr>
            <p:cNvPr id="31" name="Straight Arrow Connector 30"/>
            <p:cNvCxnSpPr>
              <a:stCxn id="30" idx="2"/>
              <a:endCxn id="29" idx="0"/>
            </p:cNvCxnSpPr>
            <p:nvPr/>
          </p:nvCxnSpPr>
          <p:spPr>
            <a:xfrm>
              <a:off x="7290649" y="1670870"/>
              <a:ext cx="0" cy="452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 flipH="1">
              <a:off x="5157639" y="2491049"/>
              <a:ext cx="1970938" cy="6470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3" idx="1"/>
            </p:cNvCxnSpPr>
            <p:nvPr/>
          </p:nvCxnSpPr>
          <p:spPr>
            <a:xfrm>
              <a:off x="7452721" y="2491049"/>
              <a:ext cx="354763" cy="4835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1656248" y="927619"/>
            <a:ext cx="0" cy="396044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39952" y="930532"/>
            <a:ext cx="0" cy="396044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912393" y="1240339"/>
            <a:ext cx="1893294" cy="2120586"/>
            <a:chOff x="1912393" y="1240339"/>
            <a:chExt cx="1893294" cy="2120586"/>
          </a:xfrm>
        </p:grpSpPr>
        <p:sp>
          <p:nvSpPr>
            <p:cNvPr id="10" name="Rectangle 9"/>
            <p:cNvSpPr/>
            <p:nvPr/>
          </p:nvSpPr>
          <p:spPr>
            <a:xfrm>
              <a:off x="1912393" y="1240339"/>
              <a:ext cx="745855" cy="4700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L1</a:t>
              </a:r>
              <a:endParaRPr lang="ru-RU" sz="2400" dirty="0"/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>
              <a:off x="2285321" y="1710343"/>
              <a:ext cx="0" cy="12011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97818" y="2101746"/>
              <a:ext cx="469882" cy="47000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9832" y="1240339"/>
              <a:ext cx="745855" cy="4700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L2</a:t>
              </a:r>
              <a:endParaRPr lang="ru-RU" sz="2400" dirty="0"/>
            </a:p>
          </p:txBody>
        </p:sp>
        <p:cxnSp>
          <p:nvCxnSpPr>
            <p:cNvPr id="15" name="Straight Arrow Connector 14"/>
            <p:cNvCxnSpPr>
              <a:stCxn id="14" idx="2"/>
              <a:endCxn id="12" idx="0"/>
            </p:cNvCxnSpPr>
            <p:nvPr/>
          </p:nvCxnSpPr>
          <p:spPr>
            <a:xfrm flipH="1">
              <a:off x="3432759" y="1710343"/>
              <a:ext cx="1" cy="3914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</p:cNvCxnSpPr>
            <p:nvPr/>
          </p:nvCxnSpPr>
          <p:spPr>
            <a:xfrm flipH="1">
              <a:off x="2451449" y="2502920"/>
              <a:ext cx="815182" cy="474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058695" y="2907839"/>
              <a:ext cx="461567" cy="4530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ru-RU" sz="2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63035" y="1240339"/>
            <a:ext cx="1809165" cy="2124262"/>
            <a:chOff x="4563035" y="1240339"/>
            <a:chExt cx="1809165" cy="2124262"/>
          </a:xfrm>
        </p:grpSpPr>
        <p:sp>
          <p:nvSpPr>
            <p:cNvPr id="20" name="Rectangle 19"/>
            <p:cNvSpPr/>
            <p:nvPr/>
          </p:nvSpPr>
          <p:spPr>
            <a:xfrm>
              <a:off x="4563035" y="1240339"/>
              <a:ext cx="727642" cy="4305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L1</a:t>
              </a:r>
              <a:endParaRPr lang="ru-RU" sz="2400" dirty="0"/>
            </a:p>
          </p:txBody>
        </p:sp>
        <p:cxnSp>
          <p:nvCxnSpPr>
            <p:cNvPr id="21" name="Straight Arrow Connector 20"/>
            <p:cNvCxnSpPr>
              <a:stCxn id="20" idx="2"/>
              <a:endCxn id="70" idx="0"/>
            </p:cNvCxnSpPr>
            <p:nvPr/>
          </p:nvCxnSpPr>
          <p:spPr>
            <a:xfrm>
              <a:off x="4926856" y="1670870"/>
              <a:ext cx="0" cy="124064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779175" y="2126175"/>
              <a:ext cx="458408" cy="43053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44558" y="1240339"/>
              <a:ext cx="727642" cy="4305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L2</a:t>
              </a:r>
              <a:endParaRPr lang="ru-RU" sz="2400" dirty="0"/>
            </a:p>
          </p:txBody>
        </p:sp>
        <p:cxnSp>
          <p:nvCxnSpPr>
            <p:cNvPr id="24" name="Straight Arrow Connector 23"/>
            <p:cNvCxnSpPr>
              <a:stCxn id="23" idx="2"/>
              <a:endCxn id="22" idx="0"/>
            </p:cNvCxnSpPr>
            <p:nvPr/>
          </p:nvCxnSpPr>
          <p:spPr>
            <a:xfrm>
              <a:off x="6008379" y="1670870"/>
              <a:ext cx="0" cy="4553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70" idx="7"/>
            </p:cNvCxnSpPr>
            <p:nvPr/>
          </p:nvCxnSpPr>
          <p:spPr>
            <a:xfrm flipH="1">
              <a:off x="5090044" y="2493656"/>
              <a:ext cx="756263" cy="4842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696072" y="2911515"/>
              <a:ext cx="461567" cy="4530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ru-RU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81036" y="2017404"/>
            <a:ext cx="1597444" cy="648072"/>
            <a:chOff x="5981036" y="2017404"/>
            <a:chExt cx="1597444" cy="648072"/>
          </a:xfrm>
        </p:grpSpPr>
        <p:sp>
          <p:nvSpPr>
            <p:cNvPr id="92" name="Arc 91"/>
            <p:cNvSpPr/>
            <p:nvPr/>
          </p:nvSpPr>
          <p:spPr>
            <a:xfrm>
              <a:off x="5981036" y="2017404"/>
              <a:ext cx="1309613" cy="648072"/>
            </a:xfrm>
            <a:prstGeom prst="arc">
              <a:avLst>
                <a:gd name="adj1" fmla="val 12145894"/>
                <a:gd name="adj2" fmla="val 20089361"/>
              </a:avLst>
            </a:prstGeom>
            <a:noFill/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Oval 92"/>
            <p:cNvSpPr/>
            <p:nvPr/>
          </p:nvSpPr>
          <p:spPr>
            <a:xfrm>
              <a:off x="7002817" y="2072434"/>
              <a:ext cx="575663" cy="5286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93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Неизменяемость - выводы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>
                <a:cs typeface="Consolas" panose="020B0609020204030204" pitchFamily="49" charset="0"/>
              </a:rPr>
              <a:t>Создание новых объектов – нагрузка на </a:t>
            </a:r>
            <a:r>
              <a:rPr lang="en-US" dirty="0">
                <a:cs typeface="Consolas" panose="020B0609020204030204" pitchFamily="49" charset="0"/>
              </a:rPr>
              <a:t>GC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Использование </a:t>
            </a:r>
            <a:r>
              <a:rPr lang="ru-RU" dirty="0">
                <a:cs typeface="Consolas" panose="020B0609020204030204" pitchFamily="49" charset="0"/>
              </a:rPr>
              <a:t>неизменяемых объектов – архитектурное </a:t>
            </a:r>
            <a:r>
              <a:rPr lang="ru-RU" dirty="0" smtClean="0">
                <a:cs typeface="Consolas" panose="020B0609020204030204" pitchFamily="49" charset="0"/>
              </a:rPr>
              <a:t>решение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5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dirty="0" smtClean="0"/>
              <a:t>Неизменяемость</a:t>
            </a:r>
            <a:endParaRPr lang="ru-RU" sz="3600" dirty="0" smtClean="0"/>
          </a:p>
          <a:p>
            <a:r>
              <a:rPr lang="ru-RU" sz="3600" dirty="0" smtClean="0"/>
              <a:t>Собственные</a:t>
            </a:r>
            <a:r>
              <a:rPr lang="ru-RU" dirty="0" smtClean="0"/>
              <a:t> </a:t>
            </a:r>
            <a:r>
              <a:rPr lang="ru-RU" sz="3600" dirty="0" smtClean="0"/>
              <a:t>коллекции</a:t>
            </a:r>
            <a:endParaRPr lang="ru-RU" dirty="0" smtClean="0"/>
          </a:p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Специализированные коллекции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 smtClean="0">
                <a:cs typeface="Consolas" panose="020B0609020204030204" pitchFamily="49" charset="0"/>
              </a:rPr>
              <a:t>System.Collections.Specialized</a:t>
            </a:r>
            <a:endParaRPr lang="en-US" sz="2600" dirty="0" smtClean="0">
              <a:cs typeface="Consolas" panose="020B0609020204030204" pitchFamily="49" charset="0"/>
            </a:endParaRPr>
          </a:p>
          <a:p>
            <a:pPr lvl="1"/>
            <a:r>
              <a:rPr lang="ru-RU" sz="2400" dirty="0" smtClean="0">
                <a:cs typeface="Consolas" panose="020B0609020204030204" pitchFamily="49" charset="0"/>
              </a:rPr>
              <a:t>Не надо использовать (не типизированы)</a:t>
            </a:r>
          </a:p>
          <a:p>
            <a:r>
              <a:rPr lang="en-US" sz="2600" dirty="0" err="1" smtClean="0">
                <a:cs typeface="Consolas" panose="020B0609020204030204" pitchFamily="49" charset="0"/>
              </a:rPr>
              <a:t>System.Collections.ObjectModel</a:t>
            </a:r>
            <a:endParaRPr lang="en-US" sz="2600" dirty="0" smtClean="0">
              <a:cs typeface="Consolas" panose="020B0609020204030204" pitchFamily="49" charset="0"/>
            </a:endParaRPr>
          </a:p>
          <a:p>
            <a:pPr lvl="1"/>
            <a:r>
              <a:rPr lang="en-US" sz="2400" dirty="0" smtClean="0">
                <a:cs typeface="Consolas" panose="020B0609020204030204" pitchFamily="49" charset="0"/>
              </a:rPr>
              <a:t>Collection&lt;T&gt;, </a:t>
            </a:r>
            <a:r>
              <a:rPr lang="en-US" sz="2400" dirty="0" err="1" smtClean="0">
                <a:cs typeface="Consolas" panose="020B0609020204030204" pitchFamily="49" charset="0"/>
              </a:rPr>
              <a:t>ReadOnlyCollection</a:t>
            </a:r>
            <a:r>
              <a:rPr lang="en-US" sz="2400" dirty="0" smtClean="0">
                <a:cs typeface="Consolas" panose="020B0609020204030204" pitchFamily="49" charset="0"/>
              </a:rPr>
              <a:t>&lt;T&gt;</a:t>
            </a:r>
          </a:p>
          <a:p>
            <a:pPr lvl="2"/>
            <a:r>
              <a:rPr lang="ru-RU" sz="2000" dirty="0" smtClean="0">
                <a:cs typeface="Consolas" panose="020B0609020204030204" pitchFamily="49" charset="0"/>
              </a:rPr>
              <a:t>Упрощенный и расширяемый </a:t>
            </a:r>
            <a:r>
              <a:rPr lang="en-US" sz="2000" dirty="0" smtClean="0">
                <a:cs typeface="Consolas" panose="020B0609020204030204" pitchFamily="49" charset="0"/>
              </a:rPr>
              <a:t>List&lt;T&gt;</a:t>
            </a:r>
            <a:endParaRPr lang="ru-RU" sz="2000" dirty="0" smtClean="0">
              <a:cs typeface="Consolas" panose="020B0609020204030204" pitchFamily="49" charset="0"/>
            </a:endParaRPr>
          </a:p>
          <a:p>
            <a:pPr lvl="1"/>
            <a:r>
              <a:rPr lang="en-US" sz="2400" dirty="0" err="1" smtClean="0">
                <a:cs typeface="Consolas" panose="020B0609020204030204" pitchFamily="49" charset="0"/>
              </a:rPr>
              <a:t>ObservableCollection</a:t>
            </a:r>
            <a:r>
              <a:rPr lang="en-US" sz="2400" dirty="0" smtClean="0">
                <a:cs typeface="Consolas" panose="020B0609020204030204" pitchFamily="49" charset="0"/>
              </a:rPr>
              <a:t>&lt;T&gt;</a:t>
            </a:r>
          </a:p>
          <a:p>
            <a:pPr lvl="2"/>
            <a:r>
              <a:rPr lang="ru-RU" sz="2000" dirty="0" smtClean="0">
                <a:cs typeface="Consolas" panose="020B0609020204030204" pitchFamily="49" charset="0"/>
              </a:rPr>
              <a:t>Извещение об изменениях коллекции</a:t>
            </a:r>
          </a:p>
          <a:p>
            <a:pPr lvl="2"/>
            <a:r>
              <a:rPr lang="ru-RU" sz="2000" dirty="0" smtClean="0">
                <a:cs typeface="Consolas" panose="020B0609020204030204" pitchFamily="49" charset="0"/>
              </a:rPr>
              <a:t>Широко используется в </a:t>
            </a:r>
            <a:r>
              <a:rPr lang="en-US" sz="2000" dirty="0" smtClean="0">
                <a:cs typeface="Consolas" panose="020B0609020204030204" pitchFamily="49" charset="0"/>
              </a:rPr>
              <a:t>WPF</a:t>
            </a:r>
          </a:p>
          <a:p>
            <a:pPr lvl="1"/>
            <a:r>
              <a:rPr lang="en-US" sz="2400" dirty="0" smtClean="0">
                <a:cs typeface="Consolas" panose="020B0609020204030204" pitchFamily="49" charset="0"/>
              </a:rPr>
              <a:t>abstract </a:t>
            </a:r>
            <a:r>
              <a:rPr lang="en-US" sz="2400" dirty="0" err="1" smtClean="0">
                <a:cs typeface="Consolas" panose="020B0609020204030204" pitchFamily="49" charset="0"/>
              </a:rPr>
              <a:t>KeyedCollection</a:t>
            </a:r>
            <a:r>
              <a:rPr lang="en-US" sz="2400" dirty="0" smtClean="0">
                <a:cs typeface="Consolas" panose="020B0609020204030204" pitchFamily="49" charset="0"/>
              </a:rPr>
              <a:t>&lt;K, V&gt;</a:t>
            </a:r>
          </a:p>
          <a:p>
            <a:pPr lvl="2"/>
            <a:r>
              <a:rPr lang="ru-RU" sz="2000" dirty="0" smtClean="0">
                <a:cs typeface="Consolas" panose="020B0609020204030204" pitchFamily="49" charset="0"/>
              </a:rPr>
              <a:t>До определенного момента – </a:t>
            </a:r>
            <a:r>
              <a:rPr lang="en-US" sz="2000" dirty="0" smtClean="0">
                <a:cs typeface="Consolas" panose="020B0609020204030204" pitchFamily="49" charset="0"/>
              </a:rPr>
              <a:t>Collection&lt;V&gt;</a:t>
            </a:r>
            <a:r>
              <a:rPr lang="ru-RU" sz="2000" dirty="0">
                <a:cs typeface="Consolas" panose="020B0609020204030204" pitchFamily="49" charset="0"/>
              </a:rPr>
              <a:t/>
            </a:r>
            <a:br>
              <a:rPr lang="ru-RU" sz="2000" dirty="0">
                <a:cs typeface="Consolas" panose="020B0609020204030204" pitchFamily="49" charset="0"/>
              </a:rPr>
            </a:br>
            <a:r>
              <a:rPr lang="ru-RU" sz="2000" dirty="0" smtClean="0">
                <a:cs typeface="Consolas" panose="020B0609020204030204" pitchFamily="49" charset="0"/>
              </a:rPr>
              <a:t>потом – еще и </a:t>
            </a:r>
            <a:r>
              <a:rPr lang="en-US" sz="2000" dirty="0" smtClean="0">
                <a:cs typeface="Consolas" panose="020B0609020204030204" pitchFamily="49" charset="0"/>
              </a:rPr>
              <a:t>Dictionary&lt;K, V&gt;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Собственные коллекции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657350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Реализовывать необходимые интерфейсы</a:t>
            </a:r>
          </a:p>
          <a:p>
            <a:pPr lvl="1"/>
            <a:r>
              <a:rPr lang="ru-RU" dirty="0" smtClean="0">
                <a:cs typeface="Consolas" panose="020B0609020204030204" pitchFamily="49" charset="0"/>
              </a:rPr>
              <a:t>Или наследовать от встроенных коллекций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Собственный итератор – структура</a:t>
            </a:r>
          </a:p>
          <a:p>
            <a:pPr marL="0" indent="0">
              <a:buNone/>
            </a:pPr>
            <a:endParaRPr lang="en-US" sz="2600" dirty="0" smtClean="0"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55726"/>
            <a:ext cx="3663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8B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8B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8B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008B8B"/>
                </a:solidFill>
                <a:latin typeface="Consolas"/>
              </a:rPr>
              <a:t>GetEnumerator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35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355726"/>
            <a:ext cx="435888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Collection&lt;T&gt; :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 ...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Enumerator&lt;T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: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{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MoveNext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T Current</a:t>
            </a:r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... }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400" dirty="0"/>
          </a:p>
          <a:p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cs typeface="Consolas" panose="020B0609020204030204" pitchFamily="49" charset="0"/>
            </a:endParaRPr>
          </a:p>
        </p:txBody>
      </p:sp>
      <p:sp>
        <p:nvSpPr>
          <p:cNvPr id="7" name="hide iterator"/>
          <p:cNvSpPr/>
          <p:nvPr/>
        </p:nvSpPr>
        <p:spPr>
          <a:xfrm>
            <a:off x="4533594" y="3147814"/>
            <a:ext cx="4142862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9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11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Итератор-структура</a:t>
            </a:r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36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95537" y="915566"/>
            <a:ext cx="33123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item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9600"/>
                </a:solidFill>
                <a:latin typeface="Consolas"/>
              </a:rPr>
              <a:t>    //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&gt;)list;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xItem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9600"/>
                </a:solidFill>
                <a:latin typeface="Consolas"/>
              </a:rPr>
              <a:t>    //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915566"/>
            <a:ext cx="4896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&gt;.Enumerator 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list.GetEnumerator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e.MoveNext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item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e.Current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9600"/>
                </a:solidFill>
                <a:latin typeface="Consolas"/>
              </a:rPr>
              <a:t>    //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&gt;)list;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x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xList.GetEnumerator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x.MoveNext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xItem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x.Current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9600"/>
                </a:solidFill>
                <a:latin typeface="Consolas"/>
              </a:rPr>
              <a:t>    // </a:t>
            </a:r>
            <a:r>
              <a:rPr lang="en-US" sz="1400" dirty="0">
                <a:solidFill>
                  <a:srgbClr val="009600"/>
                </a:solidFill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3528" y="2787774"/>
            <a:ext cx="849694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de foreach-normal-exp"/>
          <p:cNvSpPr/>
          <p:nvPr/>
        </p:nvSpPr>
        <p:spPr>
          <a:xfrm>
            <a:off x="3851920" y="887054"/>
            <a:ext cx="4752528" cy="1798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hide xForEach"/>
          <p:cNvSpPr/>
          <p:nvPr/>
        </p:nvSpPr>
        <p:spPr>
          <a:xfrm>
            <a:off x="323528" y="2859782"/>
            <a:ext cx="3384377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hide xForEach-exp"/>
          <p:cNvSpPr/>
          <p:nvPr/>
        </p:nvSpPr>
        <p:spPr>
          <a:xfrm>
            <a:off x="3995937" y="2859784"/>
            <a:ext cx="4392488" cy="17149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SO link"/>
          <p:cNvGrpSpPr/>
          <p:nvPr/>
        </p:nvGrpSpPr>
        <p:grpSpPr>
          <a:xfrm>
            <a:off x="395537" y="4574687"/>
            <a:ext cx="8132994" cy="369332"/>
            <a:chOff x="395537" y="4574687"/>
            <a:chExt cx="8132994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68366" y="4574687"/>
              <a:ext cx="7860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Why do BCL Collections use </a:t>
              </a:r>
              <a:r>
                <a:rPr lang="en-US" dirty="0" err="1"/>
                <a:t>struct</a:t>
              </a:r>
              <a:r>
                <a:rPr lang="en-US" dirty="0"/>
                <a:t> enumerators, not </a:t>
              </a:r>
              <a:r>
                <a:rPr lang="en-US" dirty="0" smtClean="0"/>
                <a:t>classes?</a:t>
              </a:r>
              <a:r>
                <a:rPr lang="ru-RU" dirty="0" smtClean="0"/>
                <a:t> </a:t>
              </a:r>
              <a:r>
                <a:rPr lang="en-US" dirty="0" smtClean="0">
                  <a:hlinkClick r:id="rId2"/>
                </a:rPr>
                <a:t>http://bit.ly/2ADagIs</a:t>
              </a:r>
              <a:endParaRPr lang="ru-RU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37" r="81840"/>
            <a:stretch/>
          </p:blipFill>
          <p:spPr>
            <a:xfrm>
              <a:off x="395537" y="4574687"/>
              <a:ext cx="323528" cy="323252"/>
            </a:xfrm>
            <a:prstGeom prst="rect">
              <a:avLst/>
            </a:prstGeom>
          </p:spPr>
        </p:pic>
      </p:grpSp>
      <p:grpSp>
        <p:nvGrpSpPr>
          <p:cNvPr id="4" name="stackalloc"/>
          <p:cNvGrpSpPr/>
          <p:nvPr/>
        </p:nvGrpSpPr>
        <p:grpSpPr>
          <a:xfrm>
            <a:off x="3851920" y="1275606"/>
            <a:ext cx="4814508" cy="945396"/>
            <a:chOff x="3851920" y="1275606"/>
            <a:chExt cx="4814508" cy="945396"/>
          </a:xfrm>
        </p:grpSpPr>
        <p:sp>
          <p:nvSpPr>
            <p:cNvPr id="18" name="Arc 17"/>
            <p:cNvSpPr/>
            <p:nvPr/>
          </p:nvSpPr>
          <p:spPr>
            <a:xfrm rot="11869012">
              <a:off x="6209913" y="1356702"/>
              <a:ext cx="1309613" cy="648072"/>
            </a:xfrm>
            <a:prstGeom prst="arc">
              <a:avLst>
                <a:gd name="adj1" fmla="val 13394481"/>
                <a:gd name="adj2" fmla="val 21051304"/>
              </a:avLst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3851920" y="1275606"/>
              <a:ext cx="2675794" cy="360040"/>
            </a:xfrm>
            <a:prstGeom prst="ellips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20272" y="1851670"/>
              <a:ext cx="1646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Stack allocation</a:t>
              </a:r>
              <a:endParaRPr lang="ru-RU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boxing"/>
          <p:cNvGrpSpPr/>
          <p:nvPr/>
        </p:nvGrpSpPr>
        <p:grpSpPr>
          <a:xfrm>
            <a:off x="3707904" y="2899797"/>
            <a:ext cx="3883264" cy="862635"/>
            <a:chOff x="3707904" y="2899797"/>
            <a:chExt cx="3883264" cy="862635"/>
          </a:xfrm>
        </p:grpSpPr>
        <p:sp>
          <p:nvSpPr>
            <p:cNvPr id="20" name="Arc 19"/>
            <p:cNvSpPr/>
            <p:nvPr/>
          </p:nvSpPr>
          <p:spPr>
            <a:xfrm rot="11869012">
              <a:off x="5872908" y="2899797"/>
              <a:ext cx="1309613" cy="648072"/>
            </a:xfrm>
            <a:prstGeom prst="arc">
              <a:avLst>
                <a:gd name="adj1" fmla="val 13394481"/>
                <a:gd name="adj2" fmla="val 20311554"/>
              </a:avLst>
            </a:prstGeom>
            <a:noFill/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 rot="10800000">
              <a:off x="3707904" y="3003798"/>
              <a:ext cx="2304255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5669" y="3393100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Boxing!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dirty="0" smtClean="0"/>
              <a:t>Неизменяемость</a:t>
            </a:r>
            <a:endParaRPr lang="ru-RU" sz="3600" dirty="0" smtClean="0"/>
          </a:p>
          <a:p>
            <a:r>
              <a:rPr lang="ru-RU" dirty="0" smtClean="0"/>
              <a:t>Собственные</a:t>
            </a:r>
            <a:r>
              <a:rPr lang="ru-RU" sz="1600" dirty="0" smtClean="0"/>
              <a:t> </a:t>
            </a:r>
            <a:r>
              <a:rPr lang="ru-RU" dirty="0" smtClean="0"/>
              <a:t>коллекции</a:t>
            </a:r>
          </a:p>
          <a:p>
            <a:r>
              <a:rPr lang="ru-RU" sz="4000" dirty="0" smtClean="0"/>
              <a:t>Коллекции в </a:t>
            </a:r>
            <a:r>
              <a:rPr lang="en-US" sz="4000" dirty="0" smtClean="0"/>
              <a:t>API</a:t>
            </a:r>
            <a:endParaRPr lang="ru-RU" sz="36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0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Для внутренних нужд классов в 99% случаев подойдет </a:t>
            </a:r>
            <a:r>
              <a:rPr lang="en-US" dirty="0" smtClean="0">
                <a:cs typeface="Consolas" panose="020B0609020204030204" pitchFamily="49" charset="0"/>
              </a:rPr>
              <a:t>List&lt;T&gt; </a:t>
            </a:r>
            <a:r>
              <a:rPr lang="ru-RU" dirty="0" smtClean="0">
                <a:cs typeface="Consolas" panose="020B0609020204030204" pitchFamily="49" charset="0"/>
              </a:rPr>
              <a:t>и другие обычные обобщенные коллекции</a:t>
            </a:r>
          </a:p>
          <a:p>
            <a:endParaRPr lang="ru-RU" sz="2600" dirty="0" smtClean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Для</a:t>
            </a:r>
            <a:r>
              <a:rPr lang="ru-RU" sz="2600" dirty="0" smtClean="0">
                <a:cs typeface="Consolas" panose="020B0609020204030204" pitchFamily="49" charset="0"/>
              </a:rPr>
              <a:t> внешнего </a:t>
            </a:r>
            <a:r>
              <a:rPr lang="en-US" sz="2600" dirty="0" smtClean="0">
                <a:cs typeface="Consolas" panose="020B0609020204030204" pitchFamily="49" charset="0"/>
              </a:rPr>
              <a:t>API</a:t>
            </a:r>
            <a:r>
              <a:rPr lang="ru-RU" sz="2600" dirty="0" smtClean="0">
                <a:cs typeface="Consolas" panose="020B0609020204030204" pitchFamily="49" charset="0"/>
              </a:rPr>
              <a:t> все иначе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</a:t>
            </a:r>
            <a:r>
              <a:rPr lang="en-US" dirty="0" smtClean="0">
                <a:cs typeface="Consolas" panose="020B0609020204030204" pitchFamily="49" charset="0"/>
              </a:rPr>
              <a:t>ublic members – </a:t>
            </a:r>
            <a:r>
              <a:rPr lang="ru-RU" dirty="0" smtClean="0">
                <a:cs typeface="Consolas" panose="020B0609020204030204" pitchFamily="49" charset="0"/>
              </a:rPr>
              <a:t>это тоже </a:t>
            </a:r>
            <a:r>
              <a:rPr lang="en-US" dirty="0" smtClean="0">
                <a:cs typeface="Consolas" panose="020B0609020204030204" pitchFamily="49" charset="0"/>
              </a:rPr>
              <a:t>API</a:t>
            </a:r>
          </a:p>
          <a:p>
            <a:pPr lvl="1"/>
            <a:r>
              <a:rPr lang="ru-RU" dirty="0" smtClean="0">
                <a:cs typeface="Consolas" panose="020B0609020204030204" pitchFamily="49" charset="0"/>
              </a:rPr>
              <a:t>Позаботьтесь о пользователях!</a:t>
            </a: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6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Принимаем коллекции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033614"/>
          </a:xfrm>
        </p:spPr>
        <p:txBody>
          <a:bodyPr>
            <a:normAutofit/>
          </a:bodyPr>
          <a:lstStyle/>
          <a:p>
            <a:r>
              <a:rPr lang="en-US" dirty="0" err="1" smtClean="0">
                <a:cs typeface="Consolas" panose="020B0609020204030204" pitchFamily="49" charset="0"/>
              </a:rPr>
              <a:t>IEnumerable</a:t>
            </a:r>
            <a:r>
              <a:rPr lang="en-US" dirty="0" smtClean="0">
                <a:cs typeface="Consolas" panose="020B0609020204030204" pitchFamily="49" charset="0"/>
              </a:rPr>
              <a:t>&lt;T&gt; </a:t>
            </a:r>
            <a:r>
              <a:rPr lang="ru-RU" dirty="0" smtClean="0">
                <a:cs typeface="Consolas" panose="020B0609020204030204" pitchFamily="49" charset="0"/>
              </a:rPr>
              <a:t>в аргументах</a:t>
            </a:r>
          </a:p>
          <a:p>
            <a:endParaRPr lang="ru-RU" sz="2800" dirty="0" smtClean="0">
              <a:cs typeface="Consolas" panose="020B0609020204030204" pitchFamily="49" charset="0"/>
            </a:endParaRPr>
          </a:p>
          <a:p>
            <a:endParaRPr lang="ru-RU" sz="2800" dirty="0" smtClean="0">
              <a:cs typeface="Consolas" panose="020B0609020204030204" pitchFamily="49" charset="0"/>
            </a:endParaRPr>
          </a:p>
          <a:p>
            <a:endParaRPr lang="ru-RU" sz="2600" dirty="0" smtClean="0">
              <a:cs typeface="Consolas" panose="020B0609020204030204" pitchFamily="49" charset="0"/>
            </a:endParaRPr>
          </a:p>
          <a:p>
            <a:pPr lvl="1"/>
            <a:endParaRPr lang="ru-RU" sz="2600" dirty="0" smtClean="0"/>
          </a:p>
          <a:p>
            <a:r>
              <a:rPr lang="ru-RU" sz="2600" dirty="0" smtClean="0"/>
              <a:t>«</a:t>
            </a:r>
            <a:r>
              <a:rPr lang="en-US" sz="2600" dirty="0" smtClean="0"/>
              <a:t>Guidelines </a:t>
            </a:r>
            <a:r>
              <a:rPr lang="en-US" sz="2600" dirty="0"/>
              <a:t>for </a:t>
            </a:r>
            <a:r>
              <a:rPr lang="en-US" sz="2600" dirty="0" smtClean="0"/>
              <a:t>Collections</a:t>
            </a:r>
            <a:r>
              <a:rPr lang="ru-RU" sz="2600" dirty="0" smtClean="0"/>
              <a:t>» от </a:t>
            </a:r>
            <a:r>
              <a:rPr lang="en-US" sz="2600" dirty="0" smtClean="0"/>
              <a:t>Microsoft</a:t>
            </a:r>
            <a:r>
              <a:rPr lang="ru-RU" sz="2600" dirty="0" smtClean="0"/>
              <a:t> тоже советуют</a:t>
            </a:r>
            <a:endParaRPr lang="ru-RU" sz="2600" dirty="0"/>
          </a:p>
          <a:p>
            <a:pPr lvl="1"/>
            <a:r>
              <a:rPr lang="ru-RU" dirty="0" smtClean="0"/>
              <a:t>Но еще советуют использовать </a:t>
            </a:r>
            <a:r>
              <a:rPr lang="en-US" dirty="0" smtClean="0"/>
              <a:t>‘is’</a:t>
            </a:r>
            <a:r>
              <a:rPr lang="ru-RU" dirty="0" smtClean="0"/>
              <a:t> для проверки «а не </a:t>
            </a:r>
            <a:r>
              <a:rPr lang="en-US" dirty="0" smtClean="0"/>
              <a:t>Collection&lt;T&gt;</a:t>
            </a:r>
            <a:r>
              <a:rPr lang="ru-RU" dirty="0" smtClean="0"/>
              <a:t> ли это»</a:t>
            </a:r>
            <a:r>
              <a:rPr lang="en-US" dirty="0" smtClean="0"/>
              <a:t>. </a:t>
            </a:r>
            <a:r>
              <a:rPr lang="ru-RU" dirty="0" smtClean="0"/>
              <a:t>См.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bit.ly/2xEbfEq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53213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коллекции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62169"/>
            <a:ext cx="4040605" cy="4013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3728" y="843558"/>
            <a:ext cx="6120680" cy="4013837"/>
          </a:xfrm>
          <a:prstGeom prst="rect">
            <a:avLst/>
          </a:prstGeom>
          <a:solidFill>
            <a:srgbClr val="FAFAF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4" descr="C:\Users\ilabutin\AppData\Local\Microsoft\Windows\INetCache\IE\Y6IG35TV\Question_Mark_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20" y="843558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95536" y="1124584"/>
            <a:ext cx="8374635" cy="2473823"/>
            <a:chOff x="395536" y="1124584"/>
            <a:chExt cx="8374635" cy="2473823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2828966"/>
              <a:ext cx="23615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List&lt;T&gt;</a:t>
              </a:r>
              <a:endParaRPr lang="ru-RU" sz="4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0767" y="2828965"/>
              <a:ext cx="48494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Dictionary&lt;K,V&gt;</a:t>
              </a:r>
              <a:endParaRPr lang="ru-RU" sz="4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2" name="Picture 5" descr="C:\Users\ilabutin\AppData\Local\Microsoft\Windows\INetCache\IE\Y6IG35TV\arrow-curved-blu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195">
              <a:off x="4540752" y="1124584"/>
              <a:ext cx="2138192" cy="107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ilabutin\AppData\Local\Microsoft\Windows\INetCache\IE\Y6IG35TV\arrow-curved-blu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18805" flipH="1">
              <a:off x="721412" y="1145589"/>
              <a:ext cx="2214990" cy="111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3808" y="2177058"/>
            <a:ext cx="936104" cy="17537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2168" y="376558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7941" y="427877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8227" y="357757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7202" y="447645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4348" y="418949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4" y="4076349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ru-RU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2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79" y="3563433"/>
            <a:ext cx="4246269" cy="144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err="1"/>
              <a:t>E</a:t>
            </a:r>
            <a:r>
              <a:rPr lang="en-US" sz="4000" dirty="0" err="1" smtClean="0"/>
              <a:t>numerable</a:t>
            </a:r>
            <a:r>
              <a:rPr lang="en-US" sz="4000" dirty="0" smtClean="0"/>
              <a:t> </a:t>
            </a:r>
            <a:r>
              <a:rPr lang="ru-RU" sz="4000" dirty="0" smtClean="0"/>
              <a:t>- проблемы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6610" y="4869180"/>
            <a:ext cx="432048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40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47484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Несколько итераций</a:t>
            </a:r>
          </a:p>
          <a:p>
            <a:endParaRPr lang="en-US" sz="2800" dirty="0" smtClean="0">
              <a:cs typeface="Consolas" panose="020B0609020204030204" pitchFamily="49" charset="0"/>
            </a:endParaRPr>
          </a:p>
          <a:p>
            <a:endParaRPr lang="ru-RU" sz="2800" dirty="0" smtClean="0">
              <a:cs typeface="Consolas" panose="020B0609020204030204" pitchFamily="49" charset="0"/>
            </a:endParaRPr>
          </a:p>
          <a:p>
            <a:endParaRPr lang="en-US" sz="2800" dirty="0" smtClean="0">
              <a:cs typeface="Consolas" panose="020B0609020204030204" pitchFamily="49" charset="0"/>
            </a:endParaRPr>
          </a:p>
          <a:p>
            <a:endParaRPr lang="en-US" dirty="0" smtClean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Защитная материализация</a:t>
            </a:r>
            <a:endParaRPr lang="ru-RU" dirty="0"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71550"/>
            <a:ext cx="425599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604448" y="4869180"/>
            <a:ext cx="397024" cy="274320"/>
          </a:xfrm>
          <a:prstGeom prst="rect">
            <a:avLst/>
          </a:prstGeom>
        </p:spPr>
        <p:txBody>
          <a:bodyPr vert="horz"/>
          <a:lstStyle>
            <a:defPPr>
              <a:defRPr lang="ru-RU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94F5D3A-85FB-49E3-A5E2-E877C429B5EA}" type="slidenum">
              <a:rPr lang="ru-RU" smtClean="0"/>
              <a:pPr algn="r"/>
              <a:t>40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83718"/>
            <a:ext cx="6120680" cy="11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571749"/>
            <a:ext cx="6192688" cy="3034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4644008" y="4011910"/>
            <a:ext cx="2352690" cy="3034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ToList</a:t>
            </a:r>
            <a:r>
              <a:rPr lang="en-US" sz="4000" dirty="0" smtClean="0"/>
              <a:t>&lt;T&gt;() </a:t>
            </a:r>
            <a:r>
              <a:rPr lang="ru-RU" sz="4000" dirty="0" smtClean="0"/>
              <a:t>и </a:t>
            </a:r>
            <a:r>
              <a:rPr lang="en-US" sz="4000" dirty="0" err="1" smtClean="0"/>
              <a:t>ToArray</a:t>
            </a:r>
            <a:r>
              <a:rPr lang="en-US" sz="4000" dirty="0" smtClean="0"/>
              <a:t>&lt;T&gt;()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Что выбрать?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Если не нужен конкретно массив, то однозначно </a:t>
            </a:r>
            <a:r>
              <a:rPr lang="en-US" dirty="0" err="1" smtClean="0">
                <a:cs typeface="Consolas" panose="020B0609020204030204" pitchFamily="49" charset="0"/>
              </a:rPr>
              <a:t>ToList</a:t>
            </a:r>
            <a:r>
              <a:rPr lang="en-US" dirty="0" smtClean="0">
                <a:cs typeface="Consolas" panose="020B0609020204030204" pitchFamily="49" charset="0"/>
              </a:rPr>
              <a:t>&lt;T&gt;()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Причины</a:t>
            </a:r>
          </a:p>
          <a:p>
            <a:pPr lvl="1"/>
            <a:r>
              <a:rPr lang="ru-RU" dirty="0" smtClean="0">
                <a:cs typeface="Consolas" panose="020B0609020204030204" pitchFamily="49" charset="0"/>
              </a:rPr>
              <a:t>Хранится внутри всё равно массив</a:t>
            </a: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ToArray</a:t>
            </a:r>
            <a:r>
              <a:rPr lang="en-US" dirty="0" smtClean="0">
                <a:cs typeface="Consolas" panose="020B0609020204030204" pitchFamily="49" charset="0"/>
              </a:rPr>
              <a:t>&lt;T&gt;()</a:t>
            </a:r>
            <a:r>
              <a:rPr lang="ru-RU" dirty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требует дополнительную </a:t>
            </a:r>
            <a:r>
              <a:rPr lang="ru-RU" dirty="0" err="1" smtClean="0">
                <a:cs typeface="Consolas" panose="020B0609020204030204" pitchFamily="49" charset="0"/>
              </a:rPr>
              <a:t>аллокацию</a:t>
            </a:r>
            <a:r>
              <a:rPr lang="ru-RU" dirty="0" smtClean="0">
                <a:cs typeface="Consolas" panose="020B0609020204030204" pitchFamily="49" charset="0"/>
              </a:rPr>
              <a:t> для возврата массива точного размера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8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Принимаем коллекции - варианты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Если не нужно изменять: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IEnumerable</a:t>
            </a:r>
            <a:r>
              <a:rPr lang="en-US" dirty="0" smtClean="0">
                <a:cs typeface="Consolas" panose="020B0609020204030204" pitchFamily="49" charset="0"/>
              </a:rPr>
              <a:t>&lt;T&gt; - </a:t>
            </a:r>
            <a:r>
              <a:rPr lang="ru-RU" dirty="0" smtClean="0">
                <a:cs typeface="Consolas" panose="020B0609020204030204" pitchFamily="49" charset="0"/>
              </a:rPr>
              <a:t>только итерирование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IReadOnlyCollection</a:t>
            </a:r>
            <a:r>
              <a:rPr lang="en-US" dirty="0">
                <a:cs typeface="Consolas" panose="020B0609020204030204" pitchFamily="49" charset="0"/>
              </a:rPr>
              <a:t>&lt;T&gt; - </a:t>
            </a:r>
            <a:r>
              <a:rPr lang="ru-RU" dirty="0">
                <a:cs typeface="Consolas" panose="020B0609020204030204" pitchFamily="49" charset="0"/>
              </a:rPr>
              <a:t>итерирование + количество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IReadOnlyList</a:t>
            </a:r>
            <a:r>
              <a:rPr lang="en-US" dirty="0" smtClean="0">
                <a:cs typeface="Consolas" panose="020B0609020204030204" pitchFamily="49" charset="0"/>
              </a:rPr>
              <a:t>&lt;T</a:t>
            </a:r>
            <a:r>
              <a:rPr lang="en-US" dirty="0">
                <a:cs typeface="Consolas" panose="020B0609020204030204" pitchFamily="49" charset="0"/>
              </a:rPr>
              <a:t>&gt; - </a:t>
            </a:r>
            <a:r>
              <a:rPr lang="ru-RU" dirty="0">
                <a:cs typeface="Consolas" panose="020B0609020204030204" pitchFamily="49" charset="0"/>
              </a:rPr>
              <a:t>произвольный </a:t>
            </a:r>
            <a:r>
              <a:rPr lang="ru-RU" dirty="0" smtClean="0">
                <a:cs typeface="Consolas" panose="020B0609020204030204" pitchFamily="49" charset="0"/>
              </a:rPr>
              <a:t>доступ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Если нужно изменять:</a:t>
            </a: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IList</a:t>
            </a:r>
            <a:r>
              <a:rPr lang="en-US" dirty="0" smtClean="0"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3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Возвращаем коллекции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Возвращать </a:t>
            </a:r>
            <a:r>
              <a:rPr lang="en-US" dirty="0" err="1" smtClean="0">
                <a:cs typeface="Consolas" panose="020B0609020204030204" pitchFamily="49" charset="0"/>
              </a:rPr>
              <a:t>IEnumerable</a:t>
            </a:r>
            <a:r>
              <a:rPr lang="en-US" dirty="0" smtClean="0">
                <a:cs typeface="Consolas" panose="020B0609020204030204" pitchFamily="49" charset="0"/>
              </a:rPr>
              <a:t>&lt;T&gt;</a:t>
            </a:r>
            <a:endParaRPr lang="ru-RU" dirty="0" smtClean="0">
              <a:cs typeface="Consolas" panose="020B0609020204030204" pitchFamily="49" charset="0"/>
            </a:endParaRPr>
          </a:p>
          <a:p>
            <a:pPr lvl="1"/>
            <a:r>
              <a:rPr lang="ru-RU" dirty="0">
                <a:cs typeface="Consolas" panose="020B0609020204030204" pitchFamily="49" charset="0"/>
              </a:rPr>
              <a:t>О</a:t>
            </a:r>
            <a:r>
              <a:rPr lang="ru-RU" dirty="0" smtClean="0">
                <a:cs typeface="Consolas" panose="020B0609020204030204" pitchFamily="49" charset="0"/>
              </a:rPr>
              <a:t>дноразово-итерируемая структура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Iterator blocks (‘yield’)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Иначе – более специфическую коллекцию</a:t>
            </a: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ReadOnlyCollection</a:t>
            </a:r>
            <a:r>
              <a:rPr lang="en-US" dirty="0" smtClean="0">
                <a:cs typeface="Consolas" panose="020B0609020204030204" pitchFamily="49" charset="0"/>
              </a:rPr>
              <a:t>&lt;T&gt;</a:t>
            </a:r>
            <a:endParaRPr lang="ru-RU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Collection&lt;T&gt;</a:t>
            </a:r>
            <a:endParaRPr lang="ru-RU" dirty="0" smtClean="0">
              <a:cs typeface="Consolas" panose="020B0609020204030204" pitchFamily="49" charset="0"/>
            </a:endParaRPr>
          </a:p>
          <a:p>
            <a:pPr lvl="2"/>
            <a:r>
              <a:rPr lang="ru-RU" dirty="0" smtClean="0">
                <a:cs typeface="Consolas" panose="020B0609020204030204" pitchFamily="49" charset="0"/>
              </a:rPr>
              <a:t>Или своего наследника</a:t>
            </a:r>
            <a:endParaRPr lang="en-US" dirty="0" smtClean="0">
              <a:cs typeface="Consolas" panose="020B0609020204030204" pitchFamily="49" charset="0"/>
            </a:endParaRPr>
          </a:p>
          <a:p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r>
              <a:rPr lang="ru-RU" dirty="0" smtClean="0"/>
              <a:t> - выводы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73574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Consolas" panose="020B0609020204030204" pitchFamily="49" charset="0"/>
              </a:rPr>
              <a:t>Принимаем интерфейсы, возвращаем конкретные коллекции</a:t>
            </a:r>
          </a:p>
          <a:p>
            <a:r>
              <a:rPr lang="ru-RU" dirty="0" smtClean="0">
                <a:cs typeface="Consolas" panose="020B0609020204030204" pitchFamily="49" charset="0"/>
              </a:rPr>
              <a:t>Можно возвращать собственные коллекции-наследники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.</a:t>
            </a:r>
            <a:r>
              <a:rPr lang="en-US" dirty="0" err="1" smtClean="0">
                <a:cs typeface="Consolas" panose="020B0609020204030204" pitchFamily="49" charset="0"/>
              </a:rPr>
              <a:t>ToList</a:t>
            </a:r>
            <a:r>
              <a:rPr lang="en-US" dirty="0" smtClean="0">
                <a:cs typeface="Consolas" panose="020B0609020204030204" pitchFamily="49" charset="0"/>
              </a:rPr>
              <a:t>()</a:t>
            </a:r>
            <a:r>
              <a:rPr lang="ru-RU" dirty="0" smtClean="0">
                <a:cs typeface="Consolas" panose="020B0609020204030204" pitchFamily="49" charset="0"/>
              </a:rPr>
              <a:t> вместо 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  <a:r>
              <a:rPr lang="en-US" dirty="0" err="1" smtClean="0">
                <a:cs typeface="Consolas" panose="020B0609020204030204" pitchFamily="49" charset="0"/>
              </a:rPr>
              <a:t>ToArray</a:t>
            </a:r>
            <a:r>
              <a:rPr lang="en-US" dirty="0" smtClean="0">
                <a:cs typeface="Consolas" panose="020B0609020204030204" pitchFamily="49" charset="0"/>
              </a:rPr>
              <a:t>()</a:t>
            </a:r>
            <a:r>
              <a:rPr lang="ru-RU" dirty="0" smtClean="0">
                <a:cs typeface="Consolas" panose="020B0609020204030204" pitchFamily="49" charset="0"/>
              </a:rPr>
              <a:t> если возможно</a:t>
            </a: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 smtClean="0"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Повторим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dirty="0" smtClean="0"/>
              <a:t>Неизменяемость</a:t>
            </a:r>
          </a:p>
          <a:p>
            <a:r>
              <a:rPr lang="ru-RU" dirty="0" smtClean="0"/>
              <a:t>Собственные коллекции</a:t>
            </a:r>
          </a:p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2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Специализированные коллекции в </a:t>
            </a:r>
            <a:r>
              <a:rPr lang="en-US" sz="2000" dirty="0" smtClean="0"/>
              <a:t>Roslyn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bit.ly/2wYE9ls</a:t>
            </a:r>
            <a:endParaRPr lang="ru-RU" sz="2000" dirty="0" smtClean="0"/>
          </a:p>
          <a:p>
            <a:r>
              <a:rPr lang="ru-RU" sz="2000" dirty="0" smtClean="0"/>
              <a:t>Рекомендации </a:t>
            </a:r>
            <a:r>
              <a:rPr lang="en-US" sz="2000" dirty="0" smtClean="0"/>
              <a:t>Microsoft</a:t>
            </a:r>
            <a:r>
              <a:rPr lang="ru-RU" sz="2000" dirty="0" smtClean="0"/>
              <a:t> по работе с коллекциями: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bit.ly/2xEbfEq</a:t>
            </a:r>
            <a:endParaRPr lang="ru-RU" sz="2000" dirty="0" smtClean="0"/>
          </a:p>
          <a:p>
            <a:r>
              <a:rPr lang="ru-RU" sz="2000" dirty="0" smtClean="0"/>
              <a:t>Сравнение производительности </a:t>
            </a:r>
            <a:r>
              <a:rPr lang="en-US" sz="2000" dirty="0" err="1" smtClean="0"/>
              <a:t>ConcurrentCollections</a:t>
            </a:r>
            <a:r>
              <a:rPr lang="ru-RU" sz="2000" dirty="0" smtClean="0"/>
              <a:t> и явных блокировок</a:t>
            </a:r>
            <a:r>
              <a:rPr lang="en-US" sz="2000" dirty="0" smtClean="0"/>
              <a:t> (PDF)</a:t>
            </a:r>
            <a:r>
              <a:rPr lang="ru-RU" sz="2000" dirty="0" smtClean="0"/>
              <a:t>: </a:t>
            </a: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bit.ly/2vyv5DG</a:t>
            </a:r>
            <a:endParaRPr lang="ru-RU" sz="2000" dirty="0" smtClean="0"/>
          </a:p>
          <a:p>
            <a:r>
              <a:rPr lang="ru-RU" sz="2000" dirty="0" smtClean="0"/>
              <a:t>Серия статей от </a:t>
            </a:r>
            <a:r>
              <a:rPr lang="en-US" sz="2000" dirty="0" smtClean="0"/>
              <a:t>Eric Lippert</a:t>
            </a:r>
            <a:r>
              <a:rPr lang="ru-RU" sz="2000" dirty="0" smtClean="0"/>
              <a:t> про историю развития ко- и </a:t>
            </a:r>
            <a:r>
              <a:rPr lang="ru-RU" sz="2000" dirty="0" err="1" smtClean="0"/>
              <a:t>контравариантности</a:t>
            </a:r>
            <a:r>
              <a:rPr lang="ru-RU" sz="2000" dirty="0" smtClean="0"/>
              <a:t> в </a:t>
            </a:r>
            <a:r>
              <a:rPr lang="en-US" sz="2000" dirty="0"/>
              <a:t>C#: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bit.ly/2xEiqMO</a:t>
            </a:r>
            <a:endParaRPr lang="ru-RU" sz="2000" dirty="0" smtClean="0"/>
          </a:p>
          <a:p>
            <a:r>
              <a:rPr lang="en-US" sz="2000" dirty="0"/>
              <a:t>Why do BCL Collections use </a:t>
            </a:r>
            <a:r>
              <a:rPr lang="en-US" sz="2000" dirty="0" err="1"/>
              <a:t>struct</a:t>
            </a:r>
            <a:r>
              <a:rPr lang="en-US" sz="2000" dirty="0"/>
              <a:t> enumerators, not classes?</a:t>
            </a:r>
            <a:r>
              <a:rPr lang="ru-RU" sz="2000" dirty="0"/>
              <a:t> </a:t>
            </a: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bit.ly/2ADagIs</a:t>
            </a:r>
            <a:endParaRPr lang="ru-RU" sz="2000" dirty="0" smtClean="0"/>
          </a:p>
          <a:p>
            <a:r>
              <a:rPr lang="ru-RU" sz="2000" dirty="0" smtClean="0"/>
              <a:t>Примеры и </a:t>
            </a:r>
            <a:r>
              <a:rPr lang="ru-RU" sz="2000" dirty="0" err="1" smtClean="0"/>
              <a:t>бенчмарки</a:t>
            </a:r>
            <a:r>
              <a:rPr lang="ru-RU" sz="2000" dirty="0"/>
              <a:t> </a:t>
            </a:r>
            <a:r>
              <a:rPr lang="ru-RU" sz="2000" dirty="0" smtClean="0"/>
              <a:t>из доклада: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github.com/ilabutin/spbdotnet2017/</a:t>
            </a:r>
            <a:endParaRPr lang="en-US" sz="2000" dirty="0" smtClean="0"/>
          </a:p>
          <a:p>
            <a:endParaRPr lang="ru-RU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-mark-1495858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5" y="9525"/>
            <a:ext cx="9166997" cy="51435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707904" y="3507854"/>
            <a:ext cx="489654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42925"/>
            <a:r>
              <a:rPr lang="en-US" sz="2400" dirty="0" smtClean="0"/>
              <a:t>ilabutin@gmail.com</a:t>
            </a:r>
          </a:p>
          <a:p>
            <a:pPr marL="542925"/>
            <a:r>
              <a:rPr lang="en-US" sz="2400" dirty="0" smtClean="0"/>
              <a:t>https</a:t>
            </a:r>
            <a:r>
              <a:rPr lang="en-US" sz="2400" dirty="0"/>
              <a:t>://github.com/ilabutin</a:t>
            </a:r>
            <a:r>
              <a:rPr lang="en-US" sz="2400" dirty="0" smtClean="0"/>
              <a:t>/</a:t>
            </a:r>
          </a:p>
          <a:p>
            <a:pPr marL="542925"/>
            <a:r>
              <a:rPr lang="en-US" sz="2400" dirty="0" smtClean="0"/>
              <a:t>@</a:t>
            </a:r>
            <a:r>
              <a:rPr lang="en-US" sz="2400" dirty="0" err="1" smtClean="0"/>
              <a:t>ilabutin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2240" y="4785996"/>
            <a:ext cx="1981200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47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2" y="3953644"/>
            <a:ext cx="332556" cy="332556"/>
          </a:xfrm>
        </p:spPr>
      </p:pic>
      <p:pic>
        <p:nvPicPr>
          <p:cNvPr id="6" name="Picture 2" descr="http://www.ciarajane185.com/email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3800" y="3579862"/>
            <a:ext cx="350168" cy="350168"/>
          </a:xfrm>
          <a:prstGeom prst="rect">
            <a:avLst/>
          </a:prstGeom>
          <a:noFill/>
        </p:spPr>
      </p:pic>
      <p:sp>
        <p:nvSpPr>
          <p:cNvPr id="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2" descr="data:image/svg+xml;base64,PHN2ZyB2aWV3Qm94PSIwIDAgMTYgMTYiIHhtbG5zPSJodHRwOi8vd3d3LnczLm9yZy8yMDAwL3N2ZyIgZmlsbC1ydWxlPSJldmVub2RkIiBjbGlwLXJ1bGU9ImV2ZW5vZGQiIHN0cm9rZS1saW5lam9pbj0icm91bmQiIHN0cm9rZS1taXRlcmxpbWl0PSIxLjQxNCI+PHBhdGggZD0iTTggMEMzLjU4IDAgMCAzLjU4MiAwIDhjMCAzLjUzNSAyLjI5MiA2LjUzMyA1LjQ3IDcuNTkuNC4wNzUuNTQ3LS4xNzIuNTQ3LS4zODUgMC0uMTktLjAwNy0uNjkzLS4wMS0xLjM2LTIuMjI2LjQ4My0yLjY5NS0xLjA3My0yLjY5NS0xLjA3My0uMzY0LS45MjQtLjg5LTEuMTctLjg5LTEuMTctLjcyNS0uNDk2LjA1Ni0uNDg2LjA1Ni0uNDg2LjgwMy4wNTYgMS4yMjUuODI0IDEuMjI1LjgyNC43MTQgMS4yMjMgMS44NzMuODcgMi4zMy42NjUuMDcyLS41MTcuMjc4LS44Ny41MDctMS4wNy0xLjc3Ny0uMi0zLjY0NC0uODg4LTMuNjQ0LTMuOTUzIDAtLjg3My4zMS0xLjU4Ny44MjMtMi4xNDctLjA5LS4yMDItLjM2LTEuMDE1LjA3LTIuMTE3IDAgMCAuNjctLjIxNSAyLjIuODIuNjQtLjE3OCAxLjMyLS4yNjYgMi0uMjcuNjguMDA0IDEuMzYuMDkyIDIgLjI3IDEuNTItMS4wMzUgMi4xOS0uODIgMi4xOS0uODIuNDMgMS4xMDIuMTYgMS45MTUuMDggMi4xMTcuNTEuNTYuODIgMS4yNzQuODIgMi4xNDcgMCAzLjA3My0xLjg3IDMuNzUtMy42NSAzLjk0Ny4yOC4yNC41NC43My41NCAxLjQ4IDAgMS4wNy0uMDEgMS45My0uMDEgMi4xOSAwIC4yMS4xNC40Ni41NS4zOEMxMy43MSAxNC41MyAxNiAxMS41MyAxNiA4YzAtNC40MTgtMy41ODItOC04LTgiLz48L3N2Zz4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4" y="4315148"/>
            <a:ext cx="344834" cy="3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Классические коллекции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dirty="0" smtClean="0"/>
              <a:t>Неизменяемость</a:t>
            </a:r>
          </a:p>
          <a:p>
            <a:r>
              <a:rPr lang="ru-RU" dirty="0" smtClean="0"/>
              <a:t>Собственные коллекции</a:t>
            </a:r>
          </a:p>
          <a:p>
            <a:r>
              <a:rPr lang="ru-RU" dirty="0" smtClean="0"/>
              <a:t>Коллекции в </a:t>
            </a:r>
            <a:r>
              <a:rPr lang="en-US" dirty="0" smtClean="0"/>
              <a:t>API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2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Классические коллекции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Простые коллекции</a:t>
            </a:r>
          </a:p>
          <a:p>
            <a:pPr lvl="1"/>
            <a:r>
              <a:rPr lang="en-US" dirty="0" smtClean="0"/>
              <a:t>List&lt;T&gt;, Queue&lt;T&gt;, Stack&lt;T&gt;</a:t>
            </a:r>
            <a:endParaRPr lang="ru-RU" dirty="0" smtClean="0"/>
          </a:p>
          <a:p>
            <a:r>
              <a:rPr lang="ru-RU" dirty="0" smtClean="0"/>
              <a:t>Сложные коллекции</a:t>
            </a:r>
          </a:p>
          <a:p>
            <a:pPr lvl="1"/>
            <a:r>
              <a:rPr lang="en-US" dirty="0" smtClean="0"/>
              <a:t>Dictionary&lt;K,V&gt;, </a:t>
            </a:r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6856" y="2176454"/>
            <a:ext cx="8229600" cy="2619414"/>
          </a:xfrm>
        </p:spPr>
        <p:txBody>
          <a:bodyPr>
            <a:normAutofit/>
          </a:bodyPr>
          <a:lstStyle/>
          <a:p>
            <a:r>
              <a:rPr lang="ru-RU" dirty="0" smtClean="0"/>
              <a:t>Внутри – массив!</a:t>
            </a:r>
            <a:endParaRPr lang="en-US" dirty="0"/>
          </a:p>
          <a:p>
            <a:r>
              <a:rPr lang="ru-RU" dirty="0" smtClean="0"/>
              <a:t>Компактное хранение, но платим при росте</a:t>
            </a:r>
          </a:p>
          <a:p>
            <a:r>
              <a:rPr lang="ru-RU" dirty="0" smtClean="0"/>
              <a:t>Растущий массив попадает в </a:t>
            </a:r>
            <a:r>
              <a:rPr lang="en-US" dirty="0" smtClean="0"/>
              <a:t>LOH</a:t>
            </a:r>
          </a:p>
          <a:p>
            <a:pPr lvl="1"/>
            <a:r>
              <a:rPr lang="ru-RU" dirty="0" smtClean="0"/>
              <a:t>Дорогая сборка мусора</a:t>
            </a:r>
          </a:p>
          <a:p>
            <a:pPr lvl="1"/>
            <a:r>
              <a:rPr lang="ru-RU" dirty="0" smtClean="0"/>
              <a:t>Фрагментация памяти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20072" y="987574"/>
            <a:ext cx="3456384" cy="1626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List&lt;T&gt;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Простые коллекции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5504478" y="1710274"/>
            <a:ext cx="1229616" cy="288032"/>
            <a:chOff x="2630716" y="3173635"/>
            <a:chExt cx="1229616" cy="288032"/>
          </a:xfrm>
        </p:grpSpPr>
        <p:sp>
          <p:nvSpPr>
            <p:cNvPr id="41" name="Rectangle 40"/>
            <p:cNvSpPr/>
            <p:nvPr/>
          </p:nvSpPr>
          <p:spPr>
            <a:xfrm>
              <a:off x="2630716" y="3173635"/>
              <a:ext cx="1229616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938120" y="317363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248431" y="317363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552928" y="317363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04478" y="1710274"/>
            <a:ext cx="307404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814789" y="1710273"/>
            <a:ext cx="307404" cy="2880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6123768" y="1710274"/>
            <a:ext cx="307404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6430316" y="1710274"/>
            <a:ext cx="302922" cy="2880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8" name="Group 67"/>
          <p:cNvGrpSpPr/>
          <p:nvPr/>
        </p:nvGrpSpPr>
        <p:grpSpPr>
          <a:xfrm>
            <a:off x="5508960" y="2176454"/>
            <a:ext cx="2361516" cy="288032"/>
            <a:chOff x="2642532" y="3639815"/>
            <a:chExt cx="2361516" cy="288032"/>
          </a:xfrm>
        </p:grpSpPr>
        <p:sp>
          <p:nvSpPr>
            <p:cNvPr id="49" name="Rectangle 48"/>
            <p:cNvSpPr/>
            <p:nvPr/>
          </p:nvSpPr>
          <p:spPr>
            <a:xfrm>
              <a:off x="2642532" y="3639815"/>
              <a:ext cx="2361516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2948816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257995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561383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59294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139952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427984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16016" y="3639815"/>
              <a:ext cx="0" cy="28803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508960" y="2176454"/>
            <a:ext cx="1225134" cy="288032"/>
            <a:chOff x="2630716" y="3173635"/>
            <a:chExt cx="1229616" cy="28803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2630716" y="3173635"/>
              <a:ext cx="1229616" cy="288032"/>
            </a:xfrm>
            <a:prstGeom prst="rect">
              <a:avLst/>
            </a:prstGeom>
            <a:grp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2938120" y="3173635"/>
              <a:ext cx="0" cy="288032"/>
            </a:xfrm>
            <a:prstGeom prst="line">
              <a:avLst/>
            </a:prstGeom>
            <a:grp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248431" y="3173635"/>
              <a:ext cx="0" cy="288032"/>
            </a:xfrm>
            <a:prstGeom prst="line">
              <a:avLst/>
            </a:prstGeom>
            <a:grp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552928" y="3173635"/>
              <a:ext cx="0" cy="288032"/>
            </a:xfrm>
            <a:prstGeom prst="line">
              <a:avLst/>
            </a:prstGeom>
            <a:grp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84363" y="1602262"/>
            <a:ext cx="1080120" cy="504056"/>
            <a:chOff x="2699792" y="3075806"/>
            <a:chExt cx="1080120" cy="50405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99792" y="3075806"/>
              <a:ext cx="108012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99792" y="3075806"/>
              <a:ext cx="108012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много ли</a:t>
            </a:r>
            <a:r>
              <a:rPr lang="en-US" dirty="0"/>
              <a:t> </a:t>
            </a:r>
            <a:r>
              <a:rPr lang="ru-RU" dirty="0" smtClean="0"/>
              <a:t>памяти?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25554"/>
              </p:ext>
            </p:extLst>
          </p:nvPr>
        </p:nvGraphicFramePr>
        <p:xfrm>
          <a:off x="539552" y="2427734"/>
          <a:ext cx="81369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255"/>
                <a:gridCol w="1522011"/>
                <a:gridCol w="1522011"/>
                <a:gridCol w="1697627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r>
                        <a:rPr lang="ru-RU" dirty="0" smtClean="0"/>
                        <a:t>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Данных</a:t>
                      </a:r>
                      <a:r>
                        <a:rPr lang="ru-RU" baseline="0" dirty="0" smtClean="0"/>
                        <a:t> в списке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 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400 Кб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Использовано памяти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128 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1026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Кб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r>
                        <a:rPr lang="ru-RU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r>
                        <a:rPr lang="ru-RU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сборок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на 1000 запусков)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23928" y="2787774"/>
            <a:ext cx="482453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948264" y="3507854"/>
            <a:ext cx="1800200" cy="1224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483768" y="987574"/>
            <a:ext cx="3603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800080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list.</a:t>
            </a:r>
            <a:r>
              <a:rPr lang="en-US" dirty="0" err="1">
                <a:solidFill>
                  <a:srgbClr val="008B8B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538026"/>
            <a:ext cx="8490974" cy="11939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new List&lt;T&gt;(</a:t>
            </a:r>
            <a:r>
              <a:rPr lang="en-US" sz="2800" dirty="0" err="1" smtClean="0"/>
              <a:t>int</a:t>
            </a:r>
            <a:r>
              <a:rPr lang="en-US" sz="2800" dirty="0" smtClean="0"/>
              <a:t> capacity)</a:t>
            </a:r>
            <a:endParaRPr lang="ru-RU" sz="2800" dirty="0" smtClean="0"/>
          </a:p>
          <a:p>
            <a:r>
              <a:rPr lang="ru-RU" sz="2800" dirty="0" smtClean="0"/>
              <a:t>Пишем свой список</a:t>
            </a:r>
            <a:endParaRPr lang="en-US" sz="2800" dirty="0" smtClean="0"/>
          </a:p>
          <a:p>
            <a:pPr lvl="1"/>
            <a:r>
              <a:rPr lang="ru-RU" sz="2800" dirty="0" smtClean="0"/>
              <a:t>Список из «коротких» массивов из пула</a:t>
            </a:r>
          </a:p>
          <a:p>
            <a:r>
              <a:rPr lang="ru-RU" sz="2800" dirty="0" smtClean="0"/>
              <a:t>Готовый пул: </a:t>
            </a:r>
            <a:r>
              <a:rPr lang="en-US" sz="2800" dirty="0" err="1" smtClean="0"/>
              <a:t>ArrayPool</a:t>
            </a:r>
            <a:r>
              <a:rPr lang="en-US" sz="2800" dirty="0" smtClean="0"/>
              <a:t>&lt;T&gt;</a:t>
            </a:r>
          </a:p>
          <a:p>
            <a:pPr lvl="1"/>
            <a:r>
              <a:rPr lang="ru-RU" sz="2800" dirty="0" smtClean="0"/>
              <a:t>Требует </a:t>
            </a:r>
            <a:r>
              <a:rPr lang="en-US" sz="2800" dirty="0" smtClean="0"/>
              <a:t>.NET Core 1.1</a:t>
            </a:r>
            <a:r>
              <a:rPr lang="ru-RU" sz="2800" dirty="0" smtClean="0"/>
              <a:t>, в </a:t>
            </a:r>
            <a:r>
              <a:rPr lang="en-US" sz="2800" dirty="0" smtClean="0"/>
              <a:t>.NET </a:t>
            </a:r>
            <a:r>
              <a:rPr lang="en-US" sz="2800" dirty="0" err="1" smtClean="0"/>
              <a:t>Fx</a:t>
            </a:r>
            <a:r>
              <a:rPr lang="en-US" sz="2800" dirty="0" smtClean="0"/>
              <a:t> </a:t>
            </a:r>
            <a:r>
              <a:rPr lang="ru-RU" sz="2800" dirty="0" smtClean="0"/>
              <a:t>встроенного нет</a:t>
            </a:r>
          </a:p>
          <a:p>
            <a:r>
              <a:rPr lang="ru-RU" sz="2800" dirty="0" smtClean="0"/>
              <a:t>Преимущества</a:t>
            </a:r>
          </a:p>
          <a:p>
            <a:pPr lvl="1"/>
            <a:r>
              <a:rPr lang="ru-RU" sz="2600" dirty="0" smtClean="0"/>
              <a:t>Много коротких массивов – либо быстро умирают, либо </a:t>
            </a:r>
            <a:r>
              <a:rPr lang="ru-RU" sz="2600" dirty="0" err="1" smtClean="0"/>
              <a:t>переиспользуются</a:t>
            </a:r>
            <a:endParaRPr lang="ru-RU" sz="2600" dirty="0" smtClean="0"/>
          </a:p>
          <a:p>
            <a:pPr lvl="1"/>
            <a:r>
              <a:rPr lang="ru-RU" sz="2600" dirty="0" smtClean="0"/>
              <a:t>Нет копирования данных из короткого массива в длинный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869180"/>
            <a:ext cx="397024" cy="274320"/>
          </a:xfrm>
        </p:spPr>
        <p:txBody>
          <a:bodyPr/>
          <a:lstStyle/>
          <a:p>
            <a:pPr algn="r"/>
            <a:fld id="{194F5D3A-85FB-49E3-A5E2-E877C429B5EA}" type="slidenum">
              <a:rPr lang="ru-RU" smtClean="0"/>
              <a:pPr algn="r"/>
              <a:t>9</a:t>
            </a:fld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25362"/>
              </p:ext>
            </p:extLst>
          </p:nvPr>
        </p:nvGraphicFramePr>
        <p:xfrm>
          <a:off x="6300192" y="843558"/>
          <a:ext cx="2736304" cy="936105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088232"/>
                <a:gridCol w="648072"/>
              </a:tblGrid>
              <a:tr h="3120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List&lt;T&gt;</a:t>
                      </a:r>
                      <a:r>
                        <a:rPr lang="ru-RU" sz="1400" dirty="0" smtClean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ru-RU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List&lt;T&gt;(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capacity)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List&lt;T&gt;(</a:t>
                      </a:r>
                      <a:r>
                        <a:rPr lang="en-US" sz="1400" dirty="0" err="1" smtClean="0"/>
                        <a:t>IEnumerable</a:t>
                      </a:r>
                      <a:r>
                        <a:rPr lang="en-US" sz="1400" dirty="0" smtClean="0"/>
                        <a:t>&lt;T&gt;)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Hidelink"/>
          <p:cNvSpPr/>
          <p:nvPr/>
        </p:nvSpPr>
        <p:spPr>
          <a:xfrm>
            <a:off x="8460432" y="1203598"/>
            <a:ext cx="498086" cy="2160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Hidelink"/>
          <p:cNvSpPr/>
          <p:nvPr/>
        </p:nvSpPr>
        <p:spPr>
          <a:xfrm>
            <a:off x="8454082" y="1521160"/>
            <a:ext cx="498086" cy="216024"/>
          </a:xfrm>
          <a:prstGeom prst="rect">
            <a:avLst/>
          </a:prstGeom>
          <a:solidFill>
            <a:srgbClr val="E7D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LN Theme">
  <a:themeElements>
    <a:clrScheme name="ILN">
      <a:dk1>
        <a:sysClr val="windowText" lastClr="000000"/>
      </a:dk1>
      <a:lt1>
        <a:sysClr val="window" lastClr="C0C0C0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518592"/>
      </a:hlink>
      <a:folHlink>
        <a:srgbClr val="5185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15171</TotalTime>
  <Words>1660</Words>
  <Application>Microsoft Office PowerPoint</Application>
  <PresentationFormat>On-screen Show (16:9)</PresentationFormat>
  <Paragraphs>517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ILN Theme</vt:lpstr>
      <vt:lpstr>Коллекционируем данные в .NET</vt:lpstr>
      <vt:lpstr>О себе</vt:lpstr>
      <vt:lpstr>Выбор коллекции</vt:lpstr>
      <vt:lpstr>Выбор коллекции</vt:lpstr>
      <vt:lpstr>План</vt:lpstr>
      <vt:lpstr>Классические коллекции</vt:lpstr>
      <vt:lpstr>Простые коллекции</vt:lpstr>
      <vt:lpstr>А много ли памяти?</vt:lpstr>
      <vt:lpstr>Что делать?</vt:lpstr>
      <vt:lpstr>Много ли памяти для array pool</vt:lpstr>
      <vt:lpstr>Сложные коллекции</vt:lpstr>
      <vt:lpstr>Хэш – это дешево</vt:lpstr>
      <vt:lpstr>Проблемы продолжаются</vt:lpstr>
      <vt:lpstr>Вариантность в наши дни</vt:lpstr>
      <vt:lpstr>Классические коллекции - выводы</vt:lpstr>
      <vt:lpstr>Оффтопик: MemoryStream</vt:lpstr>
      <vt:lpstr>MemoryStream - решение</vt:lpstr>
      <vt:lpstr>План</vt:lpstr>
      <vt:lpstr>Многопоточность</vt:lpstr>
      <vt:lpstr>Решение</vt:lpstr>
      <vt:lpstr>Потокобезопасность</vt:lpstr>
      <vt:lpstr>Производительность</vt:lpstr>
      <vt:lpstr>Потокобезопасность - выводы</vt:lpstr>
      <vt:lpstr>Коллекции с async/await</vt:lpstr>
      <vt:lpstr>План</vt:lpstr>
      <vt:lpstr>Неизменяемость</vt:lpstr>
      <vt:lpstr>Неизменяемость</vt:lpstr>
      <vt:lpstr>Неизменяемость - решение</vt:lpstr>
      <vt:lpstr>Неизменяемые Array и List - память</vt:lpstr>
      <vt:lpstr>Неизменяемые Array и List - память</vt:lpstr>
      <vt:lpstr>Неизменяемые Array и List - память</vt:lpstr>
      <vt:lpstr>Неизменяемость - выводы</vt:lpstr>
      <vt:lpstr>План</vt:lpstr>
      <vt:lpstr>Специализированные коллекции</vt:lpstr>
      <vt:lpstr>Собственные коллекции</vt:lpstr>
      <vt:lpstr>Итератор-структура</vt:lpstr>
      <vt:lpstr>План</vt:lpstr>
      <vt:lpstr>Коллекции в API</vt:lpstr>
      <vt:lpstr>Принимаем коллекции</vt:lpstr>
      <vt:lpstr>IEnumerable - проблемы</vt:lpstr>
      <vt:lpstr>ToList&lt;T&gt;() и ToArray&lt;T&gt;()</vt:lpstr>
      <vt:lpstr>Принимаем коллекции - варианты</vt:lpstr>
      <vt:lpstr>Возвращаем коллекции</vt:lpstr>
      <vt:lpstr>Коллекции в API - выводы</vt:lpstr>
      <vt:lpstr>Повторим</vt:lpstr>
      <vt:lpstr>Ссылки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Продвинутое использование NuGet и MSBuild</dc:title>
  <dc:creator>Igor Labutin</dc:creator>
  <cp:lastModifiedBy>Igor Labutin</cp:lastModifiedBy>
  <cp:revision>545</cp:revision>
  <dcterms:created xsi:type="dcterms:W3CDTF">2017-04-01T21:03:33Z</dcterms:created>
  <dcterms:modified xsi:type="dcterms:W3CDTF">2017-12-17T21:37:16Z</dcterms:modified>
</cp:coreProperties>
</file>