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7" r:id="rId1"/>
  </p:sldMasterIdLst>
  <p:notesMasterIdLst>
    <p:notesMasterId r:id="rId13"/>
  </p:notesMasterIdLst>
  <p:handoutMasterIdLst>
    <p:handoutMasterId r:id="rId14"/>
  </p:handoutMasterIdLst>
  <p:sldIdLst>
    <p:sldId id="276" r:id="rId2"/>
    <p:sldId id="285" r:id="rId3"/>
    <p:sldId id="286" r:id="rId4"/>
    <p:sldId id="277" r:id="rId5"/>
    <p:sldId id="284" r:id="rId6"/>
    <p:sldId id="289" r:id="rId7"/>
    <p:sldId id="292" r:id="rId8"/>
    <p:sldId id="291" r:id="rId9"/>
    <p:sldId id="287" r:id="rId10"/>
    <p:sldId id="288" r:id="rId11"/>
    <p:sldId id="290" r:id="rId12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55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92" y="102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4026" y="-108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10247862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10247862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10247862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4694" y="198300"/>
            <a:ext cx="364430" cy="3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theme" Target="../theme/them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97893" y="205655"/>
            <a:ext cx="399865" cy="4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E9B6-603E-4F03-BCF5-B099A931E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F5D89-5FAF-40B1-8CB5-3E4BBB0A2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414E-978D-4EC0-84C6-3DDFB3F3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2195-9525-4B55-8A09-D4C364BE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A6615-05FE-4812-B389-196F6B71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971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AF73-1DD3-4ADE-8EA4-D3805F3A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E4D4-CD47-4C03-839B-6547CAD7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ACBD-25C7-4216-AB78-E620170E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7F4A-D5A9-4D06-A14B-1875CA0C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8A63-947D-4615-88E9-4AF7A50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340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B5AEC-B2DA-4686-88C0-BCE07C86E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7564E-04FE-4D8B-9DD2-52593EA1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FA17-FCD2-4428-8AA8-E5E0658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8AF7-5F41-43E5-81BC-9EB0C85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74BD-819D-4493-AFA3-19A82A5A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7275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73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DF4F504-C43C-4655-BAE0-F4B4CED1ED1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nl-NL"/>
              <a:t>///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406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9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1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506-3459-411E-8AF2-4538723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B402-DE1F-466F-A936-2D4A309D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FA7F8-DD19-4911-9D82-FA54913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116B-3951-4A2F-84E0-F2F8D2B2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FE66-3F35-460D-99A3-4DA0703C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4351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9632-27DA-4962-BD3B-37291B2F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FE34C-D7FF-4E58-9B57-9C8A6F58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A34F-CAF2-4800-9DE6-997E9B31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3F0A-B622-4743-9FA9-534B365F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2A810-7983-43F2-A02F-42F81C07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390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C4AE-2CEA-4E58-8C4F-5A9B2E3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3A76-BF10-420E-AE51-0AB717E87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F431C-A83C-48D6-8ABF-731FF072F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C53D-2130-4931-B1F3-4ED53067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299DE-274B-4127-B68F-24A3FB37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233D-0D76-41BF-9482-B9A9B616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6312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FC93-43D5-48CC-9E59-1509A7CA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362B-9956-4650-BE0A-C7D24CE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E3766-0045-4B39-B6F8-F85A01D53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F8143-0CFD-48BF-9358-4D9C68A6A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EC95F-CF14-499C-93F6-45DA2218A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92A2-3C3C-4766-8899-F2A40235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E8613-BF58-403C-A80F-6282986F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24F3F-D659-42BD-83FB-54D0E37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53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1FE7-CB60-4734-9500-6E4CB61A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CAD9E-A047-473F-AF8A-5ED7F2CF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71A76-CE77-49F8-AFF4-AFC213D5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E4E38-2DBA-450B-9590-C2C48F8D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7603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5F7DD-6E50-45C8-B840-4DC6B305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072B9-60E9-460B-A23B-15944C8B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2944-4D10-4270-AF84-803F5357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935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9FA8-23DC-470F-A921-FBD5F178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7D4D-EFCB-45B9-AF7A-0C17F139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58CF-5390-4F8A-9CB3-BBAC381D8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18905-A274-4B27-9188-5E15F331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7508-3EEF-43B3-B779-F4C1C6EB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357C-796E-4915-9F5A-4C7B7A7C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321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C76D-9872-48A8-BCE8-F448A083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CCF47-9180-4466-ACE2-45ADD61C2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220FB-4FF0-4C32-8616-A292A2C9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EA13-9306-4969-8DBA-0135A233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791C-FD57-4E18-9A9D-67F53B0E146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8A86-B669-4F77-8605-1C05DE1C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10384F"/>
                </a:solidFill>
              </a:rPr>
              <a:t>/// July 2019</a:t>
            </a:r>
            <a:endParaRPr lang="en-US" dirty="0">
              <a:solidFill>
                <a:srgbClr val="10384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4A26-E28B-4265-8276-2080698A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 dirty="0">
              <a:solidFill>
                <a:srgbClr val="00B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5703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C9603-EDD3-48F0-94E9-BBAF2E78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728C-DCC4-41C3-9177-BA6B30CB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2E85-BE18-40DE-930D-0C2DBF119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4B54-1832-4ED6-BCEF-E2B69B976A25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802E-FF25-4FDE-B676-2082142D5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/// July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7FE3-41D3-4F0F-86F7-2C13A617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4" pos="7422" userDrawn="1">
          <p15:clr>
            <a:srgbClr val="F26B43"/>
          </p15:clr>
        </p15:guide>
        <p15:guide id="5" pos="2376" userDrawn="1">
          <p15:clr>
            <a:srgbClr val="F26B43"/>
          </p15:clr>
        </p15:guide>
        <p15:guide id="6" pos="2150" userDrawn="1">
          <p15:clr>
            <a:srgbClr val="F26B43"/>
          </p15:clr>
        </p15:guide>
        <p15:guide id="7" pos="619" userDrawn="1">
          <p15:clr>
            <a:srgbClr val="F26B43"/>
          </p15:clr>
        </p15:guide>
        <p15:guide id="8" orient="horz" pos="2478" userDrawn="1">
          <p15:clr>
            <a:srgbClr val="F26B43"/>
          </p15:clr>
        </p15:guide>
        <p15:guide id="9" orient="horz" pos="2592" userDrawn="1">
          <p15:clr>
            <a:srgbClr val="F26B43"/>
          </p15:clr>
        </p15:guide>
        <p15:guide id="10" orient="horz" pos="4086" userDrawn="1">
          <p15:clr>
            <a:srgbClr val="F26B43"/>
          </p15:clr>
        </p15:guide>
        <p15:guide id="11" pos="5894" userDrawn="1">
          <p15:clr>
            <a:srgbClr val="F26B43"/>
          </p15:clr>
        </p15:guide>
        <p15:guide id="12" pos="5666" userDrawn="1">
          <p15:clr>
            <a:srgbClr val="F26B43"/>
          </p15:clr>
        </p15:guide>
        <p15:guide id="13" pos="4020" userDrawn="1">
          <p15:clr>
            <a:srgbClr val="F26B43"/>
          </p15:clr>
        </p15:guide>
        <p15:guide id="14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-dev/rstan/wiki/RStan-Getting-Started" TargetMode="External"/><Relationship Id="rId2" Type="http://schemas.openxmlformats.org/officeDocument/2006/relationships/hyperlink" Target="https://mc-stan.org/docs/2_19/stan-users-guide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c-stan.org/rstanarm/articles/index.html" TargetMode="External"/><Relationship Id="rId4" Type="http://schemas.openxmlformats.org/officeDocument/2006/relationships/hyperlink" Target="https://mc-stan.org/docs/2_19/reference-manual/index.html#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089" y="4525347"/>
            <a:ext cx="6800436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rstan: workshop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7960221" y="4525347"/>
            <a:ext cx="325825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Ian Laga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90" y="620480"/>
            <a:ext cx="2243508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58" y="2466604"/>
            <a:ext cx="962270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161" y="2327988"/>
            <a:ext cx="293657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267" y="0"/>
            <a:ext cx="5699145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9376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99984" y="6356350"/>
            <a:ext cx="44385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/// July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1084" y="6356350"/>
            <a:ext cx="365713" cy="365125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EEAD9179-7A6B-4268-BEB2-F3B8EB06115B}" type="slidenum">
              <a:rPr lang="en-US" sz="10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5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err="1"/>
              <a:t>rstanarm</a:t>
            </a:r>
            <a:r>
              <a:rPr lang="en-US" dirty="0"/>
              <a:t> package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“Estimates previously compiled regression models using the 'rstan' package.”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Uses familiar R notation for models, but not as familiar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Plays a little nicer with rstan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Where to go for help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Stan User's Guide: </a:t>
            </a:r>
            <a:r>
              <a:rPr lang="en-US" dirty="0">
                <a:hlinkClick r:id="rId2"/>
              </a:rPr>
              <a:t>https://mc-stan.org/docs/2_19/stan-users-guide/index.html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Initialization: </a:t>
            </a:r>
            <a:r>
              <a:rPr lang="en-US" dirty="0">
                <a:hlinkClick r:id="rId3"/>
              </a:rPr>
              <a:t>https://github.com/stan-dev/rstan/wiki/RStan-Getting-Started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Manual: </a:t>
            </a:r>
            <a:r>
              <a:rPr lang="en-US" dirty="0">
                <a:hlinkClick r:id="rId4"/>
              </a:rPr>
              <a:t>https://mc-stan.org/docs/2_19/reference-manual/index.html#overview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rstanarm</a:t>
            </a:r>
            <a:r>
              <a:rPr lang="en-US" dirty="0"/>
              <a:t> vignettes: </a:t>
            </a:r>
            <a:r>
              <a:rPr lang="en-US" dirty="0">
                <a:hlinkClick r:id="rId5"/>
              </a:rPr>
              <a:t>http://mc-stan.org/rstanarm/articles/index.html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What is Stan?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982929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Stan is, among other things, a modeling language: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Bayesian inference with MCMC samplings via NUTS, HMC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Approximate Bayesian inference with vibrational inference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Penalized maximum likelihood estimation with optimization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Similar to BUGS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Rstan is just a way to run Stan using R code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 same files can be run in python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982929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Packages we need and initialization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use rstan directly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check diagnostics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handle rstan objects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to avoid using rstan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brms</a:t>
            </a:r>
            <a:r>
              <a:rPr lang="en-US" sz="2400" dirty="0"/>
              <a:t> (my favorite)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rstanarm</a:t>
            </a:r>
            <a:r>
              <a:rPr lang="en-US" sz="2400" dirty="0"/>
              <a:t> (pretty good)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Downloading packages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37129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Need: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rstan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Want: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rstanarm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brms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shinystan</a:t>
            </a: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3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540277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options(</a:t>
            </a:r>
            <a:r>
              <a:rPr lang="en-US" dirty="0" err="1"/>
              <a:t>mc.cores</a:t>
            </a:r>
            <a:r>
              <a:rPr lang="en-US" dirty="0"/>
              <a:t> = parallel::</a:t>
            </a:r>
            <a:r>
              <a:rPr lang="en-US" dirty="0" err="1"/>
              <a:t>detectCores</a:t>
            </a:r>
            <a:r>
              <a:rPr lang="en-US" dirty="0"/>
              <a:t>())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This tells rstan to use as many cores as your computer has available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rstan_options</a:t>
            </a:r>
            <a:r>
              <a:rPr lang="en-US" dirty="0"/>
              <a:t>(</a:t>
            </a:r>
            <a:r>
              <a:rPr lang="en-US" dirty="0" err="1"/>
              <a:t>auto_write</a:t>
            </a:r>
            <a:r>
              <a:rPr lang="en-US" dirty="0"/>
              <a:t> = TRUE)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have to recompile </a:t>
            </a:r>
            <a:r>
              <a:rPr lang="en-US" dirty="0" err="1"/>
              <a:t>stan</a:t>
            </a:r>
            <a:r>
              <a:rPr lang="en-US" dirty="0"/>
              <a:t> files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Sys.setenv</a:t>
            </a:r>
            <a:r>
              <a:rPr lang="en-US" dirty="0"/>
              <a:t>(LOCAL_CPPFLAGS = '-march=native')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Allows faster executive time, must may cause problems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rstan package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“User-facing R functions are provided to parse, compile, test, estimate, and analyze Stan models by accessing the header-only Stan library provided by the '</a:t>
            </a:r>
            <a:r>
              <a:rPr lang="en-US" dirty="0" err="1"/>
              <a:t>StanHeaders</a:t>
            </a:r>
            <a:r>
              <a:rPr lang="en-US" dirty="0"/>
              <a:t>' package.”</a:t>
            </a:r>
          </a:p>
          <a:p>
            <a:pPr lvl="1" algn="l"/>
            <a:endParaRPr lang="en-US" dirty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Write your log posterior density in a .</a:t>
            </a:r>
            <a:r>
              <a:rPr lang="en-US" dirty="0" err="1"/>
              <a:t>stan</a:t>
            </a:r>
            <a:r>
              <a:rPr lang="en-US" dirty="0"/>
              <a:t> file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Prepare the data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stan</a:t>
            </a:r>
            <a:endParaRPr lang="en-US" dirty="0"/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Diagnose non-convergence</a:t>
            </a:r>
          </a:p>
          <a:p>
            <a:pPr marL="914354" lvl="1" indent="-457200" algn="l">
              <a:buFont typeface="+mj-lt"/>
              <a:buAutoNum type="arabicPeriod"/>
            </a:pPr>
            <a:r>
              <a:rPr lang="en-US" dirty="0"/>
              <a:t>Conduct posterior inference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Rules/Common Problems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Stan files must always end with a blank line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Stan files need to have a “data”, “parameters”, and “model” chunk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have “transformed parameters”, “functions”, and “generated quantities”, “transformed data”, and maybe a few others</a:t>
            </a:r>
          </a:p>
          <a:p>
            <a:pPr lvl="2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Always declare the dimensions and support for variables</a:t>
            </a:r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Ex: real&lt;lower=L, upper=U&gt; y[N]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/>
              <a:t>rstan package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Rstan does a lot of things that we won’t cover</a:t>
            </a:r>
          </a:p>
          <a:p>
            <a:pPr lvl="1" algn="l"/>
            <a:endParaRPr lang="en-US" sz="2400" dirty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Solving Algebraic Equations</a:t>
            </a:r>
          </a:p>
          <a:p>
            <a:pPr lvl="2" algn="l"/>
            <a:endParaRPr lang="en-US" sz="2400" dirty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Ordinary Differential Equations</a:t>
            </a:r>
          </a:p>
          <a:p>
            <a:pPr lvl="2" algn="l"/>
            <a:endParaRPr lang="en-US" sz="2400" dirty="0"/>
          </a:p>
          <a:p>
            <a:pPr marL="1257209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One Dimensional Integrals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3802" y="326771"/>
            <a:ext cx="9142810" cy="915443"/>
          </a:xfrm>
        </p:spPr>
        <p:txBody>
          <a:bodyPr/>
          <a:lstStyle/>
          <a:p>
            <a:r>
              <a:rPr lang="en-US" dirty="0" err="1"/>
              <a:t>brms</a:t>
            </a:r>
            <a:r>
              <a:rPr lang="en-US" dirty="0"/>
              <a:t> package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802" y="1242213"/>
            <a:ext cx="9142810" cy="4435775"/>
          </a:xfrm>
        </p:spPr>
        <p:txBody>
          <a:bodyPr/>
          <a:lstStyle/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“Fit Bayesian generalized (non-)linear multivariate multilevel models using ‘Stan’ for full Bayesian inference.”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Uses familiar R notation for models (lm, 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lmer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 algn="l"/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Nicer output formatting</a:t>
            </a:r>
          </a:p>
          <a:p>
            <a:pPr marL="800054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054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Note: data argument must </a:t>
            </a:r>
            <a:r>
              <a:rPr lang="en-US" b="1" u="sng" dirty="0"/>
              <a:t>always</a:t>
            </a:r>
            <a:r>
              <a:rPr lang="en-US" dirty="0"/>
              <a:t> be supplied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July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B210-EB46-467B-A6E6-3AD757A66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Office PowerPoint</Application>
  <PresentationFormat>Custom</PresentationFormat>
  <Paragraphs>114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rstan: workshop</vt:lpstr>
      <vt:lpstr>What is Stan?</vt:lpstr>
      <vt:lpstr>What will we cover?</vt:lpstr>
      <vt:lpstr>Downloading packages</vt:lpstr>
      <vt:lpstr>Getting Started</vt:lpstr>
      <vt:lpstr>rstan package</vt:lpstr>
      <vt:lpstr>Rules/Common Problems</vt:lpstr>
      <vt:lpstr>rstan package</vt:lpstr>
      <vt:lpstr>brms package</vt:lpstr>
      <vt:lpstr>rstanarm package</vt:lpstr>
      <vt:lpstr>Where to go for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rstan: workshop</dc:title>
  <dc:creator>Ian Laga</dc:creator>
  <cp:lastModifiedBy>Ian Laga</cp:lastModifiedBy>
  <cp:revision>1</cp:revision>
  <dcterms:created xsi:type="dcterms:W3CDTF">2019-11-07T01:33:27Z</dcterms:created>
  <dcterms:modified xsi:type="dcterms:W3CDTF">2019-11-07T01:34:19Z</dcterms:modified>
</cp:coreProperties>
</file>