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5" r:id="rId1"/>
    <p:sldMasterId id="2147484135" r:id="rId2"/>
  </p:sldMasterIdLst>
  <p:notesMasterIdLst>
    <p:notesMasterId r:id="rId15"/>
  </p:notesMasterIdLst>
  <p:handoutMasterIdLst>
    <p:handoutMasterId r:id="rId16"/>
  </p:handoutMasterIdLst>
  <p:sldIdLst>
    <p:sldId id="276" r:id="rId3"/>
    <p:sldId id="285" r:id="rId4"/>
    <p:sldId id="286" r:id="rId5"/>
    <p:sldId id="277" r:id="rId6"/>
    <p:sldId id="284" r:id="rId7"/>
    <p:sldId id="289" r:id="rId8"/>
    <p:sldId id="292" r:id="rId9"/>
    <p:sldId id="291" r:id="rId10"/>
    <p:sldId id="287" r:id="rId11"/>
    <p:sldId id="288" r:id="rId12"/>
    <p:sldId id="290" r:id="rId13"/>
    <p:sldId id="270" r:id="rId14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55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678" y="108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4026" y="-108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10247862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10247862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10247862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4694" y="198300"/>
            <a:ext cx="364430" cy="3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theme" Target="../theme/them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97893" y="205655"/>
            <a:ext cx="399865" cy="4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A04DFA9-A20F-4CD9-91BF-AC3419E41C66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7AB686-FC01-4911-9152-4FA3B9DF346B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3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E4F3F26-9609-44AC-8BA9-4ED6929086B2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DCF9102-B352-428B-8004-A080B1181AD7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BA0BD49-0E5B-4822-8C61-03EC03A10111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219"/>
          <p:cNvGrpSpPr>
            <a:grpSpLocks noChangeAspect="1"/>
          </p:cNvGrpSpPr>
          <p:nvPr/>
        </p:nvGrpSpPr>
        <p:grpSpPr bwMode="black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0" name="Freeform 220"/>
            <p:cNvSpPr>
              <a:spLocks/>
            </p:cNvSpPr>
            <p:nvPr/>
          </p:nvSpPr>
          <p:spPr bwMode="black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21"/>
            <p:cNvSpPr>
              <a:spLocks/>
            </p:cNvSpPr>
            <p:nvPr/>
          </p:nvSpPr>
          <p:spPr bwMode="black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22"/>
            <p:cNvSpPr>
              <a:spLocks/>
            </p:cNvSpPr>
            <p:nvPr/>
          </p:nvSpPr>
          <p:spPr bwMode="black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3"/>
            <p:cNvSpPr>
              <a:spLocks noEditPoints="1"/>
            </p:cNvSpPr>
            <p:nvPr/>
          </p:nvSpPr>
          <p:spPr bwMode="black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24"/>
            <p:cNvSpPr>
              <a:spLocks noEditPoints="1"/>
            </p:cNvSpPr>
            <p:nvPr/>
          </p:nvSpPr>
          <p:spPr bwMode="black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5"/>
            <p:cNvSpPr>
              <a:spLocks noEditPoints="1"/>
            </p:cNvSpPr>
            <p:nvPr/>
          </p:nvSpPr>
          <p:spPr bwMode="black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6"/>
            <p:cNvSpPr>
              <a:spLocks noEditPoints="1"/>
            </p:cNvSpPr>
            <p:nvPr/>
          </p:nvSpPr>
          <p:spPr bwMode="black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7"/>
            <p:cNvSpPr>
              <a:spLocks noEditPoints="1"/>
            </p:cNvSpPr>
            <p:nvPr/>
          </p:nvSpPr>
          <p:spPr bwMode="black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8"/>
            <p:cNvSpPr>
              <a:spLocks noEditPoints="1"/>
            </p:cNvSpPr>
            <p:nvPr/>
          </p:nvSpPr>
          <p:spPr bwMode="black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9"/>
            <p:cNvSpPr>
              <a:spLocks noEditPoints="1"/>
            </p:cNvSpPr>
            <p:nvPr/>
          </p:nvSpPr>
          <p:spPr bwMode="black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C848-6928-4E12-83D3-105B14C0D57A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9B1AD54-AC65-4B94-BD79-450CDF8D94AB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9DCAE1D-B075-4056-8B7F-0E8A5CBE7888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77F2D-D1AE-4724-90F5-732D669D980D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DA61B32-22F2-47F4-A6A5-8A4F963D7B53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6DBCE76-644B-413A-B56E-61552CA65C16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 smtClean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C91F20-B8FA-47F9-8B3D-03302294BBAD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6B3-BFDC-46EA-8E7E-4963E7380512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/// July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3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73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DF4F504-C43C-4655-BAE0-F4B4CED1ED19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80">
              <a:defRPr/>
            </a:pPr>
            <a:r>
              <a:rPr lang="en-US" sz="1051" kern="0" dirty="0">
                <a:solidFill>
                  <a:srgbClr val="FF3162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406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9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73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031B7B8-939F-484C-9EA4-270BE43A1B99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80">
              <a:defRPr/>
            </a:pPr>
            <a:r>
              <a:rPr lang="en-US" sz="1051" kern="0" dirty="0">
                <a:solidFill>
                  <a:srgbClr val="00BC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406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9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9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73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89B8770-35EE-47AA-B225-AD548DDBAC26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80">
              <a:defRPr/>
            </a:pPr>
            <a:r>
              <a:rPr lang="en-US" sz="1051" kern="0" dirty="0">
                <a:solidFill>
                  <a:srgbClr val="89D329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406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E550D75-062D-4FA2-B8C4-D1D48B09CC40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80" y="6617933"/>
            <a:ext cx="5710665" cy="108000"/>
          </a:xfrm>
        </p:spPr>
        <p:txBody>
          <a:bodyPr/>
          <a:lstStyle/>
          <a:p>
            <a:r>
              <a:rPr lang="nl-NL" smtClean="0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51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8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E56A2D5-541E-47B4-BA55-E04B043EFE32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nl-NL" smtClean="0">
                <a:solidFill>
                  <a:srgbClr val="FFFFFF"/>
                </a:solidFill>
              </a:rPr>
              <a:t>/// July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8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57" y="1473918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34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8" y="3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5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D0FFE92-CDFB-4DE6-BF9D-54F143A300C9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nl-NL" smtClean="0">
                <a:solidFill>
                  <a:srgbClr val="FFFFFF"/>
                </a:solidFill>
              </a:rPr>
              <a:t>/// July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8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1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8" y="3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74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3CCE6F2-B283-4F87-A833-A25B17326B1B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nl-NL" smtClean="0">
                <a:solidFill>
                  <a:srgbClr val="FFFFFF"/>
                </a:solidFill>
              </a:rPr>
              <a:t>/// July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8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16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5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7188E87-4799-4FAA-B47B-C1B89ED1A31A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6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8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C1A00AE-BF38-4C81-B033-7383D41B01E9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6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B7D4645-D51F-4400-BA66-7453A498B6D8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90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0A0D9E-A22C-4627-AD1A-0272239CBB52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65"/>
            <a:ext cx="5220000" cy="259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65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3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6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2136CC-AE03-487D-A3C9-946F59D5CBFA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6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FAEFEC2-0C31-425B-8629-B64921B52B46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nl-NL" smtClean="0">
                <a:solidFill>
                  <a:srgbClr val="FFFFFF"/>
                </a:solidFill>
              </a:rPr>
              <a:t>/// July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B1ECB78-D803-4FA7-9C42-2D1281226202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nl-NL" smtClean="0">
                <a:solidFill>
                  <a:srgbClr val="FFFFFF"/>
                </a:solidFill>
              </a:rPr>
              <a:t>/// July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219"/>
          <p:cNvGrpSpPr>
            <a:grpSpLocks noChangeAspect="1"/>
          </p:cNvGrpSpPr>
          <p:nvPr/>
        </p:nvGrpSpPr>
        <p:grpSpPr bwMode="black">
          <a:xfrm>
            <a:off x="197708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0" name="Freeform 220"/>
            <p:cNvSpPr>
              <a:spLocks/>
            </p:cNvSpPr>
            <p:nvPr/>
          </p:nvSpPr>
          <p:spPr bwMode="black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21"/>
            <p:cNvSpPr>
              <a:spLocks/>
            </p:cNvSpPr>
            <p:nvPr/>
          </p:nvSpPr>
          <p:spPr bwMode="black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22"/>
            <p:cNvSpPr>
              <a:spLocks/>
            </p:cNvSpPr>
            <p:nvPr/>
          </p:nvSpPr>
          <p:spPr bwMode="black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3"/>
            <p:cNvSpPr>
              <a:spLocks noEditPoints="1"/>
            </p:cNvSpPr>
            <p:nvPr/>
          </p:nvSpPr>
          <p:spPr bwMode="black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24"/>
            <p:cNvSpPr>
              <a:spLocks noEditPoints="1"/>
            </p:cNvSpPr>
            <p:nvPr/>
          </p:nvSpPr>
          <p:spPr bwMode="black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5"/>
            <p:cNvSpPr>
              <a:spLocks noEditPoints="1"/>
            </p:cNvSpPr>
            <p:nvPr/>
          </p:nvSpPr>
          <p:spPr bwMode="black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6"/>
            <p:cNvSpPr>
              <a:spLocks noEditPoints="1"/>
            </p:cNvSpPr>
            <p:nvPr/>
          </p:nvSpPr>
          <p:spPr bwMode="black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7"/>
            <p:cNvSpPr>
              <a:spLocks noEditPoints="1"/>
            </p:cNvSpPr>
            <p:nvPr/>
          </p:nvSpPr>
          <p:spPr bwMode="black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8"/>
            <p:cNvSpPr>
              <a:spLocks noEditPoints="1"/>
            </p:cNvSpPr>
            <p:nvPr/>
          </p:nvSpPr>
          <p:spPr bwMode="black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9"/>
            <p:cNvSpPr>
              <a:spLocks noEditPoints="1"/>
            </p:cNvSpPr>
            <p:nvPr/>
          </p:nvSpPr>
          <p:spPr bwMode="black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E6-C688-4B08-84A9-C1EE607CEF33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6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D462D77-9D2A-415B-8E04-19251346264D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 smtClean="0"/>
              <a:t>/// July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8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8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102E458-A710-4C28-BAE8-4B67C3AD033D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80">
              <a:defRPr/>
            </a:pPr>
            <a:r>
              <a:rPr lang="en-US" sz="1051" kern="0" dirty="0">
                <a:solidFill>
                  <a:srgbClr val="FF3162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406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30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8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1" y="1732759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273FFA9-C28B-4691-921B-B9DB839B8174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80">
              <a:defRPr/>
            </a:pPr>
            <a:r>
              <a:rPr lang="en-US" sz="1051" kern="0" dirty="0">
                <a:solidFill>
                  <a:srgbClr val="00BC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406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30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8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0" y="1732759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3B9DC9F-F97A-48C0-86DC-686B55FBBB0A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80">
              <a:defRPr/>
            </a:pPr>
            <a:r>
              <a:rPr lang="en-US" sz="1051" kern="0" dirty="0">
                <a:solidFill>
                  <a:srgbClr val="89D329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406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30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88AF885-07C3-4C61-8825-88D36ED77D93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0384F"/>
                </a:solidFill>
              </a:rPr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de-DE" sz="800" dirty="0">
                  <a:solidFill>
                    <a:srgbClr val="D30F4B"/>
                  </a:solidFill>
                </a:rPr>
                <a:t>14,20</a:t>
              </a:r>
            </a:p>
            <a:p>
              <a:r>
                <a:rPr lang="de-DE" sz="800" dirty="0">
                  <a:solidFill>
                    <a:srgbClr val="D30F4B"/>
                  </a:solidFill>
                </a:rPr>
                <a:t>5.59</a:t>
              </a:r>
            </a:p>
            <a:p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2.93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de-DE" sz="800" dirty="0">
                  <a:solidFill>
                    <a:srgbClr val="D30F4B"/>
                  </a:solidFill>
                </a:rPr>
                <a:t>6,45</a:t>
              </a:r>
            </a:p>
            <a:p>
              <a:r>
                <a:rPr lang="de-DE" sz="800" dirty="0">
                  <a:solidFill>
                    <a:srgbClr val="D30F4B"/>
                  </a:solidFill>
                </a:rPr>
                <a:t>2.54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0.12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de-DE" sz="800" dirty="0">
                  <a:solidFill>
                    <a:srgbClr val="D30F4B"/>
                  </a:solidFill>
                </a:rPr>
                <a:t>1,30</a:t>
              </a:r>
            </a:p>
            <a:p>
              <a:r>
                <a:rPr lang="de-DE" sz="800" dirty="0">
                  <a:solidFill>
                    <a:srgbClr val="D30F4B"/>
                  </a:solidFill>
                </a:rPr>
                <a:t>0.51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3.17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de-DE" sz="800" dirty="0">
                  <a:solidFill>
                    <a:srgbClr val="D30F4B"/>
                  </a:solidFill>
                </a:rPr>
                <a:t>9,06</a:t>
              </a:r>
            </a:p>
            <a:p>
              <a:r>
                <a:rPr lang="de-DE" sz="800" dirty="0">
                  <a:solidFill>
                    <a:srgbClr val="D30F4B"/>
                  </a:solidFill>
                </a:rPr>
                <a:t>3.57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6.22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1.85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r">
                <a:defRPr/>
              </a:pPr>
              <a:r>
                <a:rPr lang="de-DE" sz="800" dirty="0" smtClean="0">
                  <a:solidFill>
                    <a:srgbClr val="D30F4B"/>
                  </a:solidFill>
                </a:rPr>
                <a:t>8,49</a:t>
              </a:r>
              <a:endParaRPr lang="en-US" sz="800" dirty="0">
                <a:solidFill>
                  <a:srgbClr val="D30F4B"/>
                </a:solidFill>
              </a:endParaRPr>
            </a:p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0.94</a:t>
              </a:r>
              <a:endParaRPr lang="en-US" sz="800" dirty="0">
                <a:solidFill>
                  <a:srgbClr val="D30F4B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r">
                <a:defRPr/>
              </a:pPr>
              <a:r>
                <a:rPr lang="de-DE" sz="800" dirty="0">
                  <a:solidFill>
                    <a:srgbClr val="D30F4B"/>
                  </a:solidFill>
                </a:rPr>
                <a:t>1,40</a:t>
              </a:r>
              <a:endParaRPr lang="en-US" sz="800" dirty="0">
                <a:solidFill>
                  <a:srgbClr val="D30F4B"/>
                </a:solidFill>
              </a:endParaRPr>
            </a:p>
            <a:p>
              <a:pPr algn="r"/>
              <a:r>
                <a:rPr lang="de-DE" sz="800" dirty="0">
                  <a:solidFill>
                    <a:srgbClr val="D30F4B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rgbClr val="FF316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de-DE" sz="600" dirty="0">
                  <a:solidFill>
                    <a:srgbClr val="FF3162"/>
                  </a:solidFill>
                </a:rPr>
                <a:t>0.31</a:t>
              </a:r>
              <a:endParaRPr lang="en-US" sz="600" dirty="0">
                <a:solidFill>
                  <a:srgbClr val="FF316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rgbClr val="FF316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rgbClr val="FF3162"/>
                  </a:solidFill>
                </a:rPr>
                <a:t>0.75</a:t>
              </a:r>
              <a:endParaRPr lang="en-US" sz="600" dirty="0">
                <a:solidFill>
                  <a:srgbClr val="FF316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6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341FBDF-1311-4A85-B6DC-50C8222048CF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7BDD-DA12-4C3E-A4CE-6FAEE705256C}" type="datetime1">
              <a:rPr lang="en-US" smtClean="0"/>
              <a:t>8/3/2019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10384F"/>
                </a:solidFill>
              </a:rPr>
              <a:t>/// July 2019</a:t>
            </a:r>
            <a:endParaRPr lang="de-DE">
              <a:solidFill>
                <a:srgbClr val="10384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9B-BC51-0549-AA06-C6A687485FEE}" type="slidenum">
              <a:rPr lang="de-DE" smtClean="0">
                <a:solidFill>
                  <a:srgbClr val="00BCFF"/>
                </a:solidFill>
              </a:rPr>
              <a:pPr/>
              <a:t>‹#›</a:t>
            </a:fld>
            <a:endParaRPr lang="de-DE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71C5CAD-0711-4C4C-A4C4-1D6A7FA8C6E5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8425D31-8AAD-468B-BC19-069894C8817D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BB7C90A-B87D-4870-94DE-3D335EA249A7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48BCF73-D101-45A0-9CAF-4CE445F3E7F4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6151B58-F636-4446-AFAE-F4DF13B523C7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C24F4B54-1832-4ED6-BCEF-E2B69B976A25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  <p:sldLayoutId id="2147484133" r:id="rId18"/>
    <p:sldLayoutId id="2147484134" r:id="rId19"/>
    <p:sldLayoutId id="2147484156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FE3B791C-FD57-4E18-9A9D-67F53B0E1468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80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nl-NL" smtClean="0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51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  <p:sldLayoutId id="2147484153" r:id="rId18"/>
    <p:sldLayoutId id="2147484154" r:id="rId19"/>
    <p:sldLayoutId id="214748415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docs/2_19/stan-users-guide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mc-stan.org/rstanarm/articles/index.html" TargetMode="External"/><Relationship Id="rId5" Type="http://schemas.openxmlformats.org/officeDocument/2006/relationships/hyperlink" Target="https://mc-stan.org/docs/2_19/reference-manual/index.html#overview" TargetMode="External"/><Relationship Id="rId4" Type="http://schemas.openxmlformats.org/officeDocument/2006/relationships/hyperlink" Target="https://github.com/stan-dev/rstan/wiki/RStan-Getting-Start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/// July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241" y="1388627"/>
            <a:ext cx="6910439" cy="1911921"/>
          </a:xfrm>
        </p:spPr>
        <p:txBody>
          <a:bodyPr/>
          <a:lstStyle/>
          <a:p>
            <a:pPr algn="ctr"/>
            <a:r>
              <a:rPr lang="en-US" sz="4000" dirty="0" smtClean="0"/>
              <a:t>Introduction to rstan: workshop</a:t>
            </a:r>
            <a:endParaRPr lang="en-US" sz="4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 smtClean="0"/>
              <a:t>Ian Laga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05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10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smtClean="0"/>
              <a:t>Estimates </a:t>
            </a:r>
            <a:r>
              <a:rPr lang="en-US" dirty="0"/>
              <a:t>previously compiled regression models using the 'rstan' </a:t>
            </a:r>
            <a:r>
              <a:rPr lang="en-US" dirty="0" smtClean="0"/>
              <a:t>package.”</a:t>
            </a:r>
          </a:p>
          <a:p>
            <a:pPr lvl="1" algn="l"/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familiar R notation for models, but not as familiar</a:t>
            </a:r>
          </a:p>
          <a:p>
            <a:pPr lvl="1" algn="l"/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Plays a little nicer with rstan functions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err="1" smtClean="0"/>
              <a:t>rstanarm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11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Stan </a:t>
            </a:r>
            <a:r>
              <a:rPr lang="en-US" dirty="0"/>
              <a:t>User's Guide: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mc-stan.org/docs/2_19/stan-users-guide/index.html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Initialization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github.com/stan-dev/rstan/wiki/RStan-Getting-Started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Reference </a:t>
            </a:r>
            <a:r>
              <a:rPr lang="en-US" dirty="0"/>
              <a:t>Manual: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mc-stan.org/docs/2_19/reference-manual/index.html#overview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rstanarm</a:t>
            </a:r>
            <a:r>
              <a:rPr lang="en-US" dirty="0" smtClean="0"/>
              <a:t> </a:t>
            </a:r>
            <a:r>
              <a:rPr lang="en-US" dirty="0"/>
              <a:t>vignettes: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mc-stan.org/rstanarm/articles/index.html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smtClean="0"/>
              <a:t>Where to go for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/// July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Enjoy!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250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2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982929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tan is, among other things, a modeling language: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Bayesian inference with MCMC samplings via NUTS, HMC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Approximate Bayesian inference with vibrational inference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Penalized maximum likelihood estimation with optimization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BUGS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Rstan is just a way to run Stan using R </a:t>
            </a:r>
            <a:r>
              <a:rPr lang="en-US" dirty="0" smtClean="0"/>
              <a:t>code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same files can be run in python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tan?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3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982929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Packages we need and initialization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How to use rstan directly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check diagnostics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handle rstan </a:t>
            </a:r>
            <a:r>
              <a:rPr lang="en-US" sz="2400" dirty="0" smtClean="0"/>
              <a:t>objects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avoid using rstan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brms</a:t>
            </a:r>
            <a:r>
              <a:rPr lang="en-US" sz="2400" dirty="0"/>
              <a:t> (my favorite)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rstanarm</a:t>
            </a:r>
            <a:r>
              <a:rPr lang="en-US" sz="2400" dirty="0"/>
              <a:t> (pretty good</a:t>
            </a:r>
            <a:r>
              <a:rPr lang="en-US" sz="2400" dirty="0" smtClean="0"/>
              <a:t>)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smtClean="0"/>
              <a:t>What will we cover?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4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7129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Need</a:t>
            </a:r>
            <a:r>
              <a:rPr lang="en-US" dirty="0" smtClean="0"/>
              <a:t>: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rstan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Want: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rstanarm</a:t>
            </a: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brms</a:t>
            </a: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shinystan</a:t>
            </a: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smtClean="0"/>
              <a:t>Downloading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5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540277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options(</a:t>
            </a:r>
            <a:r>
              <a:rPr lang="en-US" dirty="0" err="1" smtClean="0"/>
              <a:t>mc.cores</a:t>
            </a:r>
            <a:r>
              <a:rPr lang="en-US" dirty="0" smtClean="0"/>
              <a:t> </a:t>
            </a:r>
            <a:r>
              <a:rPr lang="en-US" dirty="0"/>
              <a:t>= parallel::</a:t>
            </a:r>
            <a:r>
              <a:rPr lang="en-US" dirty="0" err="1"/>
              <a:t>detectCores</a:t>
            </a:r>
            <a:r>
              <a:rPr lang="en-US" dirty="0" smtClean="0"/>
              <a:t>())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tells rstan to use as many cores as your computer has available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rstan_options</a:t>
            </a:r>
            <a:r>
              <a:rPr lang="en-US" dirty="0"/>
              <a:t>(</a:t>
            </a:r>
            <a:r>
              <a:rPr lang="en-US" dirty="0" err="1"/>
              <a:t>auto_write</a:t>
            </a:r>
            <a:r>
              <a:rPr lang="en-US" dirty="0"/>
              <a:t> = TRUE</a:t>
            </a:r>
            <a:r>
              <a:rPr lang="en-US" dirty="0" smtClean="0"/>
              <a:t>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Don’t have to recompile </a:t>
            </a:r>
            <a:r>
              <a:rPr lang="en-US" dirty="0" err="1" smtClean="0"/>
              <a:t>stan</a:t>
            </a:r>
            <a:r>
              <a:rPr lang="en-US" dirty="0" smtClean="0"/>
              <a:t> files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Sys.setenv</a:t>
            </a:r>
            <a:r>
              <a:rPr lang="en-US" dirty="0"/>
              <a:t>(LOCAL_CPPFLAGS = '-march=native</a:t>
            </a:r>
            <a:r>
              <a:rPr lang="en-US" dirty="0" smtClean="0"/>
              <a:t>')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Allows faster executive time, must may cause problems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6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smtClean="0"/>
              <a:t>User-facing </a:t>
            </a:r>
            <a:r>
              <a:rPr lang="en-US" dirty="0"/>
              <a:t>R functions are provided to parse, compile, test, estimate, and analyze Stan models by accessing the header-only Stan library provided by the '</a:t>
            </a:r>
            <a:r>
              <a:rPr lang="en-US" dirty="0" err="1"/>
              <a:t>StanHeaders</a:t>
            </a:r>
            <a:r>
              <a:rPr lang="en-US" dirty="0"/>
              <a:t>' package</a:t>
            </a:r>
            <a:r>
              <a:rPr lang="en-US" dirty="0" smtClean="0"/>
              <a:t>.”</a:t>
            </a:r>
          </a:p>
          <a:p>
            <a:pPr lvl="1" algn="l"/>
            <a:endParaRPr lang="en-US" dirty="0" smtClean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 smtClean="0"/>
              <a:t>Write your log posterior density in a .</a:t>
            </a:r>
            <a:r>
              <a:rPr lang="en-US" dirty="0" err="1" smtClean="0"/>
              <a:t>stan</a:t>
            </a:r>
            <a:r>
              <a:rPr lang="en-US" dirty="0" smtClean="0"/>
              <a:t> file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 smtClean="0"/>
              <a:t>Prepare the data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/>
              <a:t>stan</a:t>
            </a:r>
            <a:endParaRPr lang="en-US" dirty="0" smtClean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 smtClean="0"/>
              <a:t>Diagnose non-convergence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 smtClean="0"/>
              <a:t>Conduct posterior inference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smtClean="0"/>
              <a:t>rstan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7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Stan files must always end </a:t>
            </a:r>
            <a:r>
              <a:rPr lang="en-US" dirty="0" smtClean="0"/>
              <a:t>with a blank line</a:t>
            </a:r>
          </a:p>
          <a:p>
            <a:pPr lvl="1" algn="l"/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Stan files need to have a “data”, “parameters”, and “model” chunk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also have “transformed parameters”, “functions”, and “generated quantities”, “transformed data”, and maybe a few others</a:t>
            </a:r>
          </a:p>
          <a:p>
            <a:pPr lvl="2" algn="l"/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Always declare the dimensions and support for variables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Ex: real&lt;lower=L, upper=U&gt; y[N]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smtClean="0"/>
              <a:t>Rules/Common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8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Rstan </a:t>
            </a:r>
            <a:r>
              <a:rPr lang="en-US" sz="2400" dirty="0" smtClean="0"/>
              <a:t>does a lot of things that we won’t cover</a:t>
            </a:r>
          </a:p>
          <a:p>
            <a:pPr lvl="1" algn="l"/>
            <a:endParaRPr lang="en-US" sz="2400" dirty="0" smtClean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Solving Algebraic Equations</a:t>
            </a:r>
          </a:p>
          <a:p>
            <a:pPr lvl="2" algn="l"/>
            <a:endParaRPr lang="en-US" sz="2400" dirty="0" smtClean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Ordinary Differential Equations</a:t>
            </a:r>
          </a:p>
          <a:p>
            <a:pPr lvl="2" algn="l"/>
            <a:endParaRPr lang="en-US" sz="2400" dirty="0" smtClean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One Dimensional Integrals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smtClean="0"/>
              <a:t>rstan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" y="461757"/>
            <a:ext cx="989081" cy="989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/// July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9</a:t>
            </a:fld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smtClean="0"/>
              <a:t>Fit Bayesian generalized (non-)linear multivariate multilevel models using ‘Stan’ for full Bayesian inference.”</a:t>
            </a:r>
          </a:p>
          <a:p>
            <a:pPr lvl="1" algn="l"/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familiar R notation for </a:t>
            </a:r>
            <a:r>
              <a:rPr lang="en-US" dirty="0" smtClean="0"/>
              <a:t>models (lm, </a:t>
            </a:r>
            <a:r>
              <a:rPr lang="en-US" dirty="0" err="1" smtClean="0"/>
              <a:t>glm</a:t>
            </a:r>
            <a:r>
              <a:rPr lang="en-US" dirty="0" smtClean="0"/>
              <a:t>, </a:t>
            </a:r>
            <a:r>
              <a:rPr lang="en-US" dirty="0" err="1" smtClean="0"/>
              <a:t>lmer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 algn="l"/>
            <a:endParaRPr lang="en-US" dirty="0" smtClean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Nicer output </a:t>
            </a:r>
            <a:r>
              <a:rPr lang="en-US" dirty="0" smtClean="0"/>
              <a:t>formatting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Note: data argument must </a:t>
            </a:r>
            <a:r>
              <a:rPr lang="en-US" b="1" u="sng" dirty="0" smtClean="0"/>
              <a:t>always</a:t>
            </a:r>
            <a:r>
              <a:rPr lang="en-US" dirty="0" smtClean="0"/>
              <a:t> be supplied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rms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_BAG_PPT-master_16-9_2017-11-23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2.xml><?xml version="1.0" encoding="utf-8"?>
<a:theme xmlns:a="http://schemas.openxmlformats.org/drawingml/2006/main" name="Master_Slides_16-9_2018-02-28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PR_BAG_PPT-master_16-9_2017-11-23</Template>
  <TotalTime>8516</TotalTime>
  <Words>464</Words>
  <Application>Microsoft Office PowerPoint</Application>
  <PresentationFormat>Custom</PresentationFormat>
  <Paragraphs>118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PR_BAG_PPT-master_16-9_2017-11-23</vt:lpstr>
      <vt:lpstr>Master_Slides_16-9_2018-02-28</vt:lpstr>
      <vt:lpstr>Introduction to rstan: workshop</vt:lpstr>
      <vt:lpstr>What is Stan?</vt:lpstr>
      <vt:lpstr>What will we cover?</vt:lpstr>
      <vt:lpstr>Downloading packages</vt:lpstr>
      <vt:lpstr>Getting Started</vt:lpstr>
      <vt:lpstr>rstan package</vt:lpstr>
      <vt:lpstr>Rules/Common Problems</vt:lpstr>
      <vt:lpstr>rstan package</vt:lpstr>
      <vt:lpstr>brms package</vt:lpstr>
      <vt:lpstr>rstanarm package</vt:lpstr>
      <vt:lpstr>Where to go for help</vt:lpstr>
      <vt:lpstr>Enjoy!</vt:lpstr>
    </vt:vector>
  </TitlesOfParts>
  <Company>Bayer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MegaPlots</dc:title>
  <dc:creator>Madhurima Majumder</dc:creator>
  <cp:lastModifiedBy>Ian Laga</cp:lastModifiedBy>
  <cp:revision>76</cp:revision>
  <cp:lastPrinted>2017-10-23T10:44:12Z</cp:lastPrinted>
  <dcterms:created xsi:type="dcterms:W3CDTF">2018-10-08T15:12:16Z</dcterms:created>
  <dcterms:modified xsi:type="dcterms:W3CDTF">2019-08-05T20:29:37Z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</Properties>
</file>