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257" r:id="rId3"/>
    <p:sldId id="280" r:id="rId4"/>
    <p:sldId id="258" r:id="rId5"/>
    <p:sldId id="281" r:id="rId6"/>
    <p:sldId id="260" r:id="rId7"/>
    <p:sldId id="279" r:id="rId8"/>
    <p:sldId id="282" r:id="rId9"/>
    <p:sldId id="261" r:id="rId10"/>
    <p:sldId id="283" r:id="rId11"/>
    <p:sldId id="284" r:id="rId12"/>
    <p:sldId id="285" r:id="rId13"/>
    <p:sldId id="263" r:id="rId14"/>
    <p:sldId id="286" r:id="rId15"/>
    <p:sldId id="287" r:id="rId16"/>
    <p:sldId id="288" r:id="rId17"/>
    <p:sldId id="265" r:id="rId18"/>
    <p:sldId id="266" r:id="rId19"/>
    <p:sldId id="289" r:id="rId20"/>
    <p:sldId id="26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278" r:id="rId58"/>
    <p:sldId id="327" r:id="rId59"/>
    <p:sldId id="328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123" d="100"/>
          <a:sy n="123" d="100"/>
        </p:scale>
        <p:origin x="90" y="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gin/AzureProvisio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powershell/releas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gin/AzureProvisioning" TargetMode="External"/><Relationship Id="rId2" Type="http://schemas.openxmlformats.org/officeDocument/2006/relationships/hyperlink" Target="mailto:eugene.ilagin@gmail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2132856"/>
            <a:ext cx="9853736" cy="2664296"/>
          </a:xfrm>
        </p:spPr>
        <p:txBody>
          <a:bodyPr>
            <a:noAutofit/>
          </a:bodyPr>
          <a:lstStyle/>
          <a:p>
            <a:r>
              <a:rPr lang="ru-RU" sz="3600" dirty="0"/>
              <a:t>Развертывания и настройка </a:t>
            </a:r>
            <a:r>
              <a:rPr lang="ru-RU" sz="3600" dirty="0" smtClean="0"/>
              <a:t>окружений, </a:t>
            </a:r>
            <a:r>
              <a:rPr lang="ru-RU" sz="3600" dirty="0"/>
              <a:t>автоматизация и шаблонизация, инструменты и сценарии, </a:t>
            </a:r>
            <a:endParaRPr lang="ru-RU" sz="3600" dirty="0" smtClean="0"/>
          </a:p>
          <a:p>
            <a:r>
              <a:rPr lang="ru-RU" sz="3600" dirty="0" smtClean="0"/>
              <a:t>Azure </a:t>
            </a:r>
            <a:r>
              <a:rPr lang="ru-RU" sz="3600" dirty="0"/>
              <a:t>PowerShell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2" y="116633"/>
            <a:ext cx="5029200" cy="1656184"/>
          </a:xfrm>
        </p:spPr>
        <p:txBody>
          <a:bodyPr/>
          <a:lstStyle/>
          <a:p>
            <a:r>
              <a:rPr lang="en-US" dirty="0" smtClean="0"/>
              <a:t>Provisioning </a:t>
            </a:r>
            <a:r>
              <a:rPr lang="ru-RU" dirty="0"/>
              <a:t>в</a:t>
            </a:r>
            <a:r>
              <a:rPr lang="en-US" dirty="0" smtClean="0"/>
              <a:t> Microsoft Azure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748" y="4795991"/>
            <a:ext cx="48851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Eugene Ilagin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1964" y="4365104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endParaRPr lang="ru-RU" sz="3200" dirty="0"/>
          </a:p>
          <a:p>
            <a:pPr marL="45720" indent="0" algn="ctr">
              <a:buNone/>
            </a:pPr>
            <a:r>
              <a:rPr lang="en-US" sz="3200" dirty="0">
                <a:hlinkClick r:id="rId3"/>
              </a:rPr>
              <a:t>https://github.com/ilagin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852" y="2852936"/>
            <a:ext cx="10585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Set-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AzureVNetConfig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ConfigurationPath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</a:rPr>
              <a:t>"D:\NetworkConfig.netcfg"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76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Доступные образы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Get-</a:t>
            </a:r>
            <a:r>
              <a:rPr lang="en-US" sz="3200" dirty="0" err="1" smtClean="0"/>
              <a:t>AzureVMImage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Vmdepot.com</a:t>
            </a:r>
          </a:p>
          <a:p>
            <a:r>
              <a:rPr lang="ru-RU" sz="3200" dirty="0" smtClean="0"/>
              <a:t>Выбор конфигурации. </a:t>
            </a:r>
            <a:r>
              <a:rPr lang="en-US" sz="3200" dirty="0" smtClean="0"/>
              <a:t>A0-A11. D1- D14.</a:t>
            </a:r>
          </a:p>
          <a:p>
            <a:r>
              <a:rPr lang="en-US" sz="3200" dirty="0" smtClean="0"/>
              <a:t>VM </a:t>
            </a:r>
            <a:r>
              <a:rPr lang="ru-RU" sz="3200" dirty="0" smtClean="0"/>
              <a:t>с</a:t>
            </a:r>
            <a:r>
              <a:rPr lang="en-US" sz="3200" dirty="0" smtClean="0"/>
              <a:t> MS</a:t>
            </a:r>
            <a:r>
              <a:rPr lang="ru-RU" sz="3200" dirty="0" smtClean="0"/>
              <a:t> </a:t>
            </a:r>
            <a:r>
              <a:rPr lang="en-US" sz="3200" dirty="0" smtClean="0"/>
              <a:t>SQL </a:t>
            </a:r>
            <a:r>
              <a:rPr lang="ru-RU" sz="3200" dirty="0" smtClean="0"/>
              <a:t>стоят дороже.</a:t>
            </a:r>
            <a:r>
              <a:rPr lang="en-US" sz="3200" dirty="0" smtClean="0"/>
              <a:t> </a:t>
            </a:r>
          </a:p>
          <a:p>
            <a:r>
              <a:rPr lang="ru-RU" sz="3200" dirty="0" smtClean="0"/>
              <a:t>Операции создания и </a:t>
            </a:r>
            <a:r>
              <a:rPr lang="en-US" sz="3200" dirty="0" err="1" smtClean="0"/>
              <a:t>provisioning’a</a:t>
            </a:r>
            <a:r>
              <a:rPr lang="ru-RU" sz="3200" dirty="0" smtClean="0"/>
              <a:t> занимают относительно длительное время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</a:t>
            </a:r>
            <a:br>
              <a:rPr lang="ru-RU" dirty="0"/>
            </a:br>
            <a:r>
              <a:rPr lang="ru-RU" dirty="0"/>
              <a:t>Создание Виртуальных Машин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1804" y="263429"/>
            <a:ext cx="11089232" cy="65929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 Europe"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webServerImageName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"bd507d3a70934695bc2128e3e5a255ba__RightImage-Windows-2012-x64-iis8-v14.2"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dbServerImageName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fb83b3509582419d99629ce476bcb5c8__SQL-Server-2012-SP2-11.0.5569.0-Ent-ENU-Win2012-cy15su02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MyVirtualNetwork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subnetName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"Subnet1"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"Large"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webServerImageName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AzureSubnet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subnetName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VNetName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–Location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812" y="188640"/>
            <a:ext cx="10441160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webServerImageName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AzureSubnet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subnetName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VNetName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–Location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dbServerImageName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AzureSubnet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subnetName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VNetName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–Location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dbServerImageName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AzureSubnet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subnetName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$vm3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VNetName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–Location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Потеря </a:t>
            </a:r>
            <a:r>
              <a:rPr lang="en-US" sz="3200" dirty="0" smtClean="0"/>
              <a:t>IP </a:t>
            </a:r>
            <a:r>
              <a:rPr lang="ru-RU" sz="3200" dirty="0" smtClean="0"/>
              <a:t>адреса после</a:t>
            </a:r>
            <a:r>
              <a:rPr lang="en-US" sz="3200" dirty="0" smtClean="0"/>
              <a:t> </a:t>
            </a:r>
            <a:r>
              <a:rPr lang="ru-RU" sz="3200" dirty="0" smtClean="0"/>
              <a:t>выключения</a:t>
            </a:r>
          </a:p>
          <a:p>
            <a:r>
              <a:rPr lang="ru-RU" sz="3200" dirty="0" smtClean="0"/>
              <a:t>Зависимость ресурсов от </a:t>
            </a:r>
            <a:r>
              <a:rPr lang="en-US" sz="3200" dirty="0" smtClean="0"/>
              <a:t>IP </a:t>
            </a:r>
            <a:r>
              <a:rPr lang="ru-RU" sz="3200" dirty="0" smtClean="0"/>
              <a:t>адреса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Присвоение статических </a:t>
            </a:r>
            <a:r>
              <a:rPr lang="en-US" dirty="0" smtClean="0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812" y="1628800"/>
            <a:ext cx="10585176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staticIPs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"10.0.0.4"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"10.0.0.5"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"10.0.0.6"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"10.0.0.7"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Get-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AzureStaticVNetIP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IPAddress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staticIPs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Update-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1196752"/>
            <a:ext cx="8686801" cy="1066800"/>
          </a:xfrm>
        </p:spPr>
        <p:txBody>
          <a:bodyPr>
            <a:noAutofit/>
          </a:bodyPr>
          <a:lstStyle/>
          <a:p>
            <a:r>
              <a:rPr lang="ru-RU" dirty="0" smtClean="0"/>
              <a:t>Шаг 5. </a:t>
            </a:r>
            <a:br>
              <a:rPr lang="ru-RU" dirty="0" smtClean="0"/>
            </a:br>
            <a:r>
              <a:rPr lang="ru-RU" dirty="0" smtClean="0"/>
              <a:t>Добавление </a:t>
            </a:r>
            <a:r>
              <a:rPr lang="en-US" dirty="0"/>
              <a:t>Endpoint</a:t>
            </a:r>
            <a:r>
              <a:rPr lang="ru-RU" dirty="0"/>
              <a:t>’ов к виртуальным машинам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197867" y="2420888"/>
            <a:ext cx="9289033" cy="4191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Что такое </a:t>
            </a:r>
            <a:r>
              <a:rPr lang="en-US" sz="3200" dirty="0" smtClean="0"/>
              <a:t>endpoint?</a:t>
            </a:r>
            <a:endParaRPr lang="ru-RU" sz="3200" dirty="0" smtClean="0"/>
          </a:p>
          <a:p>
            <a:r>
              <a:rPr lang="ru-RU" sz="3200" dirty="0" smtClean="0"/>
              <a:t>2 </a:t>
            </a:r>
            <a:r>
              <a:rPr lang="en-US" sz="3200" dirty="0" smtClean="0"/>
              <a:t>endpoint’</a:t>
            </a:r>
            <a:r>
              <a:rPr lang="ru-RU" sz="3200" dirty="0" smtClean="0"/>
              <a:t>а по умолчанию</a:t>
            </a:r>
            <a:r>
              <a:rPr lang="en-US" sz="3200" dirty="0" smtClean="0"/>
              <a:t>: RDP, PowerShell</a:t>
            </a:r>
            <a:endParaRPr lang="ru-RU" sz="3200" dirty="0" smtClean="0"/>
          </a:p>
          <a:p>
            <a:r>
              <a:rPr lang="en-US" sz="3200" dirty="0" smtClean="0"/>
              <a:t>HTTP(80), SQL(1433) </a:t>
            </a:r>
            <a:r>
              <a:rPr lang="ru-RU" sz="3200" dirty="0" smtClean="0"/>
              <a:t>и другие - закрыты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5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788" y="908720"/>
            <a:ext cx="10369152" cy="453297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6.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808212" y="2708920"/>
            <a:ext cx="72008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Отключение </a:t>
            </a:r>
            <a:r>
              <a:rPr lang="en-US" dirty="0" smtClean="0"/>
              <a:t>Windows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828" y="162449"/>
            <a:ext cx="9937104" cy="669555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NetFirewallProfile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NetFirewallProfile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–Enabled 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6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Что такое </a:t>
            </a:r>
            <a:r>
              <a:rPr lang="en-US" sz="3200" dirty="0" smtClean="0"/>
              <a:t>Provisioning?</a:t>
            </a:r>
          </a:p>
          <a:p>
            <a:r>
              <a:rPr lang="ru-RU" sz="3200" dirty="0" smtClean="0"/>
              <a:t>Зачем это знать и где применять?</a:t>
            </a:r>
          </a:p>
          <a:p>
            <a:r>
              <a:rPr lang="ru-RU" sz="3200" dirty="0" smtClean="0"/>
              <a:t>Ручная настройка окружения или автоматическая?</a:t>
            </a:r>
          </a:p>
          <a:p>
            <a:r>
              <a:rPr lang="en-US" sz="3200" dirty="0" smtClean="0"/>
              <a:t>Provisioning </a:t>
            </a:r>
            <a:r>
              <a:rPr lang="ru-RU" sz="3200" dirty="0" smtClean="0"/>
              <a:t>как элемент</a:t>
            </a:r>
            <a:r>
              <a:rPr lang="en-US" sz="3200" dirty="0" smtClean="0"/>
              <a:t> Continuous Delivery.</a:t>
            </a:r>
            <a:endParaRPr lang="ru-RU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Обзор доступных вариантов</a:t>
            </a:r>
          </a:p>
          <a:p>
            <a:r>
              <a:rPr lang="en-US" sz="3600" dirty="0" smtClean="0"/>
              <a:t>VHD – Virtual Hard Drive</a:t>
            </a:r>
          </a:p>
          <a:p>
            <a:r>
              <a:rPr lang="en-US" sz="3600" dirty="0" smtClean="0"/>
              <a:t>Azure Blob Storage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7. Загрузка файлов на </a:t>
            </a:r>
            <a:r>
              <a:rPr lang="en-US" dirty="0" smtClean="0"/>
              <a:t>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828" y="836712"/>
            <a:ext cx="10657184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volumePath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"D:\FileStorage.vhd"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folderToCopy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"D:\PRJ"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azureStoragePaths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http://ilagin.blob.core.windows.net/</a:t>
            </a:r>
            <a:r>
              <a:rPr lang="en-US" u="sng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vhdstore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/FileStorage0.vhd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http://ilagin.blob.core.windows.net/</a:t>
            </a:r>
            <a:r>
              <a:rPr lang="en-US" u="sng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vhdstore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/FileStorage1.vhd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http://ilagin.blob.core.windows.net/</a:t>
            </a:r>
            <a:r>
              <a:rPr lang="en-US" u="sng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vhdstore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/FileStorage2.vhd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http://ilagin.blob.core.windows.net/</a:t>
            </a:r>
            <a:r>
              <a:rPr lang="en-US" u="sng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vhdstore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/FileStorage3.vhd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vhd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volumePath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Mount-VHD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PassThru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Initialize-Disk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PartitionStyle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PassThru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New-Partition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UseMaximumSize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AssignDriveLetter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MbrType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IFS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Format-Volume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NewFileSystemLabel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"VHD"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Copy-Item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folderToCopy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"$($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volume.DriveLetter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):\"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Dismount-VHD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volumePath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5860" y="2276872"/>
            <a:ext cx="921702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Add-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AzureVhd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azureStoragePaths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volumePath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Add-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AzureDataDisk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MediaLocation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azureStoragePaths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DiskLabel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LUN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Update-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8.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1687117" y="2564904"/>
            <a:ext cx="8064896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Удаленное конфигурирование </a:t>
            </a:r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1844" y="836712"/>
            <a:ext cx="9937104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webPaths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"E:\PRJ\API"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"E:\PRJ\Web"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796" y="692696"/>
            <a:ext cx="11233248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$user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Import-Module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WebAdministration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AppPools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AdminAppPool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WebAppPool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AdminAppPool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appPool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$user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appPool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$password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appPool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identityType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SpecificUser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Set-Item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780" y="1556792"/>
            <a:ext cx="10297144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\Sites\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"Default Web Site"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\Sites\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\Sites\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physicalPath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bindings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"http"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bindingInformation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":80:"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\Sites\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AdminAppPool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webPaths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9.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557908" y="2852936"/>
            <a:ext cx="9910937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Добавление </a:t>
            </a:r>
            <a:r>
              <a:rPr lang="en-US" dirty="0" smtClean="0"/>
              <a:t>Windows </a:t>
            </a:r>
            <a:r>
              <a:rPr lang="ru-RU" dirty="0" smtClean="0"/>
              <a:t>пользователей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804" y="332656"/>
            <a:ext cx="10945216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"Replication"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788" y="908720"/>
            <a:ext cx="10945216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userToCreate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$Computer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ADSI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WinNT://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"User"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userToCreate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SetInfo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"Azure Provisioning Demo"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SetInfo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65536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ADS_UF_PASSWD_CANT_CHANGE + ADS_UF_DONT_EXPIRE_PASSWD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LocalAdmin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SetInfo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objOU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ADSI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WinNT://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u="sng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Administrators,group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objOU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WinNT://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userToCreate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</a:t>
            </a:r>
            <a:r>
              <a:rPr lang="ru-RU" dirty="0" smtClean="0"/>
              <a:t>пример</a:t>
            </a:r>
            <a:endParaRPr lang="en-US" dirty="0"/>
          </a:p>
        </p:txBody>
      </p:sp>
      <p:grpSp>
        <p:nvGrpSpPr>
          <p:cNvPr id="31" name="Canvas 2"/>
          <p:cNvGrpSpPr/>
          <p:nvPr/>
        </p:nvGrpSpPr>
        <p:grpSpPr>
          <a:xfrm>
            <a:off x="4798268" y="1484784"/>
            <a:ext cx="7632848" cy="5904656"/>
            <a:chOff x="0" y="0"/>
            <a:chExt cx="8528050" cy="6751320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8528050" cy="6751320"/>
            </a:xfrm>
            <a:prstGeom prst="rect">
              <a:avLst/>
            </a:prstGeom>
          </p:spPr>
        </p:sp>
        <p:sp>
          <p:nvSpPr>
            <p:cNvPr id="33" name="Rectangle 32"/>
            <p:cNvSpPr/>
            <p:nvPr/>
          </p:nvSpPr>
          <p:spPr>
            <a:xfrm>
              <a:off x="244536" y="350854"/>
              <a:ext cx="2615622" cy="19989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8112" y="351450"/>
              <a:ext cx="2614930" cy="19983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5229" y="3094355"/>
              <a:ext cx="2614930" cy="19983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88744" y="3094355"/>
              <a:ext cx="2614930" cy="19983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80484" y="1105786"/>
              <a:ext cx="1658679" cy="914400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5311" y="1126298"/>
              <a:ext cx="1657985" cy="914400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 Box 9"/>
            <p:cNvSpPr txBox="1"/>
            <p:nvPr/>
          </p:nvSpPr>
          <p:spPr>
            <a:xfrm>
              <a:off x="328245" y="484106"/>
              <a:ext cx="1356730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API Server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 Box 9"/>
            <p:cNvSpPr txBox="1"/>
            <p:nvPr/>
          </p:nvSpPr>
          <p:spPr>
            <a:xfrm>
              <a:off x="3762740" y="489667"/>
              <a:ext cx="1445614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Web Server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 Box 9"/>
            <p:cNvSpPr txBox="1"/>
            <p:nvPr/>
          </p:nvSpPr>
          <p:spPr>
            <a:xfrm>
              <a:off x="328245" y="3154340"/>
              <a:ext cx="2010918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Database Server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 Box 9"/>
            <p:cNvSpPr txBox="1"/>
            <p:nvPr/>
          </p:nvSpPr>
          <p:spPr>
            <a:xfrm>
              <a:off x="3731758" y="3152055"/>
              <a:ext cx="2220685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Replication Server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 Box 9"/>
            <p:cNvSpPr txBox="1"/>
            <p:nvPr/>
          </p:nvSpPr>
          <p:spPr>
            <a:xfrm>
              <a:off x="914111" y="1438896"/>
              <a:ext cx="1113186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Web API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 Box 9"/>
            <p:cNvSpPr txBox="1"/>
            <p:nvPr/>
          </p:nvSpPr>
          <p:spPr>
            <a:xfrm>
              <a:off x="4340174" y="1438947"/>
              <a:ext cx="1157629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Web App</a:t>
              </a:r>
              <a:endParaRPr kumimoji="0" lang="en-US" sz="1400" b="0" i="0" u="none" strike="noStrike" kern="0" cap="none" normalizeH="0" baseline="0" noProof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Flowchart: Magnetic Disk 44"/>
            <p:cNvSpPr/>
            <p:nvPr/>
          </p:nvSpPr>
          <p:spPr>
            <a:xfrm>
              <a:off x="4066114" y="3721666"/>
              <a:ext cx="1775460" cy="1243739"/>
            </a:xfrm>
            <a:prstGeom prst="flowChartMagneticDisk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 Box 9"/>
            <p:cNvSpPr txBox="1"/>
            <p:nvPr/>
          </p:nvSpPr>
          <p:spPr>
            <a:xfrm>
              <a:off x="4259837" y="4231603"/>
              <a:ext cx="1445614" cy="58023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Replicated </a:t>
              </a:r>
              <a:endParaRPr kumimoji="0" lang="en-US" sz="1400" b="0" i="0" u="none" strike="noStrike" kern="0" cap="none" normalizeH="0" baseline="0" noProof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Database</a:t>
              </a:r>
              <a:endParaRPr kumimoji="0" lang="en-US" sz="1400" b="0" i="0" u="none" strike="noStrike" kern="0" cap="none" normalizeH="0" baseline="0" noProof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563703" y="3679223"/>
              <a:ext cx="1775460" cy="1243330"/>
            </a:xfrm>
            <a:prstGeom prst="flowChartMagneticDisk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-300" normalizeH="0" baseline="0" noProof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 Box 9"/>
            <p:cNvSpPr txBox="1"/>
            <p:nvPr/>
          </p:nvSpPr>
          <p:spPr>
            <a:xfrm>
              <a:off x="841983" y="4276459"/>
              <a:ext cx="1235847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Database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33" idx="2"/>
              <a:endCxn id="35" idx="0"/>
            </p:cNvCxnSpPr>
            <p:nvPr/>
          </p:nvCxnSpPr>
          <p:spPr>
            <a:xfrm>
              <a:off x="1552347" y="2349672"/>
              <a:ext cx="347" cy="74452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>
            <a:xfrm>
              <a:off x="2860158" y="2343661"/>
              <a:ext cx="2136051" cy="72313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Straight Arrow Connector 50"/>
            <p:cNvCxnSpPr>
              <a:stCxn id="34" idx="1"/>
              <a:endCxn id="33" idx="3"/>
            </p:cNvCxnSpPr>
            <p:nvPr/>
          </p:nvCxnSpPr>
          <p:spPr>
            <a:xfrm flipH="1" flipV="1">
              <a:off x="2860158" y="1350254"/>
              <a:ext cx="817954" cy="29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 flipV="1">
              <a:off x="1552347" y="5092724"/>
              <a:ext cx="1" cy="44685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>
            <a:xfrm flipV="1">
              <a:off x="5054529" y="5080679"/>
              <a:ext cx="0" cy="44640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1540894" y="5527086"/>
              <a:ext cx="351363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5" name="Text Box 9"/>
            <p:cNvSpPr txBox="1"/>
            <p:nvPr/>
          </p:nvSpPr>
          <p:spPr>
            <a:xfrm>
              <a:off x="1798366" y="5159437"/>
              <a:ext cx="3018866" cy="34131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Arial Black" panose="020B0A04020102020204" pitchFamily="34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Transactional Replication</a:t>
              </a:r>
              <a:endParaRPr kumimoji="0" lang="en-US" sz="1400" b="0" i="0" u="none" strike="noStrike" kern="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1042612" y="1755256"/>
            <a:ext cx="3906923" cy="4191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Миграция</a:t>
            </a:r>
            <a:r>
              <a:rPr lang="en-US" sz="3200" dirty="0" smtClean="0"/>
              <a:t>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приложения с</a:t>
            </a:r>
            <a:r>
              <a:rPr lang="en-US" sz="3200" dirty="0" smtClean="0"/>
              <a:t> </a:t>
            </a:r>
            <a:r>
              <a:rPr lang="en-US" sz="3200" dirty="0" smtClean="0"/>
              <a:t>on-premises </a:t>
            </a:r>
            <a:r>
              <a:rPr lang="ru-RU" sz="3200" smtClean="0"/>
              <a:t>на</a:t>
            </a:r>
            <a:r>
              <a:rPr lang="ru-RU" sz="3200" smtClean="0"/>
              <a:t> </a:t>
            </a:r>
            <a:r>
              <a:rPr lang="en-US" sz="3200" dirty="0" err="1" smtClean="0"/>
              <a:t>IaaS</a:t>
            </a:r>
            <a:endParaRPr lang="ru-RU" sz="3200" dirty="0" smtClean="0"/>
          </a:p>
          <a:p>
            <a:r>
              <a:rPr lang="ru-RU" sz="3200" dirty="0" smtClean="0"/>
              <a:t>Набор скриптов, позволяющий сделать все в один клик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065212" y="836712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Шаг </a:t>
            </a:r>
            <a:r>
              <a:rPr lang="en-US" dirty="0" smtClean="0"/>
              <a:t>10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 bwMode="auto">
          <a:xfrm>
            <a:off x="1975149" y="2564904"/>
            <a:ext cx="77768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Добавление </a:t>
            </a:r>
            <a:r>
              <a:rPr lang="en-US" dirty="0" smtClean="0"/>
              <a:t>SQL </a:t>
            </a:r>
            <a:r>
              <a:rPr lang="ru-RU" dirty="0" smtClean="0"/>
              <a:t>пользователей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780" y="260648"/>
            <a:ext cx="1195332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"Replication"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462" y="0"/>
            <a:ext cx="11809312" cy="690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SQLInstanceName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ArgumentList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SQLInstanceName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$Login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ArgumentList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$Server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SqlLogin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PasswordExpirationEnabled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AddToRole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sysadmin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3569" y="116632"/>
            <a:ext cx="11305256" cy="631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replicationWindowsUser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"\Replication"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replicationWindowsUser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replicationWindowsUser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$Login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ArgumentList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$Server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replicationWindowsUser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WindowsUser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PasswordExpirationEnabled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AddToRole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sysadmin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11.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629916" y="2708920"/>
            <a:ext cx="8686801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Изменение режима проверки </a:t>
            </a:r>
            <a:r>
              <a:rPr lang="ru-RU" dirty="0" smtClean="0"/>
              <a:t>подлинности </a:t>
            </a:r>
            <a:r>
              <a:rPr lang="en-US" dirty="0" smtClean="0"/>
              <a:t>SQL</a:t>
            </a:r>
            <a:r>
              <a:rPr lang="ru-RU" dirty="0" smtClean="0"/>
              <a:t> сервера</a:t>
            </a:r>
            <a:r>
              <a:rPr lang="en-US" dirty="0" smtClean="0"/>
              <a:t>. </a:t>
            </a:r>
          </a:p>
          <a:p>
            <a:pPr algn="ctr"/>
            <a:r>
              <a:rPr lang="ru-RU" dirty="0" smtClean="0"/>
              <a:t>Включение </a:t>
            </a:r>
            <a:r>
              <a:rPr lang="en-US" dirty="0" smtClean="0"/>
              <a:t>SQL Server Agent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6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796" y="404664"/>
            <a:ext cx="10513168" cy="661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"Replication"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780" y="8735"/>
            <a:ext cx="11377264" cy="690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Microsoft.SqlServer.Management.Smo.Server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'(local)'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LoginMode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ServerLoginMode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Mixed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SQLSERVER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\SQL\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Wmi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ManagedComputer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Wmi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'MSSQLSERVER'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sqlInstance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Start-Sleep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sqlInstance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$agent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Wmi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'SQLSERVERAGENT'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12.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133972" y="2564904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Восстановление бэкапа базы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860" y="332656"/>
            <a:ext cx="10369152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820" y="836712"/>
            <a:ext cx="9793088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"E:\PRJ\db.bak"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"F:\PRJ\db.bak"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Restore-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ReplaceDatabase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2" y="1828800"/>
            <a:ext cx="10141768" cy="4768552"/>
          </a:xfrm>
        </p:spPr>
        <p:txBody>
          <a:bodyPr>
            <a:noAutofit/>
          </a:bodyPr>
          <a:lstStyle/>
          <a:p>
            <a:r>
              <a:rPr lang="en-US" sz="3200" dirty="0" smtClean="0"/>
              <a:t>Azure PowerShell – open source </a:t>
            </a:r>
            <a:r>
              <a:rPr lang="ru-RU" sz="3200" dirty="0" smtClean="0"/>
              <a:t>модуль для </a:t>
            </a:r>
            <a:r>
              <a:rPr lang="en-US" sz="3200" dirty="0" smtClean="0"/>
              <a:t>Windows PowerShell</a:t>
            </a:r>
          </a:p>
          <a:p>
            <a:r>
              <a:rPr lang="en-US" sz="3200" dirty="0" smtClean="0"/>
              <a:t>Azure Account. Subscription</a:t>
            </a:r>
          </a:p>
          <a:p>
            <a:r>
              <a:rPr lang="ru-RU" sz="3200" dirty="0" smtClean="0"/>
              <a:t>Способы подключения к </a:t>
            </a:r>
            <a:r>
              <a:rPr lang="en-US" sz="3200" dirty="0" smtClean="0"/>
              <a:t>Azure </a:t>
            </a:r>
            <a:r>
              <a:rPr lang="ru-RU" sz="3200" dirty="0" smtClean="0"/>
              <a:t>подписке</a:t>
            </a:r>
          </a:p>
          <a:p>
            <a:pPr lvl="1"/>
            <a:r>
              <a:rPr lang="en-US" sz="3200" dirty="0" smtClean="0"/>
              <a:t>Azure AD</a:t>
            </a:r>
          </a:p>
          <a:p>
            <a:pPr lvl="1"/>
            <a:r>
              <a:rPr lang="ru-RU" sz="3200" dirty="0" smtClean="0"/>
              <a:t>Сертификат</a:t>
            </a:r>
            <a:endParaRPr lang="en-US" sz="3200" dirty="0" smtClean="0"/>
          </a:p>
          <a:p>
            <a:pPr marL="45720" indent="0">
              <a:buNone/>
            </a:pPr>
            <a:r>
              <a:rPr lang="en-US" sz="3200" u="sng" dirty="0" smtClean="0">
                <a:hlinkClick r:id="rId2"/>
              </a:rPr>
              <a:t>https</a:t>
            </a:r>
            <a:r>
              <a:rPr lang="en-US" sz="3200" u="sng" dirty="0">
                <a:hlinkClick r:id="rId2"/>
              </a:rPr>
              <a:t>://github.com/Azure/azure-powershell/releases</a:t>
            </a:r>
            <a:endParaRPr lang="en-US" sz="3200" dirty="0"/>
          </a:p>
          <a:p>
            <a:pPr marL="45720" indent="0">
              <a:buNone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Azure PowerShell</a:t>
            </a:r>
            <a:r>
              <a:rPr lang="ru-RU" dirty="0"/>
              <a:t> и подключение подписки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13.1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494012" y="2708920"/>
            <a:ext cx="655272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Создание </a:t>
            </a:r>
            <a:r>
              <a:rPr lang="ru-RU" dirty="0" smtClean="0"/>
              <a:t>репликации. Конфигурация </a:t>
            </a:r>
            <a:r>
              <a:rPr lang="en-US" dirty="0"/>
              <a:t>publisher’</a:t>
            </a:r>
            <a:r>
              <a:rPr lang="ru-RU" dirty="0"/>
              <a:t>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3852" y="332656"/>
            <a:ext cx="9577064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distributorVm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distributorVm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distributorVm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3852" y="836712"/>
            <a:ext cx="8735045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"E:\PRJ\publication.sql"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publicationFilePath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"F:\PRJ\publication.sql"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Invoke-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SqlCmd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Шаг 13.2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494012" y="2708920"/>
            <a:ext cx="655272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Создание </a:t>
            </a:r>
            <a:r>
              <a:rPr lang="ru-RU" dirty="0" smtClean="0"/>
              <a:t>репликации. Копирование базы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828" y="980728"/>
            <a:ext cx="10873208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sqlSubscriberVM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sqlSubscriberVM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sqlSubscriberVM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9876" y="1484784"/>
            <a:ext cx="10009112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pathToShare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pathToShare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pathToShare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pathToShare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netSharePath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"PRJ="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pathToShare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net user guest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net share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netSharePath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GRANT:Everyone,FULL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1844" y="620688"/>
            <a:ext cx="10297144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sqlPublisherVM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sqlPublisherVM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sqlPublisherVM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836" y="1052736"/>
            <a:ext cx="10009112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new.bak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Backup-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'(local)'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852" y="1700808"/>
            <a:ext cx="9865096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"ILGFOURTEST\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$pass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PSDrive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"\\10.0.0.7\PRJ"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Copy-Item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"R:\"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Шаг 13.3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494012" y="2708920"/>
            <a:ext cx="6552728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Создание </a:t>
            </a:r>
            <a:r>
              <a:rPr lang="ru-RU" dirty="0" smtClean="0"/>
              <a:t>репликации. Восстановление </a:t>
            </a:r>
            <a:r>
              <a:rPr lang="ru-RU" dirty="0"/>
              <a:t>базы </a:t>
            </a:r>
            <a:r>
              <a:rPr lang="en-US" dirty="0"/>
              <a:t>publisher’</a:t>
            </a:r>
            <a:r>
              <a:rPr lang="ru-RU" dirty="0"/>
              <a:t>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036" y="2636912"/>
            <a:ext cx="6624736" cy="1066800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Storage Account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53852" y="692696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Шаг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820" y="692696"/>
            <a:ext cx="1036915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sqlSubscriberVM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sqlSubscriberVM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"E:\PRJ\new.bak"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828" y="2060848"/>
            <a:ext cx="8735045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Restore-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AzureProvisioning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backupPath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ReplaceDatabase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Шаг 13.3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494012" y="2708920"/>
            <a:ext cx="6552728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Создание </a:t>
            </a:r>
            <a:r>
              <a:rPr lang="ru-RU" dirty="0" smtClean="0"/>
              <a:t>репликации. Настройка подписки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820" y="548680"/>
            <a:ext cx="11377264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distributorVm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eugene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"Super Secure Password1"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ConvertTo-SecureString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AsPlainText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PSCredential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securePassword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AzureWinRMUri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distributorVm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distributorVm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SkipCACheck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SkipCNCheck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SkipRevocationCheck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$credential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sessionOption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Invoke-Command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48" y="1268760"/>
            <a:ext cx="11233248" cy="424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ExecutionPolicy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RemoteSigned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Import-Module SQLPS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DisableNameChecking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supscriptionFilePath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"E:\PRJ\subscription.sql"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Test-Path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supscriptionFilePath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supscriptionFilePath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supscriptionFilePath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"F:"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Invoke-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SqlCmd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supscriptionFilePath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"(local)"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$session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PSSession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Шаг 14. </a:t>
            </a:r>
            <a:endParaRPr lang="ru-RU" dirty="0"/>
          </a:p>
          <a:p>
            <a:r>
              <a:rPr lang="ru-RU" dirty="0" smtClean="0"/>
              <a:t>Опциональный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494012" y="2276872"/>
            <a:ext cx="6552728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Удаление окружения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812" y="908720"/>
            <a:ext cx="10297144" cy="4537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@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ilgonetest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ilgtwotest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ilgthreetest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ilgfourtest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ilagin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vmNames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AzureDeployment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Slot Production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DeleteVHD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AzureVNetConfig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Start-Sleep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AzureStorageAccount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5860" y="188640"/>
            <a:ext cx="5029200" cy="113116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125860" y="2420888"/>
            <a:ext cx="9448087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Provisioning </a:t>
            </a:r>
            <a:r>
              <a:rPr lang="ru-RU" dirty="0" smtClean="0">
                <a:solidFill>
                  <a:schemeClr val="tx1"/>
                </a:solidFill>
              </a:rPr>
              <a:t>в один клик.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 </a:t>
            </a:r>
            <a:r>
              <a:rPr lang="ru-RU" dirty="0" smtClean="0">
                <a:solidFill>
                  <a:schemeClr val="tx1"/>
                </a:solidFill>
              </a:rPr>
              <a:t>или необходимость?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6397350" cy="951384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820" y="2348880"/>
            <a:ext cx="9383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US" sz="3600" dirty="0" smtClean="0">
                <a:hlinkClick r:id="rId2"/>
              </a:rPr>
              <a:t>eugene.ilagin@gmail.com</a:t>
            </a:r>
            <a:endParaRPr lang="ru-RU" sz="3600" dirty="0" smtClean="0"/>
          </a:p>
          <a:p>
            <a:pPr marL="45720" indent="0" algn="ctr">
              <a:buNone/>
            </a:pPr>
            <a:endParaRPr lang="ru-RU" sz="3600" dirty="0"/>
          </a:p>
          <a:p>
            <a:pPr marL="45720" indent="0" algn="ctr">
              <a:buNone/>
            </a:pPr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://github.com/ilagin/AzureProvisioning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1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1844" y="1772816"/>
            <a:ext cx="10585176" cy="345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 Europe"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ilagin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AzureStorageAccount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TestStorage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AzureSubscription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SubscriptionName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CurrentStorageAccount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storageAccountName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Объединение виртуальных машин в </a:t>
            </a:r>
            <a:r>
              <a:rPr lang="en-US" sz="3200" dirty="0" smtClean="0"/>
              <a:t>LAN</a:t>
            </a:r>
          </a:p>
          <a:p>
            <a:r>
              <a:rPr lang="ru-RU" sz="3200" dirty="0" smtClean="0"/>
              <a:t>Доступ к ресурсам в пределах </a:t>
            </a:r>
            <a:r>
              <a:rPr lang="en-US" sz="3200" dirty="0" smtClean="0"/>
              <a:t>LAN</a:t>
            </a:r>
          </a:p>
          <a:p>
            <a:r>
              <a:rPr lang="ru-RU" sz="3200" dirty="0" smtClean="0"/>
              <a:t>Организация </a:t>
            </a:r>
            <a:r>
              <a:rPr lang="en-US" sz="3200" dirty="0" smtClean="0"/>
              <a:t>VPN</a:t>
            </a:r>
          </a:p>
          <a:p>
            <a:r>
              <a:rPr lang="ru-RU" sz="3200" dirty="0" smtClean="0"/>
              <a:t>Создание </a:t>
            </a:r>
            <a:r>
              <a:rPr lang="en-US" sz="3200" dirty="0" err="1" smtClean="0"/>
              <a:t>VNet</a:t>
            </a:r>
            <a:r>
              <a:rPr lang="en-US" sz="3200" dirty="0" smtClean="0"/>
              <a:t> </a:t>
            </a:r>
            <a:r>
              <a:rPr lang="ru-RU" sz="3200" dirty="0" smtClean="0"/>
              <a:t>перед созданием </a:t>
            </a:r>
            <a:r>
              <a:rPr lang="en-US" sz="3200" dirty="0" smtClean="0"/>
              <a:t>VM</a:t>
            </a:r>
            <a:endParaRPr lang="ru-RU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Создание Виртуальной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620688"/>
            <a:ext cx="73818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56" y="260648"/>
            <a:ext cx="12385376" cy="643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NetworkConfiguration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xmlns:xsd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http://www.w3.org/2001/XMLSchema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xmlns:xsi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http://www.w3.org/2001/XMLSchema-instance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http://schemas.microsoft.com/</a:t>
            </a:r>
            <a:r>
              <a:rPr lang="en-US" sz="1900" b="1" u="sng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ServiceHosting</a:t>
            </a:r>
            <a:r>
              <a:rPr lang="en-US" sz="1900" b="1" u="sng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/2011/07/</a:t>
            </a:r>
            <a:r>
              <a:rPr lang="en-US" sz="1900" b="1" u="sng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NetworkConfiguration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VirtualNetworkConfiguration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VirtualNetworkSites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VirtualNetworkSite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MyVirtualNetwork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 Europe"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AddressSpace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AddressPrefix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10.0.0.1/26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AddressPrefix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AddressSpace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&lt;Subnets&gt;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&lt;Subnet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"Subnet1"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AddressPrefix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10.0.0.1/26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AddressPrefix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&lt;/Subnet&gt;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&lt;/Subnets&gt;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VirtualNetworkSite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VirtualNetworkSites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VirtualNetworkConfiguration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NetworkConfiguration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85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873</Words>
  <Application>Microsoft Office PowerPoint</Application>
  <PresentationFormat>Custom</PresentationFormat>
  <Paragraphs>548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Black</vt:lpstr>
      <vt:lpstr>Calibri</vt:lpstr>
      <vt:lpstr>Century Gothic</vt:lpstr>
      <vt:lpstr>Courier New</vt:lpstr>
      <vt:lpstr>Palatino Linotype</vt:lpstr>
      <vt:lpstr>Times New Roman</vt:lpstr>
      <vt:lpstr>Business strategy presentation</vt:lpstr>
      <vt:lpstr>Provisioning в Microsoft Azure</vt:lpstr>
      <vt:lpstr>Введение</vt:lpstr>
      <vt:lpstr>Hands-on пример</vt:lpstr>
      <vt:lpstr>Установка Azure PowerShell и подключение подписки</vt:lpstr>
      <vt:lpstr>Создание Storage Account</vt:lpstr>
      <vt:lpstr>PowerPoint Presentation</vt:lpstr>
      <vt:lpstr>Шаг 2. Создание Виртуальной Сети</vt:lpstr>
      <vt:lpstr>PowerPoint Presentation</vt:lpstr>
      <vt:lpstr>PowerPoint Presentation</vt:lpstr>
      <vt:lpstr>PowerPoint Presentation</vt:lpstr>
      <vt:lpstr>Шаг 3.  Создание Виртуальных Машин</vt:lpstr>
      <vt:lpstr>PowerPoint Presentation</vt:lpstr>
      <vt:lpstr>PowerPoint Presentation</vt:lpstr>
      <vt:lpstr>Шаг 4. Присвоение статических IP</vt:lpstr>
      <vt:lpstr>PowerPoint Presentation</vt:lpstr>
      <vt:lpstr>Шаг 5.  Добавление Endpoint’ов к виртуальным машинам</vt:lpstr>
      <vt:lpstr>PowerPoint Presentation</vt:lpstr>
      <vt:lpstr>Шаг 6.</vt:lpstr>
      <vt:lpstr>PowerPoint Presentation</vt:lpstr>
      <vt:lpstr>Шаг 7. Загрузка файлов на VM</vt:lpstr>
      <vt:lpstr>PowerPoint Presentation</vt:lpstr>
      <vt:lpstr>PowerPoint Presentation</vt:lpstr>
      <vt:lpstr>Шаг 8.  </vt:lpstr>
      <vt:lpstr>PowerPoint Presentation</vt:lpstr>
      <vt:lpstr>PowerPoint Presentation</vt:lpstr>
      <vt:lpstr>PowerPoint Presentation</vt:lpstr>
      <vt:lpstr>Шаг 9.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Шаг 11.</vt:lpstr>
      <vt:lpstr>PowerPoint Presentation</vt:lpstr>
      <vt:lpstr>PowerPoint Presentation</vt:lpstr>
      <vt:lpstr>Шаг 12.</vt:lpstr>
      <vt:lpstr>PowerPoint Presentation</vt:lpstr>
      <vt:lpstr>PowerPoint Presentation</vt:lpstr>
      <vt:lpstr>Шаг 13.1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2015-04-13T21:23:00Z</dcterms:created>
  <dcterms:modified xsi:type="dcterms:W3CDTF">2015-04-24T14:38:06Z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