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_8000000C_3D93C1E1.xml" ContentType="application/vnd.openxmlformats-officedocument.presentationml.slideMaster+xml"/>
  <Override PartName="/ppt/slides/slide_101_65BFE6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_8000000C_3D93C1E1.xml" ContentType="application/vnd.openxmlformats-officedocument.theme+xml"/>
  <Override PartName="/ppt/tableStyles.xml" ContentType="application/vnd.openxmlformats-officedocument.presentationml.tableStyles+xml"/>
  <Override PartName="/ppt/slideLayouts/slideLayout_8000000D_8360B5DA.xml" ContentType="application/vnd.openxmlformats-officedocument.presentationml.slideLayout+xml"/>
  <Override PartName="/ppt/slideLayouts/slideLayout_8000000E_8F2D50C4.xml" ContentType="application/vnd.openxmlformats-officedocument.presentationml.slideLayout+xml"/>
  <Override PartName="/ppt/slideLayouts/slideLayout_8000000F_B023759A.xml" ContentType="application/vnd.openxmlformats-officedocument.presentationml.slideLayout+xml"/>
  <Override PartName="/ppt/slideLayouts/slideLayout_80000010_5863F1C5.xml" ContentType="application/vnd.openxmlformats-officedocument.presentationml.slideLayout+xml"/>
  <Override PartName="/ppt/slideLayouts/slideLayout_80000011_B8D3E555.xml" ContentType="application/vnd.openxmlformats-officedocument.presentationml.slideLayout+xml"/>
  <Override PartName="/ppt/slideLayouts/slideLayout_80000012_10676DD4.xml" ContentType="application/vnd.openxmlformats-officedocument.presentationml.slideLayout+xml"/>
  <Override PartName="/ppt/slideLayouts/slideLayout_80000013_B199E980.xml" ContentType="application/vnd.openxmlformats-officedocument.presentationml.slideLayout+xml"/>
  <Override PartName="/ppt/slideLayouts/slideLayout_80000014_25D5F56D.xml" ContentType="application/vnd.openxmlformats-officedocument.presentationml.slideLayout+xml"/>
  <Override PartName="/ppt/slideLayouts/slideLayout_80000015_E289A6CD.xml" ContentType="application/vnd.openxmlformats-officedocument.presentationml.slideLayout+xml"/>
  <Override PartName="/ppt/slideLayouts/slideLayout_80000016_310073F.xml" ContentType="application/vnd.openxmlformats-officedocument.presentationml.slideLayout+xml"/>
  <Override PartName="/ppt/slideLayouts/slideLayout_80000017_DFBF757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_107_600296C7.xml" ContentType="application/vnd.openxmlformats-officedocument.presentationml.slide+xml"/>
  <Override PartName="/ppt/diagrams/data_105_7C0A7F0A.xml" ContentType="application/vnd.openxmlformats-officedocument.drawingml.diagramData+xml"/>
  <Override PartName="/ppt/diagrams/data_106_A0AE50AD.xml" ContentType="application/vnd.openxmlformats-officedocument.drawingml.diagramData+xml"/>
  <Override PartName="/ppt/diagrams/layout_106_A0AE50AD.xml" ContentType="application/vnd.openxmlformats-officedocument.drawingml.diagramLayout+xml"/>
  <Override PartName="/ppt/diagrams/quickStyle_106_A0AE50AD.xml" ContentType="application/vnd.openxmlformats-officedocument.drawingml.diagramStyle+xml"/>
  <Override PartName="/ppt/diagrams/drawing_106_A0AE50AD.xml" ContentType="application/vnd.ms-office.drawingml.diagramDrawing+xml"/>
  <Override PartName="/ppt/diagrams/colors_106_A0AE50AD.xml" ContentType="application/vnd.openxmlformats-officedocument.drawingml.diagramColors+xml"/>
  <Override PartName="/ppt/diagrams/quickStyle_105_7C0A7F0A.xml" ContentType="application/vnd.openxmlformats-officedocument.drawingml.diagramStyle+xml"/>
  <Override PartName="/ppt/diagrams/colors_105_7C0A7F0A.xml" ContentType="application/vnd.openxmlformats-officedocument.drawingml.diagramColors+xml"/>
  <Override PartName="/ppt/diagrams/drawing_105_7C0A7F0A.xml" ContentType="application/vnd.ms-office.drawingml.diagramDrawing+xml"/>
  <Override PartName="/ppt/diagrams/layout_105_7C0A7F0A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4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_8000000C_3D93C1E1.xml" Id="rId7" /><Relationship Type="http://schemas.openxmlformats.org/officeDocument/2006/relationships/slideMaster" Target="slideMasters/slideMaster_8000000C_3D93C1E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_101_65BFE687.xml" Id="rId4" /><Relationship Type="http://schemas.openxmlformats.org/officeDocument/2006/relationships/slide" Target="slides/slide_107_600296C7.xml" Id="rId17" /></Relationships>
</file>

<file path=ppt/diagrams/colors_105_7C0A7F0A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6_A0AE50AD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_105_7C0A7F0A.xml><?xml version="1.0" encoding="utf-8"?>
<dgm:dataModel xmlns:dgm="http://schemas.openxmlformats.org/drawingml/2006/diagram" xmlns:a="http://schemas.openxmlformats.org/drawingml/2006/main">
  <dgm:ptLst>
    <dgm:pt modelId="{F27DCBAB-766D-4F59-983F-F26F618F875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04FF5B-4737-4EC5-9DDD-CF9A067F2B66}">
      <dgm:prSet/>
      <dgm:spPr/>
      <dgm:t>
        <a:bodyPr/>
        <a:lstStyle/>
        <a:p>
          <a:r>
            <a:rPr lang="en-US" b="1" baseline="0"/>
            <a:t>Now let us see the results of the survey: Let's start with the first question: How often do you use mobile apps on your smartphone?</a:t>
          </a:r>
          <a:endParaRPr lang="en-US"/>
        </a:p>
      </dgm:t>
    </dgm:pt>
    <dgm:pt modelId="{89A5B563-397E-4836-B419-67BBB7C2DFFA}" type="parTrans" cxnId="{785854FF-209C-421B-BCD4-7DEDD5185E10}">
      <dgm:prSet/>
      <dgm:spPr/>
      <dgm:t>
        <a:bodyPr/>
        <a:lstStyle/>
        <a:p>
          <a:endParaRPr lang="en-US"/>
        </a:p>
      </dgm:t>
    </dgm:pt>
    <dgm:pt modelId="{2EA2261F-CE8D-4C7D-89FC-8B94A0478D9C}" type="sibTrans" cxnId="{785854FF-209C-421B-BCD4-7DEDD5185E10}">
      <dgm:prSet/>
      <dgm:spPr/>
      <dgm:t>
        <a:bodyPr/>
        <a:lstStyle/>
        <a:p>
          <a:endParaRPr lang="en-US"/>
        </a:p>
      </dgm:t>
    </dgm:pt>
    <dgm:pt modelId="{CB681894-967A-4BCE-A183-C4712864A80A}">
      <dgm:prSet/>
      <dgm:spPr/>
      <dgm:t>
        <a:bodyPr/>
        <a:lstStyle/>
        <a:p>
          <a:r>
            <a:rPr lang="en-US" b="1" baseline="0"/>
            <a:t>The results are as follows: Rarely: 0% Frequently: 34.8% Very frequently: 60.9% These results highlight that a majority of smartphone users use mobile apps very frequently, indicating that mobile apps play a significant role in their daily lives</a:t>
          </a:r>
          <a:endParaRPr lang="en-US"/>
        </a:p>
      </dgm:t>
    </dgm:pt>
    <dgm:pt modelId="{BA05A24F-C251-4FD4-BAD2-2171DD5FAAA6}" type="parTrans" cxnId="{FAC8F5EA-AFD2-465D-A8AB-61D0937E80D1}">
      <dgm:prSet/>
      <dgm:spPr/>
      <dgm:t>
        <a:bodyPr/>
        <a:lstStyle/>
        <a:p>
          <a:endParaRPr lang="en-US"/>
        </a:p>
      </dgm:t>
    </dgm:pt>
    <dgm:pt modelId="{98E2525C-D900-4F4A-B99D-13F455AC3A9C}" type="sibTrans" cxnId="{FAC8F5EA-AFD2-465D-A8AB-61D0937E80D1}">
      <dgm:prSet/>
      <dgm:spPr/>
      <dgm:t>
        <a:bodyPr/>
        <a:lstStyle/>
        <a:p>
          <a:endParaRPr lang="en-US"/>
        </a:p>
      </dgm:t>
    </dgm:pt>
    <dgm:pt modelId="{EF4E83A2-1D0E-4D14-BC5A-6CBC9A8303F3}">
      <dgm:prSet/>
      <dgm:spPr/>
      <dgm:t>
        <a:bodyPr/>
        <a:lstStyle/>
        <a:p>
          <a:r>
            <a:rPr lang="en-US" b="1" baseline="0"/>
            <a:t>The results are as follows: Less than 10: 13% These results reveal that a significant proportion of smartphone users have 10-20 mobile apps installed on their smartphones, while a considerable percentage have more than 30 apps installed, indicating a high level of app adoption among smartphone users</a:t>
          </a:r>
          <a:endParaRPr lang="en-US"/>
        </a:p>
      </dgm:t>
    </dgm:pt>
    <dgm:pt modelId="{7F1477A4-86D7-4960-87C8-86481CE87390}" type="parTrans" cxnId="{74FB242E-DFD7-400C-94AB-F662B5B422E2}">
      <dgm:prSet/>
      <dgm:spPr/>
      <dgm:t>
        <a:bodyPr/>
        <a:lstStyle/>
        <a:p>
          <a:endParaRPr lang="en-US"/>
        </a:p>
      </dgm:t>
    </dgm:pt>
    <dgm:pt modelId="{74E630DC-8776-4843-8717-D3CA59BB0A57}" type="sibTrans" cxnId="{74FB242E-DFD7-400C-94AB-F662B5B422E2}">
      <dgm:prSet/>
      <dgm:spPr/>
      <dgm:t>
        <a:bodyPr/>
        <a:lstStyle/>
        <a:p>
          <a:endParaRPr lang="en-US"/>
        </a:p>
      </dgm:t>
    </dgm:pt>
  </dgm:ptLst>
  <dgm:cxnLst>
    <dgm:cxn modelId="{74FB242E-DFD7-400C-94AB-F662B5B422E2}" srcId="{F27DCBAB-766D-4F59-983F-F26F618F875E}" destId="{EF4E83A2-1D0E-4D14-BC5A-6CBC9A8303F3}" srcOrd="2" destOrd="0" parTransId="{7F1477A4-86D7-4960-87C8-86481CE87390}" sibTransId="{74E630DC-8776-4843-8717-D3CA59BB0A57}"/>
    <dgm:cxn modelId="{FAC8F5EA-AFD2-465D-A8AB-61D0937E80D1}" srcId="{F27DCBAB-766D-4F59-983F-F26F618F875E}" destId="{CB681894-967A-4BCE-A183-C4712864A80A}" srcOrd="1" destOrd="0" parTransId="{BA05A24F-C251-4FD4-BAD2-2171DD5FAAA6}" sibTransId="{98E2525C-D900-4F4A-B99D-13F455AC3A9C}"/>
    <dgm:cxn modelId="{785854FF-209C-421B-BCD4-7DEDD5185E10}" srcId="{F27DCBAB-766D-4F59-983F-F26F618F875E}" destId="{B004FF5B-4737-4EC5-9DDD-CF9A067F2B66}" srcOrd="0" destOrd="0" parTransId="{89A5B563-397E-4836-B419-67BBB7C2DFFA}" sibTransId="{2EA2261F-CE8D-4C7D-89FC-8B94A0478D9C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6_A0AE50AD.xml><?xml version="1.0" encoding="utf-8"?>
<dgm:dataModel xmlns:dgm="http://schemas.openxmlformats.org/drawingml/2006/diagram" xmlns:a="http://schemas.openxmlformats.org/drawingml/2006/main">
  <dgm:ptLst>
    <dgm:pt modelId="{9F6A484A-6052-4A40-AC12-B3F1533D7A2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F79E0B-4E1E-4F42-9E8F-7374539154C2}">
      <dgm:prSet/>
      <dgm:spPr/>
      <dgm:t>
        <a:bodyPr/>
        <a:lstStyle/>
        <a:p>
          <a:r>
            <a:rPr lang="en-US" b="1" baseline="0"/>
            <a:t>Now let us see the results of the survey: Let's start with the first question: How often do you use mobile apps on your smartphone?</a:t>
          </a:r>
          <a:endParaRPr lang="en-US"/>
        </a:p>
      </dgm:t>
    </dgm:pt>
    <dgm:pt modelId="{B302500F-F1EA-495B-8E9D-2663E0AC2FB1}" type="parTrans" cxnId="{6C9BA9DB-A1BD-4246-B54A-AD6D1C2F7294}">
      <dgm:prSet/>
      <dgm:spPr/>
      <dgm:t>
        <a:bodyPr/>
        <a:lstStyle/>
        <a:p>
          <a:endParaRPr lang="en-US"/>
        </a:p>
      </dgm:t>
    </dgm:pt>
    <dgm:pt modelId="{BAF16AAF-B84A-4F3C-9CC4-FF673579A9A7}" type="sibTrans" cxnId="{6C9BA9DB-A1BD-4246-B54A-AD6D1C2F7294}">
      <dgm:prSet/>
      <dgm:spPr/>
      <dgm:t>
        <a:bodyPr/>
        <a:lstStyle/>
        <a:p>
          <a:endParaRPr lang="en-US"/>
        </a:p>
      </dgm:t>
    </dgm:pt>
    <dgm:pt modelId="{5AD6BEF3-FBBF-435D-B568-E74EE6B7C8D1}">
      <dgm:prSet/>
      <dgm:spPr/>
      <dgm:t>
        <a:bodyPr/>
        <a:lstStyle/>
        <a:p>
          <a:r>
            <a:rPr lang="en-US" b="1" baseline="0"/>
            <a:t>The results are as follows: Rarely: 0% Frequently: 34.8% Very frequently: 60.9% These results highlight that a majority of smartphone users use mobile apps very frequently, indicating that mobile apps play a significant role in their daily lives</a:t>
          </a:r>
          <a:endParaRPr lang="en-US"/>
        </a:p>
      </dgm:t>
    </dgm:pt>
    <dgm:pt modelId="{4FC3C35F-AA84-4452-ADFC-56B709616B43}" type="parTrans" cxnId="{CD814891-46D4-4D3C-AD19-980DCE9FE640}">
      <dgm:prSet/>
      <dgm:spPr/>
      <dgm:t>
        <a:bodyPr/>
        <a:lstStyle/>
        <a:p>
          <a:endParaRPr lang="en-US"/>
        </a:p>
      </dgm:t>
    </dgm:pt>
    <dgm:pt modelId="{5CC4A6B4-45E2-4278-8E01-3E08BF66E8A1}" type="sibTrans" cxnId="{CD814891-46D4-4D3C-AD19-980DCE9FE640}">
      <dgm:prSet/>
      <dgm:spPr/>
      <dgm:t>
        <a:bodyPr/>
        <a:lstStyle/>
        <a:p>
          <a:endParaRPr lang="en-US"/>
        </a:p>
      </dgm:t>
    </dgm:pt>
    <dgm:pt modelId="{DB8AF452-8C8B-49FE-8CA6-5023F6D89CBE}">
      <dgm:prSet/>
      <dgm:spPr/>
      <dgm:t>
        <a:bodyPr/>
        <a:lstStyle/>
        <a:p>
          <a:r>
            <a:rPr lang="en-US" b="1" baseline="0"/>
            <a:t>The results are as follows: Less than 10: 13% These results reveal that a significant proportion of smartphone users have 10-20 mobile apps installed on their smartphones, while a considerable percentage have more than 30 apps installed, indicating a high level of app adoption among smartphone users</a:t>
          </a:r>
          <a:endParaRPr lang="en-US"/>
        </a:p>
      </dgm:t>
    </dgm:pt>
    <dgm:pt modelId="{82FF9815-567B-44D8-A4BB-E226A733AFB6}" type="parTrans" cxnId="{1958C45D-F168-4D09-946D-D688A4804776}">
      <dgm:prSet/>
      <dgm:spPr/>
      <dgm:t>
        <a:bodyPr/>
        <a:lstStyle/>
        <a:p>
          <a:endParaRPr lang="en-US"/>
        </a:p>
      </dgm:t>
    </dgm:pt>
    <dgm:pt modelId="{AAB27CE1-F83E-4A30-80B1-C871ED34AA98}" type="sibTrans" cxnId="{1958C45D-F168-4D09-946D-D688A4804776}">
      <dgm:prSet/>
      <dgm:spPr/>
      <dgm:t>
        <a:bodyPr/>
        <a:lstStyle/>
        <a:p>
          <a:endParaRPr lang="en-US"/>
        </a:p>
      </dgm:t>
    </dgm:pt>
  </dgm:ptLst>
  <dgm:cxnLst>
    <dgm:cxn modelId="{1958C45D-F168-4D09-946D-D688A4804776}" srcId="{9F6A484A-6052-4A40-AC12-B3F1533D7A25}" destId="{DB8AF452-8C8B-49FE-8CA6-5023F6D89CBE}" srcOrd="2" destOrd="0" parTransId="{82FF9815-567B-44D8-A4BB-E226A733AFB6}" sibTransId="{AAB27CE1-F83E-4A30-80B1-C871ED34AA98}"/>
    <dgm:cxn modelId="{CD814891-46D4-4D3C-AD19-980DCE9FE640}" srcId="{9F6A484A-6052-4A40-AC12-B3F1533D7A25}" destId="{5AD6BEF3-FBBF-435D-B568-E74EE6B7C8D1}" srcOrd="1" destOrd="0" parTransId="{4FC3C35F-AA84-4452-ADFC-56B709616B43}" sibTransId="{5CC4A6B4-45E2-4278-8E01-3E08BF66E8A1}"/>
    <dgm:cxn modelId="{6C9BA9DB-A1BD-4246-B54A-AD6D1C2F7294}" srcId="{9F6A484A-6052-4A40-AC12-B3F1533D7A25}" destId="{2FF79E0B-4E1E-4F42-9E8F-7374539154C2}" srcOrd="0" destOrd="0" parTransId="{B302500F-F1EA-495B-8E9D-2663E0AC2FB1}" sibTransId="{BAF16AAF-B84A-4F3C-9CC4-FF673579A9A7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_105_7C0A7F0A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6_A0AE50AD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_105_7C0A7F0A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6_A0AE50AD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_105_7C0A7F0A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6_A0AE50AD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_8000000D_8360B5DA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D93C1E1.xml"/></Relationships>
</file>

<file path=ppt/slideLayouts/_rels/slideLayout_8000000E_8F2D50C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D93C1E1.xml"/></Relationships>
</file>

<file path=ppt/slideLayouts/_rels/slideLayout_8000000F_B023759A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D93C1E1.xml"/></Relationships>
</file>

<file path=ppt/slideLayouts/_rels/slideLayout_80000010_5863F1C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D93C1E1.xml"/></Relationships>
</file>

<file path=ppt/slideLayouts/_rels/slideLayout_80000011_B8D3E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D93C1E1.xml"/></Relationships>
</file>

<file path=ppt/slideLayouts/_rels/slideLayout_80000012_10676DD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D93C1E1.xml"/></Relationships>
</file>

<file path=ppt/slideLayouts/_rels/slideLayout_80000013_B199E9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D93C1E1.xml"/></Relationships>
</file>

<file path=ppt/slideLayouts/_rels/slideLayout_80000014_25D5F56D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D93C1E1.xml"/></Relationships>
</file>

<file path=ppt/slideLayouts/_rels/slideLayout_80000015_E289A6CD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D93C1E1.xml"/></Relationships>
</file>

<file path=ppt/slideLayouts/_rels/slideLayout_80000016_310073F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D93C1E1.xml"/></Relationships>
</file>

<file path=ppt/slideLayouts/_rels/slideLayout_80000017_DFBF7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D93C1E1.xml"/></Relationships>
</file>

<file path=ppt/slideLayouts/slideLayout_8000000D_8360B5DA.xml><?xml version="1.0" encoding="utf-8"?>
<p:sldLayout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/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/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5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_8000000E_8F2D50C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/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11684"/>
      </p:ext>
    </p:extLst>
  </p:cSld>
  <p:clrMapOvr>
    <a:masterClrMapping/>
  </p:clrMapOvr>
</p:sldLayout>
</file>

<file path=ppt/slideLayouts/slideLayout_8000000F_B023759A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/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/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13882"/>
      </p:ext>
    </p:extLst>
  </p:cSld>
  <p:clrMapOvr>
    <a:masterClrMapping/>
  </p:clrMapOvr>
</p:sldLayout>
</file>

<file path=ppt/slideLayouts/slideLayout_80000010_5863F1C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/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44965"/>
      </p:ext>
    </p:extLst>
  </p:cSld>
  <p:clrMapOvr>
    <a:masterClrMapping/>
  </p:clrMapOvr>
</p:sldLayout>
</file>

<file path=ppt/slideLayouts/slideLayout_80000011_B8D3E55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/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4549"/>
      </p:ext>
    </p:extLst>
  </p:cSld>
  <p:clrMapOvr>
    <a:masterClrMapping/>
  </p:clrMapOvr>
</p:sldLayout>
</file>

<file path=ppt/slideLayouts/slideLayout_80000012_10676DD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/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3780"/>
      </p:ext>
    </p:extLst>
  </p:cSld>
  <p:clrMapOvr>
    <a:masterClrMapping/>
  </p:clrMapOvr>
</p:sldLayout>
</file>

<file path=ppt/slideLayouts/slideLayout_80000013_B199E980.xml><?xml version="1.0" encoding="utf-8"?>
<p:sldLayout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/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/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54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_80000014_25D5F56D.xml><?xml version="1.0" encoding="utf-8"?>
<p:sldLayout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/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/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78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_80000015_E289A6CD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/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/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71949"/>
      </p:ext>
    </p:extLst>
  </p:cSld>
  <p:clrMapOvr>
    <a:masterClrMapping/>
  </p:clrMapOvr>
</p:sldLayout>
</file>

<file path=ppt/slideLayouts/slideLayout_80000016_310073F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/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2079"/>
      </p:ext>
    </p:extLst>
  </p:cSld>
  <p:clrMapOvr>
    <a:masterClrMapping/>
  </p:clrMapOvr>
</p:sldLayout>
</file>

<file path=ppt/slideLayouts/slideLayout_80000017_DFBF757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/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866611"/>
      </p:ext>
    </p:extLst>
  </p:cSld>
  <p:clrMapOvr>
    <a:masterClrMapping/>
  </p:clrMapOvr>
</p:sldLayout>
</file>

<file path=ppt/slideMasters/_rels/slideMaster_8000000C_3D93C1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_80000014_25D5F56D.xml"/><Relationship Id="rId3" Type="http://schemas.openxmlformats.org/officeDocument/2006/relationships/slideLayout" Target="../slideLayouts/slideLayout_8000000F_B023759A.xml"/><Relationship Id="rId7" Type="http://schemas.openxmlformats.org/officeDocument/2006/relationships/slideLayout" Target="../slideLayouts/slideLayout_80000013_B199E980.xml"/><Relationship Id="rId12" Type="http://schemas.openxmlformats.org/officeDocument/2006/relationships/theme" Target="../theme/theme_8000000C_3D93C1E1.xml"/><Relationship Id="rId2" Type="http://schemas.openxmlformats.org/officeDocument/2006/relationships/slideLayout" Target="../slideLayouts/slideLayout_8000000E_8F2D50C4.xml"/><Relationship Id="rId1" Type="http://schemas.openxmlformats.org/officeDocument/2006/relationships/slideLayout" Target="../slideLayouts/slideLayout_8000000D_8360B5DA.xml"/><Relationship Id="rId6" Type="http://schemas.openxmlformats.org/officeDocument/2006/relationships/slideLayout" Target="../slideLayouts/slideLayout_80000012_10676DD4.xml"/><Relationship Id="rId11" Type="http://schemas.openxmlformats.org/officeDocument/2006/relationships/slideLayout" Target="../slideLayouts/slideLayout_80000017_DFBF7573.xml"/><Relationship Id="rId5" Type="http://schemas.openxmlformats.org/officeDocument/2006/relationships/slideLayout" Target="../slideLayouts/slideLayout_80000011_B8D3E555.xml"/><Relationship Id="rId10" Type="http://schemas.openxmlformats.org/officeDocument/2006/relationships/slideLayout" Target="../slideLayouts/slideLayout_80000016_310073F.xml"/><Relationship Id="rId4" Type="http://schemas.openxmlformats.org/officeDocument/2006/relationships/slideLayout" Target="../slideLayouts/slideLayout_80000010_5863F1C5.xml"/><Relationship Id="rId9" Type="http://schemas.openxmlformats.org/officeDocument/2006/relationships/slideLayout" Target="../slideLayouts/slideLayout_80000015_E289A6CD.xml"/></Relationships>
</file>

<file path=ppt/slideMasters/slideMaster_8000000C_3D93C1E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/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9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_101_65BFE687.xml.rels>&#65279;<?xml version="1.0" encoding="utf-8"?><Relationships xmlns="http://schemas.openxmlformats.org/package/2006/relationships"><Relationship Type="http://schemas.openxmlformats.org/officeDocument/2006/relationships/image" Target="../media/image_B8451FED.jpeg" Id="rId2" /><Relationship Type="http://schemas.openxmlformats.org/officeDocument/2006/relationships/slideLayout" Target="/ppt/slideLayouts/slideLayout_8000000D_8360B5DA.xml" Id="R0a66a03f39324963" /></Relationships>
</file>

<file path=ppt/slides/_rels/slide_107_600296C7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8F2D50C4.xml" Id="R77b50f294fd34f36" /></Relationships>
</file>

<file path=ppt/slides/slide_101_65BFE687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4BAF1-0B3B-4E15-74C3-F7274C00E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7" r="2" b="2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Project slides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75207"/>
      </p:ext>
    </p:extLst>
  </p:cSld>
  <p:clrMapOvr>
    <a:masterClrMapping/>
  </p:clrMapOvr>
</p:sld>
</file>

<file path=ppt/slides/slide_107_600296C7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lvl="0">
              <a:lnSpc>
                <a:spcPct val="130000"/>
              </a:lnSpc>
            </a:pPr>
            <a:r>
              <a:rPr lang="en-US" sz="1500" dirty="0"/>
              <a:t>Now let us see the results of the survey: Let's start with the first question: How often do you use mobile apps on your smartphone?</a:t>
            </a:r>
          </a:p>
          <a:p>
            <a:pPr lvl="0">
              <a:lnSpc>
                <a:spcPct val="130000"/>
              </a:lnSpc>
            </a:pPr>
            <a:r>
              <a:rPr lang="en-US" sz="1500" dirty="0"/>
              <a:t>The results are as follows: Rarely: 0% Frequently: 34.8% Very frequently: 60.9% These results highlight that a majority of smartphone users use mobile apps very frequently, indicating that mobile apps play a significant role in their daily lives</a:t>
            </a:r>
          </a:p>
          <a:p>
            <a:pPr lvl="0">
              <a:lnSpc>
                <a:spcPct val="130000"/>
              </a:lnSpc>
            </a:pPr>
            <a:r>
              <a:rPr lang="en-US" sz="1500" dirty="0"/>
              <a:t>The results are as follows: Less than 10: 13% These results reveal that a significant proportion of smartphone users have 10-20 mobile apps installed on their smartphones, while a considerable percentage have more than 30 apps installed, indicating a high level of app adoption among smartphone users</a:t>
            </a:r>
          </a:p>
        </p:txBody>
      </p:sp>
    </p:spTree>
    <p:extLst>
      <p:ext uri="{BB962C8B-B14F-4D97-AF65-F5344CB8AC3E}">
        <p14:creationId xmlns:p14="http://schemas.microsoft.com/office/powerpoint/2010/main" val="1610782407"/>
      </p:ext>
    </p:extLst>
  </p:cSld>
  <p:clrMapOvr>
    <a:masterClrMapping/>
  </p:clrMapOvr>
</p:sld>
</file>

<file path=ppt/theme/theme_8000000C_3D93C1E1.xml><?xml version="1.0" encoding="utf-8"?>
<a:theme xmlns:a="http://schemas.openxmlformats.org/drawingml/2006/main" name="ShojiVTI">
  <a:themeElements>
    <a:clrScheme name="AnalogousFromRegularSeedLeftStep">
      <a:dk1>
        <a:srgbClr val="000000"/>
      </a:dk1>
      <a:lt1>
        <a:srgbClr val="FFFFFF"/>
      </a:lt1>
      <a:dk2>
        <a:srgbClr val="351E1E"/>
      </a:dk2>
      <a:lt2>
        <a:srgbClr val="E8E2E3"/>
      </a:lt2>
      <a:accent1>
        <a:srgbClr val="46B198"/>
      </a:accent1>
      <a:accent2>
        <a:srgbClr val="3BB164"/>
      </a:accent2>
      <a:accent3>
        <a:srgbClr val="4FB648"/>
      </a:accent3>
      <a:accent4>
        <a:srgbClr val="74B13B"/>
      </a:accent4>
      <a:accent5>
        <a:srgbClr val="9DA742"/>
      </a:accent5>
      <a:accent6>
        <a:srgbClr val="B18C3B"/>
      </a:accent6>
      <a:hlink>
        <a:srgbClr val="BF3F5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Meiryo</vt:lpstr>
      <vt:lpstr>Corbel</vt:lpstr>
      <vt:lpstr>ShojiVTI</vt:lpstr>
      <vt:lpstr>Project slides</vt:lpstr>
      <vt:lpstr>Project slides</vt:lpstr>
      <vt:lpstr>Project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</cp:revision>
  <dcterms:created xsi:type="dcterms:W3CDTF">2023-04-10T12:58:36Z</dcterms:created>
  <dcterms:modified xsi:type="dcterms:W3CDTF">2023-04-10T12:58:36Z</dcterms:modified>
</cp:coreProperties>
</file>