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_8000000C_35A49AE.xml" ContentType="application/vnd.openxmlformats-officedocument.presentationml.slideMaster+xml"/>
  <Override PartName="/ppt/slides/slide_101_25A5045A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_8000000C_35A49AE.xml" ContentType="application/vnd.openxmlformats-officedocument.theme+xml"/>
  <Override PartName="/ppt/tableStyles.xml" ContentType="application/vnd.openxmlformats-officedocument.presentationml.tableStyles+xml"/>
  <Override PartName="/ppt/slideLayouts/slideLayout_8000000D_B363DF88.xml" ContentType="application/vnd.openxmlformats-officedocument.presentationml.slideLayout+xml"/>
  <Override PartName="/ppt/slideLayouts/slideLayout_8000000E_D7068BA7.xml" ContentType="application/vnd.openxmlformats-officedocument.presentationml.slideLayout+xml"/>
  <Override PartName="/ppt/slideLayouts/slideLayout_8000000F_D024DB85.xml" ContentType="application/vnd.openxmlformats-officedocument.presentationml.slideLayout+xml"/>
  <Override PartName="/ppt/slideLayouts/slideLayout_80000010_D0639ABB.xml" ContentType="application/vnd.openxmlformats-officedocument.presentationml.slideLayout+xml"/>
  <Override PartName="/ppt/slideLayouts/slideLayout_80000011_6BA42038.xml" ContentType="application/vnd.openxmlformats-officedocument.presentationml.slideLayout+xml"/>
  <Override PartName="/ppt/slideLayouts/slideLayout_80000012_66DB3B23.xml" ContentType="application/vnd.openxmlformats-officedocument.presentationml.slideLayout+xml"/>
  <Override PartName="/ppt/slideLayouts/slideLayout_80000013_9E0E6C48.xml" ContentType="application/vnd.openxmlformats-officedocument.presentationml.slideLayout+xml"/>
  <Override PartName="/ppt/slideLayouts/slideLayout_80000014_DD6D3F9A.xml" ContentType="application/vnd.openxmlformats-officedocument.presentationml.slideLayout+xml"/>
  <Override PartName="/ppt/slideLayouts/slideLayout_80000015_42EDF9CD.xml" ContentType="application/vnd.openxmlformats-officedocument.presentationml.slideLayout+xml"/>
  <Override PartName="/ppt/slideLayouts/slideLayout_80000016_7C31B1A4.xml" ContentType="application/vnd.openxmlformats-officedocument.presentationml.slideLayout+xml"/>
  <Override PartName="/ppt/slideLayouts/slideLayout_80000017_86840B8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_107_F17E41D4.xml" ContentType="application/vnd.openxmlformats-officedocument.presentationml.slide+xml"/>
  <Override PartName="/ppt/diagrams/data_105_D7DA80CF.xml" ContentType="application/vnd.openxmlformats-officedocument.drawingml.diagramData+xml"/>
  <Override PartName="/ppt/diagrams/data_106_FD10BB0A.xml" ContentType="application/vnd.openxmlformats-officedocument.drawingml.diagramData+xml"/>
  <Override PartName="/ppt/diagrams/layout_106_FD10BB0A.xml" ContentType="application/vnd.openxmlformats-officedocument.drawingml.diagramLayout+xml"/>
  <Override PartName="/ppt/diagrams/quickStyle_106_FD10BB0A.xml" ContentType="application/vnd.openxmlformats-officedocument.drawingml.diagramStyle+xml"/>
  <Override PartName="/ppt/diagrams/drawing_106_FD10BB0A.xml" ContentType="application/vnd.ms-office.drawingml.diagramDrawing+xml"/>
  <Override PartName="/ppt/diagrams/colors_106_FD10BB0A.xml" ContentType="application/vnd.openxmlformats-officedocument.drawingml.diagramColors+xml"/>
  <Override PartName="/ppt/diagrams/quickStyle_105_D7DA80CF.xml" ContentType="application/vnd.openxmlformats-officedocument.drawingml.diagramStyle+xml"/>
  <Override PartName="/ppt/diagrams/colors_105_D7DA80CF.xml" ContentType="application/vnd.openxmlformats-officedocument.drawingml.diagramColors+xml"/>
  <Override PartName="/ppt/diagrams/drawing_105_D7DA80CF.xml" ContentType="application/vnd.ms-office.drawingml.diagramDrawing+xml"/>
  <Override PartName="/ppt/diagrams/layout_105_D7DA80CF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4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_8000000C_35A49AE.xml" Id="rId7" /><Relationship Type="http://schemas.openxmlformats.org/officeDocument/2006/relationships/slideMaster" Target="slideMasters/slideMaster_8000000C_35A49AE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_101_25A5045A.xml" Id="rId4" /><Relationship Type="http://schemas.openxmlformats.org/officeDocument/2006/relationships/slide" Target="slides/slide_107_F17E41D4.xml" Id="rId17" /></Relationships>
</file>

<file path=ppt/diagrams/colors_105_D7DA80CF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_106_FD10BB0A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_105_D7DA80CF.xml><?xml version="1.0" encoding="utf-8"?>
<dgm:dataModel xmlns:dgm="http://schemas.openxmlformats.org/drawingml/2006/diagram" xmlns:a="http://schemas.openxmlformats.org/drawingml/2006/main">
  <dgm:ptLst>
    <dgm:pt modelId="{EAA190B9-8FC8-45FF-B65C-CB48E5D2B18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B34B2D-24CB-41EC-B7FD-3532604716E5}">
      <dgm:prSet/>
      <dgm:spPr/>
      <dgm:t>
        <a:bodyPr/>
        <a:lstStyle/>
        <a:p>
          <a:r>
            <a:rPr lang="en-US" b="1" baseline="0"/>
            <a:t>Now let us see the results of the survey: Let's start with the first question: How often do you use mobile apps on your smartphone?</a:t>
          </a:r>
          <a:endParaRPr lang="en-US"/>
        </a:p>
      </dgm:t>
    </dgm:pt>
    <dgm:pt modelId="{31F1CC20-5126-4F49-8E01-60F68F162A33}" type="parTrans" cxnId="{0EE98C53-962F-4F77-AC1B-78F74FEBBF41}">
      <dgm:prSet/>
      <dgm:spPr/>
      <dgm:t>
        <a:bodyPr/>
        <a:lstStyle/>
        <a:p>
          <a:endParaRPr lang="en-US"/>
        </a:p>
      </dgm:t>
    </dgm:pt>
    <dgm:pt modelId="{91022A46-2343-4FC1-AAE5-6EFDF39C1F41}" type="sibTrans" cxnId="{0EE98C53-962F-4F77-AC1B-78F74FEBBF41}">
      <dgm:prSet/>
      <dgm:spPr/>
      <dgm:t>
        <a:bodyPr/>
        <a:lstStyle/>
        <a:p>
          <a:endParaRPr lang="en-US"/>
        </a:p>
      </dgm:t>
    </dgm:pt>
    <dgm:pt modelId="{7B70C21D-4B86-4AB4-AB09-E2EECC381931}">
      <dgm:prSet/>
      <dgm:spPr/>
      <dgm:t>
        <a:bodyPr/>
        <a:lstStyle/>
        <a:p>
          <a:r>
            <a:rPr lang="en-US" b="1" baseline="0"/>
            <a:t>The results are as follows: Rarely: 0% Frequently: 34.8% Very frequently: 60.9% These results highlight that a majority of smartphone users use mobile apps very frequently, indicating that mobile apps play a significant role in their daily lives</a:t>
          </a:r>
          <a:endParaRPr lang="en-US"/>
        </a:p>
      </dgm:t>
    </dgm:pt>
    <dgm:pt modelId="{45A6CF64-ACC2-487E-8CF2-E1F9F43C2316}" type="parTrans" cxnId="{0003EDBC-6231-4D66-A3A2-1676FE0E2A9E}">
      <dgm:prSet/>
      <dgm:spPr/>
      <dgm:t>
        <a:bodyPr/>
        <a:lstStyle/>
        <a:p>
          <a:endParaRPr lang="en-US"/>
        </a:p>
      </dgm:t>
    </dgm:pt>
    <dgm:pt modelId="{AA490E3C-DE8C-4393-942C-424BCEBB7E0C}" type="sibTrans" cxnId="{0003EDBC-6231-4D66-A3A2-1676FE0E2A9E}">
      <dgm:prSet/>
      <dgm:spPr/>
      <dgm:t>
        <a:bodyPr/>
        <a:lstStyle/>
        <a:p>
          <a:endParaRPr lang="en-US"/>
        </a:p>
      </dgm:t>
    </dgm:pt>
    <dgm:pt modelId="{3E9FD1B6-745F-4EBD-9AF9-7838E4C01A9E}">
      <dgm:prSet/>
      <dgm:spPr/>
      <dgm:t>
        <a:bodyPr/>
        <a:lstStyle/>
        <a:p>
          <a:r>
            <a:rPr lang="en-US" b="1" baseline="0"/>
            <a:t>The results are as follows: Less than 10: 13% These results reveal that a significant proportion of smartphone users have 10-20 mobile apps installed on their smartphones, while a considerable percentage have more than 30 apps installed, indicating a high level of app adoption among smartphone users</a:t>
          </a:r>
          <a:endParaRPr lang="en-US"/>
        </a:p>
      </dgm:t>
    </dgm:pt>
    <dgm:pt modelId="{32B3B890-FA73-4E04-B9AD-0C20EE654A16}" type="parTrans" cxnId="{28325046-F5AF-49D7-85A7-4E3BC41C7C98}">
      <dgm:prSet/>
      <dgm:spPr/>
      <dgm:t>
        <a:bodyPr/>
        <a:lstStyle/>
        <a:p>
          <a:endParaRPr lang="en-US"/>
        </a:p>
      </dgm:t>
    </dgm:pt>
    <dgm:pt modelId="{0B6CF83C-8D12-4906-9F5A-B299921E56F2}" type="sibTrans" cxnId="{28325046-F5AF-49D7-85A7-4E3BC41C7C98}">
      <dgm:prSet/>
      <dgm:spPr/>
      <dgm:t>
        <a:bodyPr/>
        <a:lstStyle/>
        <a:p>
          <a:endParaRPr lang="en-US"/>
        </a:p>
      </dgm:t>
    </dgm:pt>
  </dgm:ptLst>
  <dgm:cxnLst>
    <dgm:cxn modelId="{28325046-F5AF-49D7-85A7-4E3BC41C7C98}" srcId="{EAA190B9-8FC8-45FF-B65C-CB48E5D2B184}" destId="{3E9FD1B6-745F-4EBD-9AF9-7838E4C01A9E}" srcOrd="2" destOrd="0" parTransId="{32B3B890-FA73-4E04-B9AD-0C20EE654A16}" sibTransId="{0B6CF83C-8D12-4906-9F5A-B299921E56F2}"/>
    <dgm:cxn modelId="{0EE98C53-962F-4F77-AC1B-78F74FEBBF41}" srcId="{EAA190B9-8FC8-45FF-B65C-CB48E5D2B184}" destId="{9EB34B2D-24CB-41EC-B7FD-3532604716E5}" srcOrd="0" destOrd="0" parTransId="{31F1CC20-5126-4F49-8E01-60F68F162A33}" sibTransId="{91022A46-2343-4FC1-AAE5-6EFDF39C1F41}"/>
    <dgm:cxn modelId="{0003EDBC-6231-4D66-A3A2-1676FE0E2A9E}" srcId="{EAA190B9-8FC8-45FF-B65C-CB48E5D2B184}" destId="{7B70C21D-4B86-4AB4-AB09-E2EECC381931}" srcOrd="1" destOrd="0" parTransId="{45A6CF64-ACC2-487E-8CF2-E1F9F43C2316}" sibTransId="{AA490E3C-DE8C-4393-942C-424BCEBB7E0C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_106_FD10BB0A.xml><?xml version="1.0" encoding="utf-8"?>
<dgm:dataModel xmlns:dgm="http://schemas.openxmlformats.org/drawingml/2006/diagram" xmlns:a="http://schemas.openxmlformats.org/drawingml/2006/main">
  <dgm:ptLst>
    <dgm:pt modelId="{C356768E-164B-4706-BB1A-203450BCDA3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D3E2AE-A404-4D66-AD11-BA64F855148E}">
      <dgm:prSet/>
      <dgm:spPr/>
      <dgm:t>
        <a:bodyPr/>
        <a:lstStyle/>
        <a:p>
          <a:r>
            <a:rPr lang="en-US" b="1" baseline="0"/>
            <a:t>Now let us see the results of the survey: Let's start with the first question: How often do you use mobile apps on your smartphone?</a:t>
          </a:r>
          <a:endParaRPr lang="en-US"/>
        </a:p>
      </dgm:t>
    </dgm:pt>
    <dgm:pt modelId="{E428D9E1-9754-469F-9348-27ACEC06369B}" type="parTrans" cxnId="{832C8B37-F3EB-46C7-9CB1-31A6C493328D}">
      <dgm:prSet/>
      <dgm:spPr/>
      <dgm:t>
        <a:bodyPr/>
        <a:lstStyle/>
        <a:p>
          <a:endParaRPr lang="en-US"/>
        </a:p>
      </dgm:t>
    </dgm:pt>
    <dgm:pt modelId="{1876DE47-655C-487A-B8AF-EAAEDAB1B69A}" type="sibTrans" cxnId="{832C8B37-F3EB-46C7-9CB1-31A6C493328D}">
      <dgm:prSet/>
      <dgm:spPr/>
      <dgm:t>
        <a:bodyPr/>
        <a:lstStyle/>
        <a:p>
          <a:endParaRPr lang="en-US"/>
        </a:p>
      </dgm:t>
    </dgm:pt>
    <dgm:pt modelId="{77778CB6-7FBB-4768-8763-E3934A52647E}">
      <dgm:prSet/>
      <dgm:spPr/>
      <dgm:t>
        <a:bodyPr/>
        <a:lstStyle/>
        <a:p>
          <a:r>
            <a:rPr lang="en-US" b="1" baseline="0"/>
            <a:t>The results are as follows: Rarely: 0% Frequently: 34.8% Very frequently: 60.9% These results highlight that a majority of smartphone users use mobile apps very frequently, indicating that mobile apps play a significant role in their daily lives</a:t>
          </a:r>
          <a:endParaRPr lang="en-US"/>
        </a:p>
      </dgm:t>
    </dgm:pt>
    <dgm:pt modelId="{E798C32D-601D-4870-A2C6-568619EC6958}" type="parTrans" cxnId="{2A45C708-7EE0-49A0-B7B1-CF6F767E16F2}">
      <dgm:prSet/>
      <dgm:spPr/>
      <dgm:t>
        <a:bodyPr/>
        <a:lstStyle/>
        <a:p>
          <a:endParaRPr lang="en-US"/>
        </a:p>
      </dgm:t>
    </dgm:pt>
    <dgm:pt modelId="{6598A4FE-BB76-400F-8D43-0827DAD726A0}" type="sibTrans" cxnId="{2A45C708-7EE0-49A0-B7B1-CF6F767E16F2}">
      <dgm:prSet/>
      <dgm:spPr/>
      <dgm:t>
        <a:bodyPr/>
        <a:lstStyle/>
        <a:p>
          <a:endParaRPr lang="en-US"/>
        </a:p>
      </dgm:t>
    </dgm:pt>
    <dgm:pt modelId="{CA2680A9-9CC5-4F9E-8EEF-877C4E37B4D3}">
      <dgm:prSet/>
      <dgm:spPr/>
      <dgm:t>
        <a:bodyPr/>
        <a:lstStyle/>
        <a:p>
          <a:r>
            <a:rPr lang="en-US" b="1" baseline="0"/>
            <a:t>The results are as follows: Less than 10: 13% These results reveal that a significant proportion of smartphone users have 10-20 mobile apps installed on their smartphones, while a considerable percentage have more than 30 apps installed, indicating a high level of app adoption among smartphone users</a:t>
          </a:r>
          <a:endParaRPr lang="en-US"/>
        </a:p>
      </dgm:t>
    </dgm:pt>
    <dgm:pt modelId="{14291BF2-BD3E-4F84-BB05-27EB7CB3D0ED}" type="parTrans" cxnId="{2F113D7B-14A5-430A-BC82-CBA71F62AFB2}">
      <dgm:prSet/>
      <dgm:spPr/>
      <dgm:t>
        <a:bodyPr/>
        <a:lstStyle/>
        <a:p>
          <a:endParaRPr lang="en-US"/>
        </a:p>
      </dgm:t>
    </dgm:pt>
    <dgm:pt modelId="{E64A2E7C-FF68-4467-8B39-1A98267C96B2}" type="sibTrans" cxnId="{2F113D7B-14A5-430A-BC82-CBA71F62AFB2}">
      <dgm:prSet/>
      <dgm:spPr/>
      <dgm:t>
        <a:bodyPr/>
        <a:lstStyle/>
        <a:p>
          <a:endParaRPr lang="en-US"/>
        </a:p>
      </dgm:t>
    </dgm:pt>
  </dgm:ptLst>
  <dgm:cxnLst>
    <dgm:cxn modelId="{2A45C708-7EE0-49A0-B7B1-CF6F767E16F2}" srcId="{C356768E-164B-4706-BB1A-203450BCDA39}" destId="{77778CB6-7FBB-4768-8763-E3934A52647E}" srcOrd="1" destOrd="0" parTransId="{E798C32D-601D-4870-A2C6-568619EC6958}" sibTransId="{6598A4FE-BB76-400F-8D43-0827DAD726A0}"/>
    <dgm:cxn modelId="{832C8B37-F3EB-46C7-9CB1-31A6C493328D}" srcId="{C356768E-164B-4706-BB1A-203450BCDA39}" destId="{A7D3E2AE-A404-4D66-AD11-BA64F855148E}" srcOrd="0" destOrd="0" parTransId="{E428D9E1-9754-469F-9348-27ACEC06369B}" sibTransId="{1876DE47-655C-487A-B8AF-EAAEDAB1B69A}"/>
    <dgm:cxn modelId="{2F113D7B-14A5-430A-BC82-CBA71F62AFB2}" srcId="{C356768E-164B-4706-BB1A-203450BCDA39}" destId="{CA2680A9-9CC5-4F9E-8EEF-877C4E37B4D3}" srcOrd="2" destOrd="0" parTransId="{14291BF2-BD3E-4F84-BB05-27EB7CB3D0ED}" sibTransId="{E64A2E7C-FF68-4467-8B39-1A98267C96B2}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_105_D7DA80CF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_106_FD10BB0A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_105_D7DA80CF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_106_FD10BB0A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_105_D7DA80CF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_106_FD10BB0A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_8000000D_B363DF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0E_D7068BA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0F_D024DB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10_D0639ABB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11_6BA420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12_66DB3B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13_9E0E6C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14_DD6D3F9A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15_42EDF9CD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16_7C31B1A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_rels/slideLayout_80000017_86840B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_8000000C_35A49AE.xml"/></Relationships>
</file>

<file path=ppt/slideLayouts/slideLayout_8000000D_B363DF88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/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66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_8000000E_D7068BA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30407"/>
      </p:ext>
    </p:extLst>
  </p:cSld>
  <p:clrMapOvr>
    <a:masterClrMapping/>
  </p:clrMapOvr>
</p:sldLayout>
</file>

<file path=ppt/slideLayouts/slideLayout_8000000F_D024DB85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/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6421"/>
      </p:ext>
    </p:extLst>
  </p:cSld>
  <p:clrMapOvr>
    <a:masterClrMapping/>
  </p:clrMapOvr>
</p:sldLayout>
</file>

<file path=ppt/slideLayouts/slideLayout_80000010_D0639ABB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188603"/>
      </p:ext>
    </p:extLst>
  </p:cSld>
  <p:clrMapOvr>
    <a:masterClrMapping/>
  </p:clrMapOvr>
</p:sldLayout>
</file>

<file path=ppt/slideLayouts/slideLayout_80000011_6BA42038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18264"/>
      </p:ext>
    </p:extLst>
  </p:cSld>
  <p:clrMapOvr>
    <a:masterClrMapping/>
  </p:clrMapOvr>
</p:sldLayout>
</file>

<file path=ppt/slideLayouts/slideLayout_80000012_66DB3B2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643555"/>
      </p:ext>
    </p:extLst>
  </p:cSld>
  <p:clrMapOvr>
    <a:masterClrMapping/>
  </p:clrMapOvr>
</p:sldLayout>
</file>

<file path=ppt/slideLayouts/slideLayout_80000013_9E0E6C48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45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_80000014_DD6D3F9A.xml><?xml version="1.0" encoding="utf-8"?>
<p:sldLayout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/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24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_80000015_42EDF9CD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/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92237"/>
      </p:ext>
    </p:extLst>
  </p:cSld>
  <p:clrMapOvr>
    <a:masterClrMapping/>
  </p:clrMapOvr>
</p:sldLayout>
</file>

<file path=ppt/slideLayouts/slideLayout_80000016_7C31B1A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/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31524"/>
      </p:ext>
    </p:extLst>
  </p:cSld>
  <p:clrMapOvr>
    <a:masterClrMapping/>
  </p:clrMapOvr>
</p:sldLayout>
</file>

<file path=ppt/slideLayouts/slideLayout_80000017_86840B82.xml><?xml version="1.0" encoding="utf-8"?>
<p:sldLayout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/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00642"/>
      </p:ext>
    </p:extLst>
  </p:cSld>
  <p:clrMapOvr>
    <a:masterClrMapping/>
  </p:clrMapOvr>
</p:sldLayout>
</file>

<file path=ppt/slideMasters/_rels/slideMaster_8000000C_35A49AE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_80000014_DD6D3F9A.xml"/><Relationship Id="rId3" Type="http://schemas.openxmlformats.org/officeDocument/2006/relationships/slideLayout" Target="../slideLayouts/slideLayout_8000000F_D024DB85.xml"/><Relationship Id="rId7" Type="http://schemas.openxmlformats.org/officeDocument/2006/relationships/slideLayout" Target="../slideLayouts/slideLayout_80000013_9E0E6C48.xml"/><Relationship Id="rId12" Type="http://schemas.openxmlformats.org/officeDocument/2006/relationships/theme" Target="../theme/theme_8000000C_35A49AE.xml"/><Relationship Id="rId2" Type="http://schemas.openxmlformats.org/officeDocument/2006/relationships/slideLayout" Target="../slideLayouts/slideLayout_8000000E_D7068BA7.xml"/><Relationship Id="rId1" Type="http://schemas.openxmlformats.org/officeDocument/2006/relationships/slideLayout" Target="../slideLayouts/slideLayout_8000000D_B363DF88.xml"/><Relationship Id="rId6" Type="http://schemas.openxmlformats.org/officeDocument/2006/relationships/slideLayout" Target="../slideLayouts/slideLayout_80000012_66DB3B23.xml"/><Relationship Id="rId11" Type="http://schemas.openxmlformats.org/officeDocument/2006/relationships/slideLayout" Target="../slideLayouts/slideLayout_80000017_86840B82.xml"/><Relationship Id="rId5" Type="http://schemas.openxmlformats.org/officeDocument/2006/relationships/slideLayout" Target="../slideLayouts/slideLayout_80000011_6BA42038.xml"/><Relationship Id="rId10" Type="http://schemas.openxmlformats.org/officeDocument/2006/relationships/slideLayout" Target="../slideLayouts/slideLayout_80000016_7C31B1A4.xml"/><Relationship Id="rId4" Type="http://schemas.openxmlformats.org/officeDocument/2006/relationships/slideLayout" Target="../slideLayouts/slideLayout_80000010_D0639ABB.xml"/><Relationship Id="rId9" Type="http://schemas.openxmlformats.org/officeDocument/2006/relationships/slideLayout" Target="../slideLayouts/slideLayout_80000015_42EDF9CD.xml"/></Relationships>
</file>

<file path=ppt/slideMasters/slideMaster_8000000C_35A49AE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/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_101_25A5045A.xml.rels>&#65279;<?xml version="1.0" encoding="utf-8"?><Relationships xmlns="http://schemas.openxmlformats.org/package/2006/relationships"><Relationship Type="http://schemas.openxmlformats.org/officeDocument/2006/relationships/image" Target="../media/image_BE742063.jpeg" Id="rId2" /><Relationship Type="http://schemas.openxmlformats.org/officeDocument/2006/relationships/slideLayout" Target="/ppt/slideLayouts/slideLayout_8000000D_B363DF88.xml" Id="R28de6e15702f4505" /></Relationships>
</file>

<file path=ppt/slides/_rels/slide_107_F17E41D4.xml.rels>&#65279;<?xml version="1.0" encoding="utf-8"?><Relationships xmlns="http://schemas.openxmlformats.org/package/2006/relationships"><Relationship Type="http://schemas.openxmlformats.org/officeDocument/2006/relationships/slideLayout" Target="/ppt/slideLayouts/slideLayout_8000000E_D7068BA7.xml" Id="R02d48a23f5c043e1" /></Relationships>
</file>

<file path=ppt/slides/slide_101_25A5045A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F4B98-FAC3-FD77-467D-213CA79B7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" r="442" b="10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 slides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71546"/>
      </p:ext>
    </p:extLst>
  </p:cSld>
  <p:clrMapOvr>
    <a:masterClrMapping/>
  </p:clrMapOvr>
</p:sld>
</file>

<file path=ppt/slides/slide_107_F17E41D4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lvl="0">
              <a:lnSpc>
                <a:spcPct val="130000"/>
              </a:lnSpc>
            </a:pPr>
            <a:r>
              <a:rPr lang="en-US" sz="1500" dirty="0"/>
              <a:t>Now let us see the results of the survey: Let's start with the first question: How often do you use mobile apps on your smartphone?</a:t>
            </a:r>
          </a:p>
          <a:p>
            <a:pPr lvl="0">
              <a:lnSpc>
                <a:spcPct val="130000"/>
              </a:lnSpc>
            </a:pPr>
            <a:r>
              <a:rPr lang="en-US" sz="1500" dirty="0"/>
              <a:t>The results are as follows: Rarely: 0% Frequently: 34.8% Very frequently: 60.9% These results highlight that a majority of smartphone users use mobile apps very frequently, indicating that mobile apps play a significant role in their daily lives</a:t>
            </a:r>
          </a:p>
          <a:p>
            <a:pPr lvl="0">
              <a:lnSpc>
                <a:spcPct val="130000"/>
              </a:lnSpc>
            </a:pPr>
            <a:r>
              <a:rPr lang="en-US" sz="1500" dirty="0"/>
              <a:t>The results are as follows: Less than 10: 13% These results reveal that a significant proportion of smartphone users have 10-20 mobile apps installed on their smartphones, while a considerable percentage have more than 30 apps installed, indicating a high level of app adoption among smartphone users</a:t>
            </a:r>
          </a:p>
        </p:txBody>
      </p:sp>
    </p:spTree>
    <p:extLst>
      <p:ext uri="{BB962C8B-B14F-4D97-AF65-F5344CB8AC3E}">
        <p14:creationId xmlns:p14="http://schemas.microsoft.com/office/powerpoint/2010/main" val="4051583444"/>
      </p:ext>
    </p:extLst>
  </p:cSld>
  <p:clrMapOvr>
    <a:masterClrMapping/>
  </p:clrMapOvr>
</p:sld>
</file>

<file path=ppt/theme/theme_8000000C_35A49AE.xml><?xml version="1.0" encoding="utf-8"?>
<a:theme xmlns:a="http://schemas.openxmlformats.org/drawingml/2006/main" name="ShojiVTI">
  <a:themeElements>
    <a:clrScheme name="AnalogousFromDarkSeedLeftStep">
      <a:dk1>
        <a:srgbClr val="000000"/>
      </a:dk1>
      <a:lt1>
        <a:srgbClr val="FFFFFF"/>
      </a:lt1>
      <a:dk2>
        <a:srgbClr val="311C1C"/>
      </a:dk2>
      <a:lt2>
        <a:srgbClr val="F1F0F3"/>
      </a:lt2>
      <a:accent1>
        <a:srgbClr val="83AE44"/>
      </a:accent1>
      <a:accent2>
        <a:srgbClr val="A6A537"/>
      </a:accent2>
      <a:accent3>
        <a:srgbClr val="C3914D"/>
      </a:accent3>
      <a:accent4>
        <a:srgbClr val="B14D3B"/>
      </a:accent4>
      <a:accent5>
        <a:srgbClr val="C34D6C"/>
      </a:accent5>
      <a:accent6>
        <a:srgbClr val="B13B8B"/>
      </a:accent6>
      <a:hlink>
        <a:srgbClr val="C0424E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Meiryo</vt:lpstr>
      <vt:lpstr>Corbel</vt:lpstr>
      <vt:lpstr>ShojiVTI</vt:lpstr>
      <vt:lpstr>Project slides</vt:lpstr>
      <vt:lpstr>Project slides</vt:lpstr>
      <vt:lpstr>Project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-</cp:lastModifiedBy>
  <cp:revision>1</cp:revision>
  <dcterms:created xsi:type="dcterms:W3CDTF">2023-04-10T12:57:39Z</dcterms:created>
  <dcterms:modified xsi:type="dcterms:W3CDTF">2023-04-10T12:57:39Z</dcterms:modified>
</cp:coreProperties>
</file>