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9" r:id="rId3"/>
    <p:sldId id="265" r:id="rId4"/>
    <p:sldId id="280" r:id="rId5"/>
    <p:sldId id="270" r:id="rId6"/>
    <p:sldId id="269" r:id="rId7"/>
    <p:sldId id="264" r:id="rId8"/>
    <p:sldId id="271" r:id="rId9"/>
    <p:sldId id="263" r:id="rId10"/>
    <p:sldId id="261" r:id="rId11"/>
    <p:sldId id="262" r:id="rId12"/>
    <p:sldId id="284" r:id="rId13"/>
    <p:sldId id="287" r:id="rId14"/>
    <p:sldId id="277" r:id="rId15"/>
    <p:sldId id="279" r:id="rId16"/>
    <p:sldId id="283" r:id="rId17"/>
    <p:sldId id="281" r:id="rId18"/>
    <p:sldId id="286" r:id="rId19"/>
    <p:sldId id="272" r:id="rId20"/>
    <p:sldId id="275" r:id="rId21"/>
    <p:sldId id="267"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AA70-D59C-4719-93C2-735473650BD6}"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631B4-DC1B-42DE-BBEA-129020F283B0}" type="slidenum">
              <a:rPr lang="en-US" smtClean="0"/>
              <a:t>‹#›</a:t>
            </a:fld>
            <a:endParaRPr lang="en-US"/>
          </a:p>
        </p:txBody>
      </p:sp>
    </p:spTree>
    <p:extLst>
      <p:ext uri="{BB962C8B-B14F-4D97-AF65-F5344CB8AC3E}">
        <p14:creationId xmlns:p14="http://schemas.microsoft.com/office/powerpoint/2010/main" val="137279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https://medlineplus.gov/mentaldisorders.html</a:t>
            </a:r>
          </a:p>
        </p:txBody>
      </p:sp>
      <p:sp>
        <p:nvSpPr>
          <p:cNvPr id="4" name="Slide Number Placeholder 3"/>
          <p:cNvSpPr>
            <a:spLocks noGrp="1"/>
          </p:cNvSpPr>
          <p:nvPr>
            <p:ph type="sldNum" sz="quarter" idx="10"/>
          </p:nvPr>
        </p:nvSpPr>
        <p:spPr/>
        <p:txBody>
          <a:bodyPr/>
          <a:lstStyle/>
          <a:p>
            <a:fld id="{34E631B4-DC1B-42DE-BBEA-129020F283B0}" type="slidenum">
              <a:rPr lang="en-US" smtClean="0"/>
              <a:t>8</a:t>
            </a:fld>
            <a:endParaRPr lang="en-US"/>
          </a:p>
        </p:txBody>
      </p:sp>
    </p:spTree>
    <p:extLst>
      <p:ext uri="{BB962C8B-B14F-4D97-AF65-F5344CB8AC3E}">
        <p14:creationId xmlns:p14="http://schemas.microsoft.com/office/powerpoint/2010/main" val="281034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631B4-DC1B-42DE-BBEA-129020F283B0}" type="slidenum">
              <a:rPr lang="en-US" smtClean="0"/>
              <a:t>13</a:t>
            </a:fld>
            <a:endParaRPr lang="en-US"/>
          </a:p>
        </p:txBody>
      </p:sp>
    </p:spTree>
    <p:extLst>
      <p:ext uri="{BB962C8B-B14F-4D97-AF65-F5344CB8AC3E}">
        <p14:creationId xmlns:p14="http://schemas.microsoft.com/office/powerpoint/2010/main" val="217861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631B4-DC1B-42DE-BBEA-129020F283B0}" type="slidenum">
              <a:rPr lang="en-US" smtClean="0"/>
              <a:t>16</a:t>
            </a:fld>
            <a:endParaRPr lang="en-US"/>
          </a:p>
        </p:txBody>
      </p:sp>
    </p:spTree>
    <p:extLst>
      <p:ext uri="{BB962C8B-B14F-4D97-AF65-F5344CB8AC3E}">
        <p14:creationId xmlns:p14="http://schemas.microsoft.com/office/powerpoint/2010/main" val="312959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https://willamette.edu/offices/counseling/how-to-help-a-friend.html</a:t>
            </a:r>
          </a:p>
        </p:txBody>
      </p:sp>
      <p:sp>
        <p:nvSpPr>
          <p:cNvPr id="4" name="Slide Number Placeholder 3"/>
          <p:cNvSpPr>
            <a:spLocks noGrp="1"/>
          </p:cNvSpPr>
          <p:nvPr>
            <p:ph type="sldNum" sz="quarter" idx="10"/>
          </p:nvPr>
        </p:nvSpPr>
        <p:spPr/>
        <p:txBody>
          <a:bodyPr/>
          <a:lstStyle/>
          <a:p>
            <a:fld id="{34E631B4-DC1B-42DE-BBEA-129020F283B0}" type="slidenum">
              <a:rPr lang="en-US" smtClean="0"/>
              <a:t>19</a:t>
            </a:fld>
            <a:endParaRPr lang="en-US"/>
          </a:p>
        </p:txBody>
      </p:sp>
    </p:spTree>
    <p:extLst>
      <p:ext uri="{BB962C8B-B14F-4D97-AF65-F5344CB8AC3E}">
        <p14:creationId xmlns:p14="http://schemas.microsoft.com/office/powerpoint/2010/main" val="1983053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8C476BD-9848-4F4B-A7E9-0736E4AFA99C}" type="datetimeFigureOut">
              <a:rPr lang="en-US" smtClean="0"/>
              <a:t>3/29/2024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0B05B6B-E784-4990-A55E-5424F4451545}" type="slidenum">
              <a:rPr lang="en-US" smtClean="0"/>
              <a:t>‹#›</a:t>
            </a:fld>
            <a:endParaRPr lang="en-US"/>
          </a:p>
        </p:txBody>
      </p:sp>
    </p:spTree>
    <p:extLst>
      <p:ext uri="{BB962C8B-B14F-4D97-AF65-F5344CB8AC3E}">
        <p14:creationId xmlns:p14="http://schemas.microsoft.com/office/powerpoint/2010/main" val="39094604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76BD-9848-4F4B-A7E9-0736E4AFA99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391964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76BD-9848-4F4B-A7E9-0736E4AFA99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416661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76BD-9848-4F4B-A7E9-0736E4AFA99C}"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250329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8C476BD-9848-4F4B-A7E9-0736E4AFA99C}" type="datetimeFigureOut">
              <a:rPr lang="en-US" smtClean="0"/>
              <a:t>3/29/2024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11753965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C476BD-9848-4F4B-A7E9-0736E4AFA99C}"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8758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476BD-9848-4F4B-A7E9-0736E4AFA99C}"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166632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C476BD-9848-4F4B-A7E9-0736E4AFA99C}"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333495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476BD-9848-4F4B-A7E9-0736E4AFA99C}"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05B6B-E784-4990-A55E-5424F4451545}" type="slidenum">
              <a:rPr lang="en-US" smtClean="0"/>
              <a:t>‹#›</a:t>
            </a:fld>
            <a:endParaRPr lang="en-US"/>
          </a:p>
        </p:txBody>
      </p:sp>
    </p:spTree>
    <p:extLst>
      <p:ext uri="{BB962C8B-B14F-4D97-AF65-F5344CB8AC3E}">
        <p14:creationId xmlns:p14="http://schemas.microsoft.com/office/powerpoint/2010/main" val="171608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8C476BD-9848-4F4B-A7E9-0736E4AFA99C}" type="datetimeFigureOut">
              <a:rPr lang="en-US" smtClean="0"/>
              <a:t>3/29/2024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80B05B6B-E784-4990-A55E-5424F4451545}"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272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8C476BD-9848-4F4B-A7E9-0736E4AFA99C}" type="datetimeFigureOut">
              <a:rPr lang="en-US" smtClean="0"/>
              <a:t>3/29/2024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80B05B6B-E784-4990-A55E-5424F4451545}"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333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8C476BD-9848-4F4B-A7E9-0736E4AFA99C}" type="datetimeFigureOut">
              <a:rPr lang="en-US" smtClean="0"/>
              <a:t>3/29/2024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0B05B6B-E784-4990-A55E-5424F4451545}"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952637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23" y="5600700"/>
            <a:ext cx="3696646" cy="11206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Ms. </a:t>
            </a:r>
            <a:r>
              <a:rPr lang="en-US" b="1" dirty="0" err="1">
                <a:solidFill>
                  <a:schemeClr val="tx1"/>
                </a:solidFill>
              </a:rPr>
              <a:t>Rabia</a:t>
            </a:r>
            <a:r>
              <a:rPr lang="en-US" b="1" dirty="0">
                <a:solidFill>
                  <a:schemeClr val="tx1"/>
                </a:solidFill>
              </a:rPr>
              <a:t> </a:t>
            </a:r>
            <a:r>
              <a:rPr lang="en-US" b="1" dirty="0" err="1">
                <a:solidFill>
                  <a:schemeClr val="tx1"/>
                </a:solidFill>
              </a:rPr>
              <a:t>Ejaz</a:t>
            </a:r>
            <a:endParaRPr lang="en-US" b="1" dirty="0">
              <a:solidFill>
                <a:schemeClr val="tx1"/>
              </a:solidFill>
            </a:endParaRPr>
          </a:p>
          <a:p>
            <a:r>
              <a:rPr lang="en-US" b="1" dirty="0">
                <a:solidFill>
                  <a:schemeClr val="tx1"/>
                </a:solidFill>
              </a:rPr>
              <a:t>Psychology lecturer</a:t>
            </a:r>
          </a:p>
          <a:p>
            <a:r>
              <a:rPr lang="en-US" b="1" dirty="0">
                <a:solidFill>
                  <a:schemeClr val="tx1"/>
                </a:solidFill>
              </a:rPr>
              <a:t>FAST NUCES University ,Karachi</a:t>
            </a:r>
          </a:p>
        </p:txBody>
      </p:sp>
      <p:pic>
        <p:nvPicPr>
          <p:cNvPr id="5" name="Picture 4"/>
          <p:cNvPicPr>
            <a:picLocks noChangeAspect="1"/>
          </p:cNvPicPr>
          <p:nvPr/>
        </p:nvPicPr>
        <p:blipFill>
          <a:blip r:embed="rId2"/>
          <a:stretch>
            <a:fillRect/>
          </a:stretch>
        </p:blipFill>
        <p:spPr>
          <a:xfrm>
            <a:off x="1707996" y="1683834"/>
            <a:ext cx="8841058" cy="3468029"/>
          </a:xfrm>
          <a:prstGeom prst="rect">
            <a:avLst/>
          </a:prstGeom>
        </p:spPr>
      </p:pic>
      <p:sp>
        <p:nvSpPr>
          <p:cNvPr id="6" name="Title 5"/>
          <p:cNvSpPr>
            <a:spLocks noGrp="1"/>
          </p:cNvSpPr>
          <p:nvPr>
            <p:ph type="ctrTitle"/>
          </p:nvPr>
        </p:nvSpPr>
        <p:spPr>
          <a:xfrm>
            <a:off x="6096001" y="2720896"/>
            <a:ext cx="4204010" cy="1706137"/>
          </a:xfrm>
        </p:spPr>
        <p:txBody>
          <a:bodyPr/>
          <a:lstStyle/>
          <a:p>
            <a:r>
              <a:rPr lang="en-US" sz="6000" i="1" cap="none" dirty="0">
                <a:latin typeface="Arial Rounded MT Bold" panose="020F0704030504030204" pitchFamily="34" charset="0"/>
              </a:rPr>
              <a:t>Skills</a:t>
            </a:r>
          </a:p>
        </p:txBody>
      </p:sp>
    </p:spTree>
    <p:extLst>
      <p:ext uri="{BB962C8B-B14F-4D97-AF65-F5344CB8AC3E}">
        <p14:creationId xmlns:p14="http://schemas.microsoft.com/office/powerpoint/2010/main" val="208718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fontAlgn="base"/>
            <a:r>
              <a:rPr lang="en-US" dirty="0">
                <a:latin typeface="Times New Roman" panose="02020603050405020304" pitchFamily="18" charset="0"/>
                <a:cs typeface="Times New Roman" panose="02020603050405020304" pitchFamily="18" charset="0"/>
              </a:rPr>
              <a:t>The steps to getting a diagnosis include:</a:t>
            </a:r>
          </a:p>
        </p:txBody>
      </p:sp>
      <p:sp>
        <p:nvSpPr>
          <p:cNvPr id="3" name="Content Placeholder 2"/>
          <p:cNvSpPr>
            <a:spLocks noGrp="1"/>
          </p:cNvSpPr>
          <p:nvPr>
            <p:ph idx="1"/>
          </p:nvPr>
        </p:nvSpPr>
        <p:spPr/>
        <p:txBody>
          <a:bodyPr>
            <a:normAutofit/>
          </a:bodyPr>
          <a:lstStyle/>
          <a:p>
            <a:pPr algn="just" fontAlgn="base"/>
            <a:r>
              <a:rPr lang="en-US" sz="2000" dirty="0">
                <a:latin typeface="Times New Roman" panose="02020603050405020304" pitchFamily="18" charset="0"/>
                <a:cs typeface="Times New Roman" panose="02020603050405020304" pitchFamily="18" charset="0"/>
              </a:rPr>
              <a:t>A medical history</a:t>
            </a:r>
          </a:p>
          <a:p>
            <a:pPr algn="just" fontAlgn="base"/>
            <a:r>
              <a:rPr lang="en-US" sz="2000" dirty="0">
                <a:latin typeface="Times New Roman" panose="02020603050405020304" pitchFamily="18" charset="0"/>
                <a:cs typeface="Times New Roman" panose="02020603050405020304" pitchFamily="18" charset="0"/>
              </a:rPr>
              <a:t>A physical exam and possibly lab tests, if your provider thinks that other medical conditions could be causing your symptoms</a:t>
            </a:r>
          </a:p>
          <a:p>
            <a:pPr algn="just" fontAlgn="base"/>
            <a:r>
              <a:rPr lang="en-US" sz="2000" dirty="0">
                <a:latin typeface="Times New Roman" panose="02020603050405020304" pitchFamily="18" charset="0"/>
                <a:cs typeface="Times New Roman" panose="02020603050405020304" pitchFamily="18" charset="0"/>
              </a:rPr>
              <a:t>A psychological evaluation. You will answer questions about your thinking, feelings, and behaviors.</a:t>
            </a:r>
          </a:p>
          <a:p>
            <a:pPr algn="just"/>
            <a:r>
              <a:rPr lang="en-US" sz="2000" dirty="0">
                <a:latin typeface="Times New Roman" panose="02020603050405020304" pitchFamily="18" charset="0"/>
                <a:cs typeface="Times New Roman" panose="02020603050405020304" pitchFamily="18" charset="0"/>
              </a:rPr>
              <a:t>Symptoms are causing serious problems in the ability to study, work or relate to others</a:t>
            </a:r>
          </a:p>
        </p:txBody>
      </p:sp>
    </p:spTree>
    <p:extLst>
      <p:ext uri="{BB962C8B-B14F-4D97-AF65-F5344CB8AC3E}">
        <p14:creationId xmlns:p14="http://schemas.microsoft.com/office/powerpoint/2010/main" val="1210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25" y="2890843"/>
            <a:ext cx="9070848" cy="2587752"/>
          </a:xfrm>
        </p:spPr>
        <p:txBody>
          <a:bodyPr/>
          <a:lstStyle/>
          <a:p>
            <a:r>
              <a:rPr lang="en-US" sz="2400" cap="none" dirty="0">
                <a:latin typeface="Times New Roman" panose="02020603050405020304" pitchFamily="18" charset="0"/>
                <a:cs typeface="Times New Roman" panose="02020603050405020304" pitchFamily="18" charset="0"/>
              </a:rPr>
              <a:t>1. What is the difference between a psychologist and a psychiatrist?</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2. What is the difference counseling and therapy?</a:t>
            </a:r>
            <a:endParaRPr lang="en-US" cap="none" dirty="0"/>
          </a:p>
        </p:txBody>
      </p:sp>
      <p:sp>
        <p:nvSpPr>
          <p:cNvPr id="3" name="Text Placeholder 2"/>
          <p:cNvSpPr>
            <a:spLocks noGrp="1"/>
          </p:cNvSpPr>
          <p:nvPr>
            <p:ph type="body" idx="1"/>
          </p:nvPr>
        </p:nvSpPr>
        <p:spPr>
          <a:xfrm>
            <a:off x="1440961" y="1994619"/>
            <a:ext cx="9070848" cy="457200"/>
          </a:xfrm>
        </p:spPr>
        <p:txBody>
          <a:bodyPr>
            <a:noAutofit/>
          </a:bodyPr>
          <a:lstStyle/>
          <a:p>
            <a:r>
              <a:rPr lang="en-US" sz="4800" dirty="0">
                <a:latin typeface="Times New Roman" panose="02020603050405020304" pitchFamily="18" charset="0"/>
                <a:cs typeface="Times New Roman" panose="02020603050405020304" pitchFamily="18" charset="0"/>
              </a:rPr>
              <a:t>Discussion</a:t>
            </a:r>
            <a:endParaRPr lang="en-US" sz="4800" dirty="0"/>
          </a:p>
        </p:txBody>
      </p:sp>
    </p:spTree>
    <p:extLst>
      <p:ext uri="{BB962C8B-B14F-4D97-AF65-F5344CB8AC3E}">
        <p14:creationId xmlns:p14="http://schemas.microsoft.com/office/powerpoint/2010/main" val="356065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37528" y="810078"/>
            <a:ext cx="5747115" cy="5266241"/>
          </a:xfrm>
          <a:prstGeom prst="rect">
            <a:avLst/>
          </a:prstGeom>
          <a:ln>
            <a:noFill/>
          </a:ln>
          <a:effectLst>
            <a:softEdge rad="112500"/>
          </a:effectLst>
        </p:spPr>
      </p:pic>
    </p:spTree>
    <p:extLst>
      <p:ext uri="{BB962C8B-B14F-4D97-AF65-F5344CB8AC3E}">
        <p14:creationId xmlns:p14="http://schemas.microsoft.com/office/powerpoint/2010/main" val="110511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76252"/>
          </a:xfrm>
        </p:spPr>
        <p:txBody>
          <a:bodyPr>
            <a:normAutofit/>
          </a:bodyPr>
          <a:lstStyle/>
          <a:p>
            <a:r>
              <a:rPr lang="en-US" sz="3200" b="1" dirty="0"/>
              <a:t>Difference between Counselling and Psychotherapy</a:t>
            </a:r>
          </a:p>
        </p:txBody>
      </p:sp>
      <p:sp>
        <p:nvSpPr>
          <p:cNvPr id="3" name="Text Placeholder 2"/>
          <p:cNvSpPr>
            <a:spLocks noGrp="1"/>
          </p:cNvSpPr>
          <p:nvPr>
            <p:ph type="body" idx="1"/>
          </p:nvPr>
        </p:nvSpPr>
        <p:spPr>
          <a:xfrm>
            <a:off x="1069848" y="1521068"/>
            <a:ext cx="4754880" cy="553265"/>
          </a:xfrm>
        </p:spPr>
        <p:txBody>
          <a:bodyPr>
            <a:normAutofit/>
          </a:bodyPr>
          <a:lstStyle/>
          <a:p>
            <a:r>
              <a:rPr lang="en-US" sz="2800" b="1" dirty="0"/>
              <a:t>Counselling </a:t>
            </a:r>
          </a:p>
        </p:txBody>
      </p:sp>
      <p:sp>
        <p:nvSpPr>
          <p:cNvPr id="4" name="Content Placeholder 3"/>
          <p:cNvSpPr>
            <a:spLocks noGrp="1"/>
          </p:cNvSpPr>
          <p:nvPr>
            <p:ph sz="half" idx="2"/>
          </p:nvPr>
        </p:nvSpPr>
        <p:spPr>
          <a:xfrm>
            <a:off x="1069848" y="2276555"/>
            <a:ext cx="4882544" cy="3679743"/>
          </a:xfrm>
        </p:spPr>
        <p:txBody>
          <a:bodyPr>
            <a:normAutofit lnSpcReduction="10000"/>
          </a:bodyPr>
          <a:lstStyle/>
          <a:p>
            <a:r>
              <a:rPr lang="en-US" dirty="0"/>
              <a:t>Counseling is a short-term therapy focused on addressing specific concerns. </a:t>
            </a:r>
          </a:p>
          <a:p>
            <a:endParaRPr lang="en-US" dirty="0"/>
          </a:p>
          <a:p>
            <a:r>
              <a:rPr lang="en-US" dirty="0"/>
              <a:t>In general counselling’s focus is on helping you with what you are experiencing right now.</a:t>
            </a:r>
          </a:p>
          <a:p>
            <a:endParaRPr lang="en-US" dirty="0"/>
          </a:p>
          <a:p>
            <a:r>
              <a:rPr lang="en-US" dirty="0"/>
              <a:t>The issues that counselling most often deals with are the things a client is currently feeling stressed by, whether that is the challenges they are facing on a daily basis at home or work. E.g. stress, relationship issues, bereavement, sexual problems, and addictions. </a:t>
            </a:r>
          </a:p>
          <a:p>
            <a:endParaRPr lang="en-US" dirty="0"/>
          </a:p>
          <a:p>
            <a:endParaRPr lang="en-US" dirty="0"/>
          </a:p>
        </p:txBody>
      </p:sp>
      <p:sp>
        <p:nvSpPr>
          <p:cNvPr id="5" name="Text Placeholder 4"/>
          <p:cNvSpPr>
            <a:spLocks noGrp="1"/>
          </p:cNvSpPr>
          <p:nvPr>
            <p:ph type="body" sz="quarter" idx="3"/>
          </p:nvPr>
        </p:nvSpPr>
        <p:spPr>
          <a:xfrm>
            <a:off x="6241483" y="1521068"/>
            <a:ext cx="4754880" cy="553265"/>
          </a:xfrm>
        </p:spPr>
        <p:txBody>
          <a:bodyPr>
            <a:normAutofit/>
          </a:bodyPr>
          <a:lstStyle/>
          <a:p>
            <a:r>
              <a:rPr lang="en-US" sz="2800" b="1" dirty="0"/>
              <a:t>Psychotherapy</a:t>
            </a:r>
          </a:p>
        </p:txBody>
      </p:sp>
      <p:sp>
        <p:nvSpPr>
          <p:cNvPr id="6" name="Content Placeholder 5"/>
          <p:cNvSpPr>
            <a:spLocks noGrp="1"/>
          </p:cNvSpPr>
          <p:nvPr>
            <p:ph sz="quarter" idx="4"/>
          </p:nvPr>
        </p:nvSpPr>
        <p:spPr>
          <a:xfrm>
            <a:off x="6373367" y="2276555"/>
            <a:ext cx="5039047" cy="3680426"/>
          </a:xfrm>
        </p:spPr>
        <p:txBody>
          <a:bodyPr>
            <a:normAutofit fontScale="92500"/>
          </a:bodyPr>
          <a:lstStyle/>
          <a:p>
            <a:r>
              <a:rPr lang="en-US" dirty="0"/>
              <a:t>Psychotherapy is a longer-term therapy that helps people identify and explore recurring themes and issues</a:t>
            </a:r>
          </a:p>
          <a:p>
            <a:endParaRPr lang="en-US" dirty="0"/>
          </a:p>
          <a:p>
            <a:r>
              <a:rPr lang="en-US" dirty="0"/>
              <a:t>Psychotherapy also works to help you have a deep understanding of your emotions by looking at your past such as childhood traumas like abuse and neglect.</a:t>
            </a:r>
          </a:p>
          <a:p>
            <a:pPr marL="0" indent="0">
              <a:buNone/>
            </a:pPr>
            <a:endParaRPr lang="en-US" dirty="0"/>
          </a:p>
          <a:p>
            <a:r>
              <a:rPr lang="en-US" dirty="0"/>
              <a:t>Like counselling, it can help with present issues but it also deals with mental health challenges like depression, bipolar disorder, anxiety disorders and PTSD, personality disorders like OCD and avoidant personality disorder. And</a:t>
            </a:r>
          </a:p>
        </p:txBody>
      </p:sp>
    </p:spTree>
    <p:extLst>
      <p:ext uri="{BB962C8B-B14F-4D97-AF65-F5344CB8AC3E}">
        <p14:creationId xmlns:p14="http://schemas.microsoft.com/office/powerpoint/2010/main" val="404168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31" y="731520"/>
            <a:ext cx="2933738" cy="1371600"/>
          </a:xfrm>
        </p:spPr>
        <p:txBody>
          <a:bodyPr>
            <a:normAutofit fontScale="90000"/>
          </a:bodyPr>
          <a:lstStyle/>
          <a:p>
            <a:r>
              <a:rPr lang="en-US" b="1" dirty="0"/>
              <a:t>ACTIVITY</a:t>
            </a:r>
          </a:p>
        </p:txBody>
      </p:sp>
      <p:sp>
        <p:nvSpPr>
          <p:cNvPr id="3" name="Content Placeholder 2"/>
          <p:cNvSpPr>
            <a:spLocks noGrp="1"/>
          </p:cNvSpPr>
          <p:nvPr>
            <p:ph idx="1"/>
          </p:nvPr>
        </p:nvSpPr>
        <p:spPr/>
        <p:txBody>
          <a:bodyPr>
            <a:normAutofit fontScale="92500" lnSpcReduction="10000"/>
          </a:bodyPr>
          <a:lstStyle/>
          <a:p>
            <a:pPr algn="ctr"/>
            <a:endParaRPr lang="en-US" sz="2400" b="1" dirty="0"/>
          </a:p>
          <a:p>
            <a:pPr marL="0" indent="0" algn="ctr">
              <a:buNone/>
            </a:pPr>
            <a:r>
              <a:rPr lang="en-US" sz="4000" b="1" dirty="0">
                <a:solidFill>
                  <a:srgbClr val="00B050"/>
                </a:solidFill>
              </a:rPr>
              <a:t>WHO HELPED YOU?</a:t>
            </a:r>
          </a:p>
          <a:p>
            <a:pPr marL="0" indent="0" algn="ctr">
              <a:buNone/>
            </a:pPr>
            <a:endParaRPr lang="en-US" sz="3500" b="1" dirty="0">
              <a:solidFill>
                <a:srgbClr val="00B050"/>
              </a:solidFill>
            </a:endParaRPr>
          </a:p>
          <a:p>
            <a:pPr marL="0" indent="0" algn="ctr">
              <a:buNone/>
            </a:pPr>
            <a:r>
              <a:rPr lang="en-US" sz="3000" dirty="0">
                <a:latin typeface="Times New Roman" panose="02020603050405020304" pitchFamily="18" charset="0"/>
                <a:cs typeface="Times New Roman" panose="02020603050405020304" pitchFamily="18" charset="0"/>
              </a:rPr>
              <a:t>Close your eyes, think about a time when you were very unhappy, in your mind, choose a person who would you like to talk to, with whom you can share your pain with. </a:t>
            </a:r>
          </a:p>
          <a:p>
            <a:pPr marL="0" indent="0" algn="ctr">
              <a:buNone/>
            </a:pPr>
            <a:endParaRPr lang="en-US" sz="3000" dirty="0">
              <a:latin typeface="Times New Roman" panose="02020603050405020304" pitchFamily="18" charset="0"/>
              <a:cs typeface="Times New Roman" panose="02020603050405020304" pitchFamily="18" charset="0"/>
            </a:endParaRPr>
          </a:p>
          <a:p>
            <a:pPr marL="0" indent="0" algn="ctr">
              <a:buNone/>
            </a:pPr>
            <a:r>
              <a:rPr lang="en-US" sz="3000" dirty="0">
                <a:latin typeface="Times New Roman" panose="02020603050405020304" pitchFamily="18" charset="0"/>
                <a:cs typeface="Times New Roman" panose="02020603050405020304" pitchFamily="18" charset="0"/>
              </a:rPr>
              <a:t>What qualities you would you want from  that person?</a:t>
            </a:r>
          </a:p>
          <a:p>
            <a:pPr marL="0" indent="0" algn="ctr">
              <a:buNone/>
            </a:pPr>
            <a:endParaRPr lang="en-US" sz="3600" b="1" dirty="0">
              <a:solidFill>
                <a:srgbClr val="00B050"/>
              </a:solidFill>
            </a:endParaRPr>
          </a:p>
        </p:txBody>
      </p:sp>
    </p:spTree>
    <p:extLst>
      <p:ext uri="{BB962C8B-B14F-4D97-AF65-F5344CB8AC3E}">
        <p14:creationId xmlns:p14="http://schemas.microsoft.com/office/powerpoint/2010/main" val="205103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952" y="1623618"/>
            <a:ext cx="10058400" cy="3931920"/>
          </a:xfrm>
        </p:spPr>
        <p:txBody>
          <a:bodyPr>
            <a:normAutofit/>
          </a:bodyPr>
          <a:lstStyle/>
          <a:p>
            <a:pPr algn="just"/>
            <a:r>
              <a:rPr lang="en-US" sz="2000" dirty="0">
                <a:latin typeface="Times New Roman" panose="02020603050405020304" pitchFamily="18" charset="0"/>
                <a:cs typeface="Times New Roman" panose="02020603050405020304" pitchFamily="18" charset="0"/>
              </a:rPr>
              <a:t>You would probably choose someone who would accept your feelings, not try to give you advice.</a:t>
            </a:r>
          </a:p>
          <a:p>
            <a:pPr algn="just"/>
            <a:r>
              <a:rPr lang="en-US" sz="2000" dirty="0">
                <a:latin typeface="Times New Roman" panose="02020603050405020304" pitchFamily="18" charset="0"/>
                <a:cs typeface="Times New Roman" panose="02020603050405020304" pitchFamily="18" charset="0"/>
              </a:rPr>
              <a:t>Whom you could trust</a:t>
            </a:r>
          </a:p>
          <a:p>
            <a:pPr algn="just"/>
            <a:r>
              <a:rPr lang="en-US" sz="2000" dirty="0">
                <a:latin typeface="Times New Roman" panose="02020603050405020304" pitchFamily="18" charset="0"/>
                <a:cs typeface="Times New Roman" panose="02020603050405020304" pitchFamily="18" charset="0"/>
              </a:rPr>
              <a:t>Who would not interrupt you</a:t>
            </a:r>
          </a:p>
          <a:p>
            <a:pPr algn="just"/>
            <a:r>
              <a:rPr lang="en-US" sz="2000" dirty="0">
                <a:latin typeface="Times New Roman" panose="02020603050405020304" pitchFamily="18" charset="0"/>
                <a:cs typeface="Times New Roman" panose="02020603050405020304" pitchFamily="18" charset="0"/>
              </a:rPr>
              <a:t>Who would hold you emotionally and make you feel safe, even they could do nothing to change your difficult circumstances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32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Counselor:</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Counselors are generally responsible for the following:</a:t>
            </a:r>
          </a:p>
          <a:p>
            <a:pPr algn="just"/>
            <a:r>
              <a:rPr lang="en-US" sz="2000" dirty="0">
                <a:latin typeface="Times New Roman" panose="02020603050405020304" pitchFamily="18" charset="0"/>
                <a:cs typeface="Times New Roman" panose="02020603050405020304" pitchFamily="18" charset="0"/>
              </a:rPr>
              <a:t> (1) defining and maintaining a working relationship; </a:t>
            </a:r>
          </a:p>
          <a:p>
            <a:pPr algn="just"/>
            <a:r>
              <a:rPr lang="en-US" sz="2000" dirty="0">
                <a:latin typeface="Times New Roman" panose="02020603050405020304" pitchFamily="18" charset="0"/>
                <a:cs typeface="Times New Roman" panose="02020603050405020304" pitchFamily="18" charset="0"/>
              </a:rPr>
              <a:t>(2) facilitating a working alliance; and </a:t>
            </a:r>
          </a:p>
          <a:p>
            <a:pPr algn="just"/>
            <a:r>
              <a:rPr lang="en-US" sz="2000" dirty="0">
                <a:latin typeface="Times New Roman" panose="02020603050405020304" pitchFamily="18" charset="0"/>
                <a:cs typeface="Times New Roman" panose="02020603050405020304" pitchFamily="18" charset="0"/>
              </a:rPr>
              <a:t>(3) facilitating the client's movement toward some specific outcome.</a:t>
            </a:r>
          </a:p>
          <a:p>
            <a:pPr algn="just"/>
            <a:r>
              <a:rPr lang="en-US" sz="2000" dirty="0">
                <a:latin typeface="Times New Roman" panose="02020603050405020304" pitchFamily="18" charset="0"/>
                <a:cs typeface="Times New Roman" panose="02020603050405020304" pitchFamily="18" charset="0"/>
              </a:rPr>
              <a:t>Counselor can</a:t>
            </a:r>
            <a:r>
              <a:rPr lang="en-US" dirty="0">
                <a:latin typeface="Times New Roman" panose="02020603050405020304" pitchFamily="18" charset="0"/>
                <a:cs typeface="Times New Roman" panose="02020603050405020304" pitchFamily="18" charset="0"/>
              </a:rPr>
              <a:t> be </a:t>
            </a:r>
            <a:r>
              <a:rPr lang="en-US" b="1" dirty="0">
                <a:latin typeface="Times New Roman" panose="02020603050405020304" pitchFamily="18" charset="0"/>
                <a:cs typeface="Times New Roman" panose="02020603050405020304" pitchFamily="18" charset="0"/>
              </a:rPr>
              <a:t>a teacher, a mentor, a motivator and a guide to assisting the person to find solutions to their life situations</a:t>
            </a:r>
            <a:r>
              <a:rPr lang="en-US"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contrast to friends, relatives and acquaintances, </a:t>
            </a:r>
            <a:r>
              <a:rPr lang="en-US" sz="2000" b="1" dirty="0">
                <a:latin typeface="Times New Roman" panose="02020603050405020304" pitchFamily="18" charset="0"/>
                <a:cs typeface="Times New Roman" panose="02020603050405020304" pitchFamily="18" charset="0"/>
              </a:rPr>
              <a:t>a counsellor has a more formal relationship with the client</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2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Qualities of the helper:</a:t>
            </a:r>
          </a:p>
        </p:txBody>
      </p:sp>
      <p:sp>
        <p:nvSpPr>
          <p:cNvPr id="3" name="Content Placeholder 2"/>
          <p:cNvSpPr>
            <a:spLocks noGrp="1"/>
          </p:cNvSpPr>
          <p:nvPr>
            <p:ph idx="1"/>
          </p:nvPr>
        </p:nvSpPr>
        <p:spPr>
          <a:xfrm>
            <a:off x="888023" y="2014194"/>
            <a:ext cx="10237177" cy="4020846"/>
          </a:xfrm>
        </p:spPr>
        <p:txBody>
          <a:bodyPr>
            <a:normAutofit/>
          </a:bodyPr>
          <a:lstStyle/>
          <a:p>
            <a:r>
              <a:rPr lang="en-US" sz="2400" dirty="0">
                <a:latin typeface="Times New Roman" panose="02020603050405020304" pitchFamily="18" charset="0"/>
                <a:cs typeface="Times New Roman" panose="02020603050405020304" pitchFamily="18" charset="0"/>
              </a:rPr>
              <a:t>Keeping confidentiality</a:t>
            </a:r>
          </a:p>
          <a:p>
            <a:r>
              <a:rPr lang="en-US" sz="2400" dirty="0">
                <a:latin typeface="Times New Roman" panose="02020603050405020304" pitchFamily="18" charset="0"/>
                <a:cs typeface="Times New Roman" panose="02020603050405020304" pitchFamily="18" charset="0"/>
              </a:rPr>
              <a:t>Empathy</a:t>
            </a:r>
          </a:p>
          <a:p>
            <a:r>
              <a:rPr lang="en-US" sz="2400" dirty="0">
                <a:latin typeface="Times New Roman" panose="02020603050405020304" pitchFamily="18" charset="0"/>
                <a:cs typeface="Times New Roman" panose="02020603050405020304" pitchFamily="18" charset="0"/>
              </a:rPr>
              <a:t>Positive Regard</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Being authentic </a:t>
            </a:r>
          </a:p>
          <a:p>
            <a:r>
              <a:rPr lang="en-US" sz="2400" dirty="0">
                <a:latin typeface="Times New Roman" panose="02020603050405020304" pitchFamily="18" charset="0"/>
                <a:cs typeface="Times New Roman" panose="02020603050405020304" pitchFamily="18" charset="0"/>
              </a:rPr>
              <a:t>Being non judgmental</a:t>
            </a:r>
          </a:p>
        </p:txBody>
      </p:sp>
    </p:spTree>
    <p:extLst>
      <p:ext uri="{BB962C8B-B14F-4D97-AF65-F5344CB8AC3E}">
        <p14:creationId xmlns:p14="http://schemas.microsoft.com/office/powerpoint/2010/main" val="201005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9448" t="41225" r="31118" b="15954"/>
          <a:stretch/>
        </p:blipFill>
        <p:spPr>
          <a:xfrm>
            <a:off x="468351" y="548637"/>
            <a:ext cx="7736716" cy="5698275"/>
          </a:xfrm>
          <a:prstGeom prst="rect">
            <a:avLst/>
          </a:prstGeom>
        </p:spPr>
      </p:pic>
      <p:pic>
        <p:nvPicPr>
          <p:cNvPr id="2" name="Picture 1"/>
          <p:cNvPicPr>
            <a:picLocks noChangeAspect="1"/>
          </p:cNvPicPr>
          <p:nvPr/>
        </p:nvPicPr>
        <p:blipFill>
          <a:blip r:embed="rId3"/>
          <a:stretch>
            <a:fillRect/>
          </a:stretch>
        </p:blipFill>
        <p:spPr>
          <a:xfrm>
            <a:off x="8205067" y="548636"/>
            <a:ext cx="3624147" cy="5698275"/>
          </a:xfrm>
          <a:prstGeom prst="rect">
            <a:avLst/>
          </a:prstGeom>
          <a:ln>
            <a:noFill/>
          </a:ln>
          <a:effectLst>
            <a:softEdge rad="112500"/>
          </a:effectLst>
        </p:spPr>
      </p:pic>
    </p:spTree>
    <p:extLst>
      <p:ext uri="{BB962C8B-B14F-4D97-AF65-F5344CB8AC3E}">
        <p14:creationId xmlns:p14="http://schemas.microsoft.com/office/powerpoint/2010/main" val="2088091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COUNSEL A FRIEND?</a:t>
            </a:r>
          </a:p>
        </p:txBody>
      </p:sp>
    </p:spTree>
    <p:extLst>
      <p:ext uri="{BB962C8B-B14F-4D97-AF65-F5344CB8AC3E}">
        <p14:creationId xmlns:p14="http://schemas.microsoft.com/office/powerpoint/2010/main" val="142123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Learning Outcomes</a:t>
            </a: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students will be able to understand the basics of counseling and how these can be helpful in their life.</a:t>
            </a:r>
          </a:p>
          <a:p>
            <a:pPr algn="just"/>
            <a:r>
              <a:rPr lang="en-US" sz="2000" dirty="0">
                <a:latin typeface="Times New Roman" panose="02020603050405020304" pitchFamily="18" charset="0"/>
                <a:cs typeface="Times New Roman" panose="02020603050405020304" pitchFamily="18" charset="0"/>
              </a:rPr>
              <a:t>Learn the difference between a psychologist, a psychiatrist, counseling &amp; psychotherapy.</a:t>
            </a:r>
          </a:p>
          <a:p>
            <a:endParaRPr lang="en-US" b="1" dirty="0"/>
          </a:p>
        </p:txBody>
      </p:sp>
      <p:pic>
        <p:nvPicPr>
          <p:cNvPr id="5" name="Picture 4"/>
          <p:cNvPicPr>
            <a:picLocks noChangeAspect="1"/>
          </p:cNvPicPr>
          <p:nvPr/>
        </p:nvPicPr>
        <p:blipFill rotWithShape="1">
          <a:blip r:embed="rId2"/>
          <a:srcRect l="41923"/>
          <a:stretch/>
        </p:blipFill>
        <p:spPr>
          <a:xfrm>
            <a:off x="444077" y="4897820"/>
            <a:ext cx="2475534" cy="1673248"/>
          </a:xfrm>
          <a:prstGeom prst="rect">
            <a:avLst/>
          </a:prstGeom>
          <a:ln>
            <a:noFill/>
          </a:ln>
          <a:effectLst>
            <a:softEdge rad="112500"/>
          </a:effectLst>
        </p:spPr>
      </p:pic>
    </p:spTree>
    <p:extLst>
      <p:ext uri="{BB962C8B-B14F-4D97-AF65-F5344CB8AC3E}">
        <p14:creationId xmlns:p14="http://schemas.microsoft.com/office/powerpoint/2010/main" val="88866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How you can help someone going through a mental health problem.</a:t>
            </a:r>
          </a:p>
        </p:txBody>
      </p:sp>
      <p:sp>
        <p:nvSpPr>
          <p:cNvPr id="3" name="Content Placeholder 2"/>
          <p:cNvSpPr>
            <a:spLocks noGrp="1"/>
          </p:cNvSpPr>
          <p:nvPr>
            <p:ph idx="1"/>
          </p:nvPr>
        </p:nvSpPr>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Take the person aside and talk to them in private.</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Be honest and direct, but avoid labeling your friend. </a:t>
            </a:r>
            <a:r>
              <a:rPr lang="en-US" dirty="0">
                <a:latin typeface="Times New Roman" panose="02020603050405020304" pitchFamily="18" charset="0"/>
                <a:cs typeface="Times New Roman" panose="02020603050405020304" pitchFamily="18" charset="0"/>
              </a:rPr>
              <a:t>Share what you have observed and why it concerns you without using psychological terms. For example, you might say: "I've noticed that you've been missing class a lot lately and you aren't answering your phone or text messages like you used to. I'm worried about you. What can I do to help? </a:t>
            </a:r>
          </a:p>
          <a:p>
            <a:pPr marL="0" indent="0">
              <a:buNone/>
            </a:pPr>
            <a:r>
              <a:rPr lang="en-US" b="1" dirty="0">
                <a:latin typeface="Times New Roman" panose="02020603050405020304" pitchFamily="18" charset="0"/>
                <a:cs typeface="Times New Roman" panose="02020603050405020304" pitchFamily="18" charset="0"/>
              </a:rPr>
              <a:t>Make a referral.</a:t>
            </a:r>
          </a:p>
          <a:p>
            <a:pPr marL="0" indent="0">
              <a:buNone/>
            </a:pPr>
            <a:r>
              <a:rPr lang="en-US" b="1" dirty="0">
                <a:latin typeface="Times New Roman" panose="02020603050405020304" pitchFamily="18" charset="0"/>
                <a:cs typeface="Times New Roman" panose="02020603050405020304" pitchFamily="18" charset="0"/>
              </a:rPr>
              <a:t>Follow up. </a:t>
            </a:r>
            <a:r>
              <a:rPr lang="en-US" dirty="0">
                <a:latin typeface="Times New Roman" panose="02020603050405020304" pitchFamily="18" charset="0"/>
                <a:cs typeface="Times New Roman" panose="02020603050405020304" pitchFamily="18" charset="0"/>
              </a:rPr>
              <a:t>Let the person know that you'll be checking back with him or her later to see how things turned out.</a:t>
            </a:r>
            <a:endParaRPr lang="en-US" sz="16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45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Mental illness is treatable</a:t>
            </a:r>
          </a:p>
        </p:txBody>
      </p:sp>
      <p:pic>
        <p:nvPicPr>
          <p:cNvPr id="4" name="Content Placeholder 3"/>
          <p:cNvPicPr>
            <a:picLocks noGrp="1" noChangeAspect="1"/>
          </p:cNvPicPr>
          <p:nvPr>
            <p:ph idx="1"/>
          </p:nvPr>
        </p:nvPicPr>
        <p:blipFill rotWithShape="1">
          <a:blip r:embed="rId2"/>
          <a:srcRect l="39070" t="59878" r="20342" b="28148"/>
          <a:stretch/>
        </p:blipFill>
        <p:spPr>
          <a:xfrm>
            <a:off x="1828800" y="2669602"/>
            <a:ext cx="8341113" cy="253801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61439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2161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MENTAL HEALTH AND PHYSICAL HEALTH</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Mental health is "a state of well-being in which the individual realizes his or her own abilities, can cope with the normal stresses of life, can work productively and fruitfully, and is able to make a contribution to his or her community“. (WHO)</a:t>
            </a:r>
          </a:p>
          <a:p>
            <a:pPr algn="just"/>
            <a:r>
              <a:rPr lang="en-US" dirty="0">
                <a:latin typeface="Times New Roman" panose="02020603050405020304" pitchFamily="18" charset="0"/>
                <a:cs typeface="Times New Roman" panose="02020603050405020304" pitchFamily="18" charset="0"/>
              </a:rPr>
              <a:t>Mental health </a:t>
            </a:r>
            <a:r>
              <a:rPr lang="en-US" b="1" dirty="0">
                <a:latin typeface="Times New Roman" panose="02020603050405020304" pitchFamily="18" charset="0"/>
                <a:cs typeface="Times New Roman" panose="02020603050405020304" pitchFamily="18" charset="0"/>
              </a:rPr>
              <a:t>includes our emotional, psychological, and social well-being</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affects how we think, feel, and act. It also helps determine how we handle stress, relate to others, and make choices.</a:t>
            </a:r>
          </a:p>
          <a:p>
            <a:pPr algn="just"/>
            <a:r>
              <a:rPr lang="en-US" dirty="0">
                <a:latin typeface="Times New Roman" panose="02020603050405020304" pitchFamily="18" charset="0"/>
                <a:cs typeface="Times New Roman" panose="02020603050405020304" pitchFamily="18" charset="0"/>
              </a:rPr>
              <a:t>On the other hand, Physical health is </a:t>
            </a:r>
            <a:r>
              <a:rPr lang="en-US" b="1" dirty="0">
                <a:latin typeface="Times New Roman" panose="02020603050405020304" pitchFamily="18" charset="0"/>
                <a:cs typeface="Times New Roman" panose="02020603050405020304" pitchFamily="18" charset="0"/>
              </a:rPr>
              <a:t>the state of being free from illness or injury</a:t>
            </a:r>
            <a:r>
              <a:rPr lang="en-US" dirty="0">
                <a:latin typeface="Times New Roman" panose="02020603050405020304" pitchFamily="18" charset="0"/>
                <a:cs typeface="Times New Roman" panose="02020603050405020304" pitchFamily="18" charset="0"/>
              </a:rPr>
              <a:t>.</a:t>
            </a:r>
          </a:p>
          <a:p>
            <a:endParaRPr lang="en-US" dirty="0"/>
          </a:p>
          <a:p>
            <a:pPr algn="just"/>
            <a:r>
              <a:rPr lang="en-US"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8789510" y="4683512"/>
            <a:ext cx="2975370" cy="1829476"/>
          </a:xfrm>
          <a:prstGeom prst="rect">
            <a:avLst/>
          </a:prstGeom>
          <a:ln>
            <a:noFill/>
          </a:ln>
          <a:effectLst>
            <a:softEdge rad="112500"/>
          </a:effectLst>
        </p:spPr>
      </p:pic>
    </p:spTree>
    <p:extLst>
      <p:ext uri="{BB962C8B-B14F-4D97-AF65-F5344CB8AC3E}">
        <p14:creationId xmlns:p14="http://schemas.microsoft.com/office/powerpoint/2010/main" val="294316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41131" y="2776099"/>
            <a:ext cx="10058400" cy="3932237"/>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Physical health problems significantly increase our risk of developing mental </a:t>
            </a:r>
          </a:p>
          <a:p>
            <a:pPr marL="0" indent="0" algn="ctr">
              <a:buNone/>
            </a:pPr>
            <a:r>
              <a:rPr lang="en-US" sz="2400" dirty="0">
                <a:latin typeface="Times New Roman" panose="02020603050405020304" pitchFamily="18" charset="0"/>
                <a:cs typeface="Times New Roman" panose="02020603050405020304" pitchFamily="18" charset="0"/>
              </a:rPr>
              <a:t>health problems, and vice versa.</a:t>
            </a:r>
          </a:p>
          <a:p>
            <a:pPr algn="ct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00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4138" y="999946"/>
            <a:ext cx="10058400" cy="1371600"/>
          </a:xfrm>
        </p:spPr>
        <p:txBody>
          <a:bodyPr/>
          <a:lstStyle/>
          <a:p>
            <a:pPr algn="ctr"/>
            <a:r>
              <a:rPr lang="en-US" b="1" dirty="0"/>
              <a:t>DISCUSSION</a:t>
            </a:r>
          </a:p>
        </p:txBody>
      </p:sp>
      <p:sp>
        <p:nvSpPr>
          <p:cNvPr id="3" name="Content Placeholder 2"/>
          <p:cNvSpPr>
            <a:spLocks noGrp="1"/>
          </p:cNvSpPr>
          <p:nvPr>
            <p:ph idx="1"/>
          </p:nvPr>
        </p:nvSpPr>
        <p:spPr>
          <a:xfrm>
            <a:off x="1234965" y="2859226"/>
            <a:ext cx="10058400" cy="3931920"/>
          </a:xfrm>
        </p:spPr>
        <p:txBody>
          <a:bodyPr/>
          <a:lstStyle/>
          <a:p>
            <a:r>
              <a:rPr lang="en-US" b="1" dirty="0"/>
              <a:t>WHAT ARE THE SIGNS AND SYMPTOMS OF SOMEOME GOING THROUG A MENTAL HEALTH PROBLEM?</a:t>
            </a:r>
          </a:p>
        </p:txBody>
      </p:sp>
    </p:spTree>
    <p:extLst>
      <p:ext uri="{BB962C8B-B14F-4D97-AF65-F5344CB8AC3E}">
        <p14:creationId xmlns:p14="http://schemas.microsoft.com/office/powerpoint/2010/main" val="6245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1118195" y="676971"/>
            <a:ext cx="8309584" cy="640080"/>
          </a:xfrm>
        </p:spPr>
        <p:txBody>
          <a:bodyPr>
            <a:noAutofit/>
          </a:bodyPr>
          <a:lstStyle/>
          <a:p>
            <a:r>
              <a:rPr lang="en-US" sz="2000" b="1" dirty="0">
                <a:effectLst>
                  <a:outerShdw blurRad="38100" dist="38100" dir="2700000" algn="tl">
                    <a:srgbClr val="000000">
                      <a:alpha val="43137"/>
                    </a:srgbClr>
                  </a:outerShdw>
                </a:effectLst>
              </a:rPr>
              <a:t>Some signs and symptoms of someone experiencing mental health problems.</a:t>
            </a:r>
          </a:p>
        </p:txBody>
      </p:sp>
      <p:pic>
        <p:nvPicPr>
          <p:cNvPr id="8" name="Content Placeholder 7"/>
          <p:cNvPicPr>
            <a:picLocks noGrp="1" noChangeAspect="1"/>
          </p:cNvPicPr>
          <p:nvPr>
            <p:ph sz="quarter" idx="4"/>
          </p:nvPr>
        </p:nvPicPr>
        <p:blipFill rotWithShape="1">
          <a:blip r:embed="rId2"/>
          <a:srcRect l="-3458" t="20707" r="2018" b="18117"/>
          <a:stretch/>
        </p:blipFill>
        <p:spPr>
          <a:xfrm>
            <a:off x="1254829" y="1407667"/>
            <a:ext cx="7615902" cy="4830222"/>
          </a:xfrm>
          <a:prstGeom prst="rect">
            <a:avLst/>
          </a:prstGeom>
        </p:spPr>
      </p:pic>
    </p:spTree>
    <p:extLst>
      <p:ext uri="{BB962C8B-B14F-4D97-AF65-F5344CB8AC3E}">
        <p14:creationId xmlns:p14="http://schemas.microsoft.com/office/powerpoint/2010/main" val="354625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59" y="657947"/>
            <a:ext cx="12029090" cy="1371600"/>
          </a:xfrm>
        </p:spPr>
        <p:txBody>
          <a:bodyPr>
            <a:normAutofit/>
          </a:bodyPr>
          <a:lstStyle/>
          <a:p>
            <a:r>
              <a:rPr lang="en-US" dirty="0">
                <a:latin typeface="Times New Roman" panose="02020603050405020304" pitchFamily="18" charset="0"/>
                <a:cs typeface="Times New Roman" panose="02020603050405020304" pitchFamily="18" charset="0"/>
              </a:rPr>
              <a:t>MENTAL HEALTH DISORDERS</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Mental disorders (or mental illnesses) are conditions that affect your thinking, feeling, mood, and behavior. They may be occasional or long-lasting (chronic).</a:t>
            </a:r>
          </a:p>
          <a:p>
            <a:pPr marL="0" indent="0">
              <a:buNone/>
            </a:pPr>
            <a:r>
              <a:rPr lang="en-US" dirty="0">
                <a:latin typeface="Times New Roman" panose="02020603050405020304" pitchFamily="18" charset="0"/>
                <a:cs typeface="Times New Roman" panose="02020603050405020304" pitchFamily="18" charset="0"/>
              </a:rPr>
              <a:t>They can affect your ability to </a:t>
            </a:r>
            <a:r>
              <a:rPr lang="en-US" b="1" i="1" dirty="0">
                <a:latin typeface="Times New Roman" panose="02020603050405020304" pitchFamily="18" charset="0"/>
                <a:cs typeface="Times New Roman" panose="02020603050405020304" pitchFamily="18" charset="0"/>
              </a:rPr>
              <a:t>relate to others and function each day.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Symptoms of illness include:</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Changes in mood </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Changes in person’s perception of reality</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Changes in a person’s ability to organize or focus their thoughts.</a:t>
            </a:r>
          </a:p>
          <a:p>
            <a:pPr lvl="2">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Mental illness effects people’s feelings, thoughts and behavior, causes negative effects on people’s lives or the lives of their families.</a:t>
            </a:r>
          </a:p>
          <a:p>
            <a:pPr lvl="2">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causes mental disorders?</a:t>
            </a:r>
            <a:endParaRPr lang="en-US" dirty="0"/>
          </a:p>
        </p:txBody>
      </p:sp>
      <p:sp>
        <p:nvSpPr>
          <p:cNvPr id="3" name="Content Placeholder 2"/>
          <p:cNvSpPr>
            <a:spLocks noGrp="1"/>
          </p:cNvSpPr>
          <p:nvPr>
            <p:ph idx="1"/>
          </p:nvPr>
        </p:nvSpPr>
        <p:spPr/>
        <p:txBody>
          <a:bodyPr>
            <a:normAutofit fontScale="92500"/>
          </a:bodyPr>
          <a:lstStyle/>
          <a:p>
            <a:pPr fontAlgn="base"/>
            <a:r>
              <a:rPr lang="en-US" dirty="0"/>
              <a:t>There is no single cause for mental illness. A number of factors can contribute to risk for mental illness, such as:</a:t>
            </a:r>
          </a:p>
          <a:p>
            <a:pPr fontAlgn="base"/>
            <a:r>
              <a:rPr lang="en-US" dirty="0"/>
              <a:t>Your genes and family history</a:t>
            </a:r>
          </a:p>
          <a:p>
            <a:pPr fontAlgn="base"/>
            <a:r>
              <a:rPr lang="en-US" dirty="0"/>
              <a:t>Your life experiences, such as stress or a history of abuse, especially if they happen in childhood</a:t>
            </a:r>
          </a:p>
          <a:p>
            <a:pPr fontAlgn="base"/>
            <a:r>
              <a:rPr lang="en-US" dirty="0"/>
              <a:t>Biological factors such as chemical imbalances in the brain</a:t>
            </a:r>
          </a:p>
          <a:p>
            <a:pPr fontAlgn="base"/>
            <a:r>
              <a:rPr lang="en-US" dirty="0"/>
              <a:t>A traumatic brain Injury </a:t>
            </a:r>
          </a:p>
          <a:p>
            <a:pPr fontAlgn="base"/>
            <a:r>
              <a:rPr lang="en-US" dirty="0"/>
              <a:t>A mother's exposure to viruses or toxic chemicals  while pregnant</a:t>
            </a:r>
          </a:p>
          <a:p>
            <a:pPr fontAlgn="base"/>
            <a:r>
              <a:rPr lang="en-US" dirty="0"/>
              <a:t>Use of Alcohol or recreational drugs  </a:t>
            </a:r>
          </a:p>
          <a:p>
            <a:pPr fontAlgn="base"/>
            <a:r>
              <a:rPr lang="en-US" dirty="0"/>
              <a:t>Having a serious medical condition like cancer</a:t>
            </a:r>
          </a:p>
          <a:p>
            <a:pPr fontAlgn="base"/>
            <a:r>
              <a:rPr lang="en-US" dirty="0"/>
              <a:t>Having few friends, and feeling lonely or isolated</a:t>
            </a:r>
          </a:p>
          <a:p>
            <a:pPr fontAlgn="base"/>
            <a:r>
              <a:rPr lang="en-US" b="1" dirty="0"/>
              <a:t>Mental disorders are not caused by character flaws. They have nothing to do with being lazy or weak.</a:t>
            </a:r>
          </a:p>
        </p:txBody>
      </p:sp>
    </p:spTree>
    <p:extLst>
      <p:ext uri="{BB962C8B-B14F-4D97-AF65-F5344CB8AC3E}">
        <p14:creationId xmlns:p14="http://schemas.microsoft.com/office/powerpoint/2010/main" val="345160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How are mental disorders diagnosed?</a:t>
            </a:r>
            <a:endParaRPr lang="en-US" sz="5400" dirty="0"/>
          </a:p>
        </p:txBody>
      </p:sp>
    </p:spTree>
    <p:extLst>
      <p:ext uri="{BB962C8B-B14F-4D97-AF65-F5344CB8AC3E}">
        <p14:creationId xmlns:p14="http://schemas.microsoft.com/office/powerpoint/2010/main" val="744893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438</TotalTime>
  <Words>1051</Words>
  <Application>Microsoft Office PowerPoint</Application>
  <PresentationFormat>Widescreen</PresentationFormat>
  <Paragraphs>103</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Rounded MT Bold</vt:lpstr>
      <vt:lpstr>Calibri</vt:lpstr>
      <vt:lpstr>Garamond</vt:lpstr>
      <vt:lpstr>Times New Roman</vt:lpstr>
      <vt:lpstr>Wingdings</vt:lpstr>
      <vt:lpstr>Savon</vt:lpstr>
      <vt:lpstr>Skills</vt:lpstr>
      <vt:lpstr>Learning Outcomes</vt:lpstr>
      <vt:lpstr>MENTAL HEALTH AND PHYSICAL HEALTH</vt:lpstr>
      <vt:lpstr>PowerPoint Presentation</vt:lpstr>
      <vt:lpstr>DISCUSSION</vt:lpstr>
      <vt:lpstr>PowerPoint Presentation</vt:lpstr>
      <vt:lpstr>MENTAL HEALTH DISORDERS</vt:lpstr>
      <vt:lpstr>What causes mental disorders?</vt:lpstr>
      <vt:lpstr>How are mental disorders diagnosed?</vt:lpstr>
      <vt:lpstr>The steps to getting a diagnosis include:</vt:lpstr>
      <vt:lpstr>1. What is the difference between a psychologist and a psychiatrist?  2. What is the difference counseling and therapy?</vt:lpstr>
      <vt:lpstr>PowerPoint Presentation</vt:lpstr>
      <vt:lpstr>Difference between Counselling and Psychotherapy</vt:lpstr>
      <vt:lpstr>ACTIVITY</vt:lpstr>
      <vt:lpstr>PowerPoint Presentation</vt:lpstr>
      <vt:lpstr>Counselor:</vt:lpstr>
      <vt:lpstr>Qualities of the helper:</vt:lpstr>
      <vt:lpstr>PowerPoint Presentation</vt:lpstr>
      <vt:lpstr>HOW TO COUNSEL A FRIEND?</vt:lpstr>
      <vt:lpstr>How you can help someone going through a mental health problem.</vt:lpstr>
      <vt:lpstr>Mental illness is treatable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Counseling skills</dc:title>
  <dc:creator>Fast</dc:creator>
  <cp:lastModifiedBy>Asif Ejaz</cp:lastModifiedBy>
  <cp:revision>38</cp:revision>
  <dcterms:created xsi:type="dcterms:W3CDTF">2022-04-05T08:28:36Z</dcterms:created>
  <dcterms:modified xsi:type="dcterms:W3CDTF">2024-03-29T14:36:58Z</dcterms:modified>
</cp:coreProperties>
</file>