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256" r:id="rId2"/>
    <p:sldId id="267" r:id="rId3"/>
    <p:sldId id="296" r:id="rId4"/>
    <p:sldId id="297" r:id="rId5"/>
    <p:sldId id="298" r:id="rId6"/>
    <p:sldId id="327" r:id="rId7"/>
    <p:sldId id="302" r:id="rId8"/>
    <p:sldId id="303" r:id="rId9"/>
    <p:sldId id="304" r:id="rId10"/>
    <p:sldId id="305" r:id="rId11"/>
    <p:sldId id="306" r:id="rId12"/>
    <p:sldId id="314" r:id="rId13"/>
    <p:sldId id="329" r:id="rId14"/>
    <p:sldId id="319" r:id="rId15"/>
    <p:sldId id="307" r:id="rId16"/>
    <p:sldId id="330" r:id="rId17"/>
    <p:sldId id="332" r:id="rId18"/>
    <p:sldId id="320" r:id="rId19"/>
    <p:sldId id="308" r:id="rId20"/>
    <p:sldId id="317" r:id="rId21"/>
    <p:sldId id="321" r:id="rId22"/>
    <p:sldId id="323" r:id="rId23"/>
    <p:sldId id="32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94660"/>
  </p:normalViewPr>
  <p:slideViewPr>
    <p:cSldViewPr snapToGrid="0">
      <p:cViewPr varScale="1">
        <p:scale>
          <a:sx n="109" d="100"/>
          <a:sy n="109" d="100"/>
        </p:scale>
        <p:origin x="3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135AE-6AC8-4ABE-A17C-18381220CC93}" type="doc">
      <dgm:prSet loTypeId="urn:microsoft.com/office/officeart/2005/8/layout/list1" loCatId="list" qsTypeId="urn:microsoft.com/office/officeart/2005/8/quickstyle/3d1" qsCatId="3D" csTypeId="urn:microsoft.com/office/officeart/2005/8/colors/accent0_3" csCatId="mainScheme" phldr="1"/>
      <dgm:spPr/>
      <dgm:t>
        <a:bodyPr/>
        <a:lstStyle/>
        <a:p>
          <a:endParaRPr lang="en-US"/>
        </a:p>
      </dgm:t>
    </dgm:pt>
    <dgm:pt modelId="{E2D9A79A-4C72-40BD-81C4-36B1217751BA}">
      <dgm:prSet phldrT="[Text]" custT="1"/>
      <dgm:spPr/>
      <dgm:t>
        <a:bodyPr/>
        <a:lstStyle/>
        <a:p>
          <a:r>
            <a:rPr lang="en-US" sz="2400" dirty="0"/>
            <a:t>Recipe for being a Leader</a:t>
          </a:r>
          <a:endParaRPr lang="en-US" sz="2400" dirty="0">
            <a:latin typeface="Times New Roman" panose="02020603050405020304" pitchFamily="18" charset="0"/>
            <a:cs typeface="Times New Roman" panose="02020603050405020304" pitchFamily="18" charset="0"/>
          </a:endParaRPr>
        </a:p>
      </dgm:t>
    </dgm:pt>
    <dgm:pt modelId="{C32EE881-8ABF-48D1-A42A-043CB901BF49}" type="parTrans" cxnId="{06DEEB35-CA5F-4400-9A59-E4A2F78C9695}">
      <dgm:prSet/>
      <dgm:spPr/>
      <dgm:t>
        <a:bodyPr/>
        <a:lstStyle/>
        <a:p>
          <a:endParaRPr lang="en-US"/>
        </a:p>
      </dgm:t>
    </dgm:pt>
    <dgm:pt modelId="{4233AA49-9AA5-44E1-AC04-0C0B08BB56AD}" type="sibTrans" cxnId="{06DEEB35-CA5F-4400-9A59-E4A2F78C9695}">
      <dgm:prSet/>
      <dgm:spPr/>
      <dgm:t>
        <a:bodyPr/>
        <a:lstStyle/>
        <a:p>
          <a:endParaRPr lang="en-US"/>
        </a:p>
      </dgm:t>
    </dgm:pt>
    <dgm:pt modelId="{1B3D2CAC-67AD-4462-B57F-C04A493880C0}">
      <dgm:prSet phldrT="[Text]" custT="1"/>
      <dgm:spPr/>
      <dgm:t>
        <a:bodyPr/>
        <a:lstStyle/>
        <a:p>
          <a:r>
            <a:rPr lang="en-US" sz="2400" dirty="0">
              <a:solidFill>
                <a:schemeClr val="bg1"/>
              </a:solidFill>
              <a:latin typeface="+mj-lt"/>
              <a:cs typeface="Times New Roman" panose="02020603050405020304" pitchFamily="18" charset="0"/>
            </a:rPr>
            <a:t>Understanding Leadership styles</a:t>
          </a:r>
        </a:p>
      </dgm:t>
    </dgm:pt>
    <dgm:pt modelId="{A37475D4-A150-44BD-9878-87863B2943C6}" type="sibTrans" cxnId="{3CFC01E0-F9CE-45B9-95D5-3E48976C3A0D}">
      <dgm:prSet/>
      <dgm:spPr/>
      <dgm:t>
        <a:bodyPr/>
        <a:lstStyle/>
        <a:p>
          <a:endParaRPr lang="en-US"/>
        </a:p>
      </dgm:t>
    </dgm:pt>
    <dgm:pt modelId="{A67A8B5D-F0B2-4EAF-B100-1AB5D8444DBA}" type="parTrans" cxnId="{3CFC01E0-F9CE-45B9-95D5-3E48976C3A0D}">
      <dgm:prSet/>
      <dgm:spPr/>
      <dgm:t>
        <a:bodyPr/>
        <a:lstStyle/>
        <a:p>
          <a:endParaRPr lang="en-US"/>
        </a:p>
      </dgm:t>
    </dgm:pt>
    <dgm:pt modelId="{DD53DAB3-BFED-414F-B7F8-7C5A263B0839}" type="pres">
      <dgm:prSet presAssocID="{1C9135AE-6AC8-4ABE-A17C-18381220CC93}" presName="linear" presStyleCnt="0">
        <dgm:presLayoutVars>
          <dgm:dir/>
          <dgm:animLvl val="lvl"/>
          <dgm:resizeHandles val="exact"/>
        </dgm:presLayoutVars>
      </dgm:prSet>
      <dgm:spPr/>
      <dgm:t>
        <a:bodyPr/>
        <a:lstStyle/>
        <a:p>
          <a:endParaRPr lang="en-US"/>
        </a:p>
      </dgm:t>
    </dgm:pt>
    <dgm:pt modelId="{B394B215-65EF-4098-8887-0FA3583D0EF5}" type="pres">
      <dgm:prSet presAssocID="{1B3D2CAC-67AD-4462-B57F-C04A493880C0}" presName="parentLin" presStyleCnt="0"/>
      <dgm:spPr/>
    </dgm:pt>
    <dgm:pt modelId="{0DE26F72-F603-42AB-991C-51B309137BBC}" type="pres">
      <dgm:prSet presAssocID="{1B3D2CAC-67AD-4462-B57F-C04A493880C0}" presName="parentLeftMargin" presStyleLbl="node1" presStyleIdx="0" presStyleCnt="2"/>
      <dgm:spPr/>
      <dgm:t>
        <a:bodyPr/>
        <a:lstStyle/>
        <a:p>
          <a:endParaRPr lang="en-US"/>
        </a:p>
      </dgm:t>
    </dgm:pt>
    <dgm:pt modelId="{C9FFCFE8-A903-4DC0-BC59-7A7ED4467838}" type="pres">
      <dgm:prSet presAssocID="{1B3D2CAC-67AD-4462-B57F-C04A493880C0}" presName="parentText" presStyleLbl="node1" presStyleIdx="0" presStyleCnt="2">
        <dgm:presLayoutVars>
          <dgm:chMax val="0"/>
          <dgm:bulletEnabled val="1"/>
        </dgm:presLayoutVars>
      </dgm:prSet>
      <dgm:spPr/>
      <dgm:t>
        <a:bodyPr/>
        <a:lstStyle/>
        <a:p>
          <a:endParaRPr lang="en-US"/>
        </a:p>
      </dgm:t>
    </dgm:pt>
    <dgm:pt modelId="{3AA9231E-CE60-47EB-AD5E-09DB800B9CA3}" type="pres">
      <dgm:prSet presAssocID="{1B3D2CAC-67AD-4462-B57F-C04A493880C0}" presName="negativeSpace" presStyleCnt="0"/>
      <dgm:spPr/>
    </dgm:pt>
    <dgm:pt modelId="{1E48387E-346D-4570-8CBE-590C445CF5F7}" type="pres">
      <dgm:prSet presAssocID="{1B3D2CAC-67AD-4462-B57F-C04A493880C0}" presName="childText" presStyleLbl="conFgAcc1" presStyleIdx="0" presStyleCnt="2">
        <dgm:presLayoutVars>
          <dgm:bulletEnabled val="1"/>
        </dgm:presLayoutVars>
      </dgm:prSet>
      <dgm:spPr/>
    </dgm:pt>
    <dgm:pt modelId="{C27F51AC-4369-4AA3-8B30-221DB23C88CD}" type="pres">
      <dgm:prSet presAssocID="{A37475D4-A150-44BD-9878-87863B2943C6}" presName="spaceBetweenRectangles" presStyleCnt="0"/>
      <dgm:spPr/>
    </dgm:pt>
    <dgm:pt modelId="{5AC723E9-C483-4EF5-A2A9-F20B409B6BE3}" type="pres">
      <dgm:prSet presAssocID="{E2D9A79A-4C72-40BD-81C4-36B1217751BA}" presName="parentLin" presStyleCnt="0"/>
      <dgm:spPr/>
    </dgm:pt>
    <dgm:pt modelId="{FB981881-6964-455E-A738-82CFEF5A65FA}" type="pres">
      <dgm:prSet presAssocID="{E2D9A79A-4C72-40BD-81C4-36B1217751BA}" presName="parentLeftMargin" presStyleLbl="node1" presStyleIdx="0" presStyleCnt="2"/>
      <dgm:spPr/>
      <dgm:t>
        <a:bodyPr/>
        <a:lstStyle/>
        <a:p>
          <a:endParaRPr lang="en-US"/>
        </a:p>
      </dgm:t>
    </dgm:pt>
    <dgm:pt modelId="{724D9FD3-5669-4A5B-AEAB-BD00BC4F2961}" type="pres">
      <dgm:prSet presAssocID="{E2D9A79A-4C72-40BD-81C4-36B1217751BA}" presName="parentText" presStyleLbl="node1" presStyleIdx="1" presStyleCnt="2">
        <dgm:presLayoutVars>
          <dgm:chMax val="0"/>
          <dgm:bulletEnabled val="1"/>
        </dgm:presLayoutVars>
      </dgm:prSet>
      <dgm:spPr/>
      <dgm:t>
        <a:bodyPr/>
        <a:lstStyle/>
        <a:p>
          <a:endParaRPr lang="en-US"/>
        </a:p>
      </dgm:t>
    </dgm:pt>
    <dgm:pt modelId="{222E912B-4BCC-47B6-8547-613F896277C1}" type="pres">
      <dgm:prSet presAssocID="{E2D9A79A-4C72-40BD-81C4-36B1217751BA}" presName="negativeSpace" presStyleCnt="0"/>
      <dgm:spPr/>
    </dgm:pt>
    <dgm:pt modelId="{F96D2324-AA00-480C-AB6E-26496372F80E}" type="pres">
      <dgm:prSet presAssocID="{E2D9A79A-4C72-40BD-81C4-36B1217751BA}" presName="childText" presStyleLbl="conFgAcc1" presStyleIdx="1" presStyleCnt="2">
        <dgm:presLayoutVars>
          <dgm:bulletEnabled val="1"/>
        </dgm:presLayoutVars>
      </dgm:prSet>
      <dgm:spPr/>
    </dgm:pt>
  </dgm:ptLst>
  <dgm:cxnLst>
    <dgm:cxn modelId="{3BFB2060-090F-46A8-95B3-C9B2EA9EC6B2}" type="presOf" srcId="{1C9135AE-6AC8-4ABE-A17C-18381220CC93}" destId="{DD53DAB3-BFED-414F-B7F8-7C5A263B0839}" srcOrd="0" destOrd="0" presId="urn:microsoft.com/office/officeart/2005/8/layout/list1"/>
    <dgm:cxn modelId="{AB1EBE5D-9BAB-441C-966F-46A653E6F74B}" type="presOf" srcId="{E2D9A79A-4C72-40BD-81C4-36B1217751BA}" destId="{724D9FD3-5669-4A5B-AEAB-BD00BC4F2961}" srcOrd="1" destOrd="0" presId="urn:microsoft.com/office/officeart/2005/8/layout/list1"/>
    <dgm:cxn modelId="{C49FD323-E31B-4BFF-AAD4-5DFD0BEBF566}" type="presOf" srcId="{E2D9A79A-4C72-40BD-81C4-36B1217751BA}" destId="{FB981881-6964-455E-A738-82CFEF5A65FA}" srcOrd="0" destOrd="0" presId="urn:microsoft.com/office/officeart/2005/8/layout/list1"/>
    <dgm:cxn modelId="{3CFC01E0-F9CE-45B9-95D5-3E48976C3A0D}" srcId="{1C9135AE-6AC8-4ABE-A17C-18381220CC93}" destId="{1B3D2CAC-67AD-4462-B57F-C04A493880C0}" srcOrd="0" destOrd="0" parTransId="{A67A8B5D-F0B2-4EAF-B100-1AB5D8444DBA}" sibTransId="{A37475D4-A150-44BD-9878-87863B2943C6}"/>
    <dgm:cxn modelId="{4120A15B-2FD9-42EE-8A81-B1A7AABF550C}" type="presOf" srcId="{1B3D2CAC-67AD-4462-B57F-C04A493880C0}" destId="{0DE26F72-F603-42AB-991C-51B309137BBC}" srcOrd="0" destOrd="0" presId="urn:microsoft.com/office/officeart/2005/8/layout/list1"/>
    <dgm:cxn modelId="{CA5AD723-AF99-48DF-8F48-3C385A9AB876}" type="presOf" srcId="{1B3D2CAC-67AD-4462-B57F-C04A493880C0}" destId="{C9FFCFE8-A903-4DC0-BC59-7A7ED4467838}" srcOrd="1" destOrd="0" presId="urn:microsoft.com/office/officeart/2005/8/layout/list1"/>
    <dgm:cxn modelId="{06DEEB35-CA5F-4400-9A59-E4A2F78C9695}" srcId="{1C9135AE-6AC8-4ABE-A17C-18381220CC93}" destId="{E2D9A79A-4C72-40BD-81C4-36B1217751BA}" srcOrd="1" destOrd="0" parTransId="{C32EE881-8ABF-48D1-A42A-043CB901BF49}" sibTransId="{4233AA49-9AA5-44E1-AC04-0C0B08BB56AD}"/>
    <dgm:cxn modelId="{1947CEC4-2B17-442B-839C-B5360AAAAF90}" type="presParOf" srcId="{DD53DAB3-BFED-414F-B7F8-7C5A263B0839}" destId="{B394B215-65EF-4098-8887-0FA3583D0EF5}" srcOrd="0" destOrd="0" presId="urn:microsoft.com/office/officeart/2005/8/layout/list1"/>
    <dgm:cxn modelId="{D030DF52-4296-4087-BEA1-50373B1531F4}" type="presParOf" srcId="{B394B215-65EF-4098-8887-0FA3583D0EF5}" destId="{0DE26F72-F603-42AB-991C-51B309137BBC}" srcOrd="0" destOrd="0" presId="urn:microsoft.com/office/officeart/2005/8/layout/list1"/>
    <dgm:cxn modelId="{C7D2A620-63C8-4BAB-87BD-1B3F3E748098}" type="presParOf" srcId="{B394B215-65EF-4098-8887-0FA3583D0EF5}" destId="{C9FFCFE8-A903-4DC0-BC59-7A7ED4467838}" srcOrd="1" destOrd="0" presId="urn:microsoft.com/office/officeart/2005/8/layout/list1"/>
    <dgm:cxn modelId="{0DF41343-72B1-4010-8F61-953719606415}" type="presParOf" srcId="{DD53DAB3-BFED-414F-B7F8-7C5A263B0839}" destId="{3AA9231E-CE60-47EB-AD5E-09DB800B9CA3}" srcOrd="1" destOrd="0" presId="urn:microsoft.com/office/officeart/2005/8/layout/list1"/>
    <dgm:cxn modelId="{56AC503F-903C-43F2-831B-5F6CB500C7AF}" type="presParOf" srcId="{DD53DAB3-BFED-414F-B7F8-7C5A263B0839}" destId="{1E48387E-346D-4570-8CBE-590C445CF5F7}" srcOrd="2" destOrd="0" presId="urn:microsoft.com/office/officeart/2005/8/layout/list1"/>
    <dgm:cxn modelId="{C97C790E-F17E-47F1-A84B-4829616C6D0D}" type="presParOf" srcId="{DD53DAB3-BFED-414F-B7F8-7C5A263B0839}" destId="{C27F51AC-4369-4AA3-8B30-221DB23C88CD}" srcOrd="3" destOrd="0" presId="urn:microsoft.com/office/officeart/2005/8/layout/list1"/>
    <dgm:cxn modelId="{FEC47B53-3BB7-4432-840A-D4FBD7C93E6C}" type="presParOf" srcId="{DD53DAB3-BFED-414F-B7F8-7C5A263B0839}" destId="{5AC723E9-C483-4EF5-A2A9-F20B409B6BE3}" srcOrd="4" destOrd="0" presId="urn:microsoft.com/office/officeart/2005/8/layout/list1"/>
    <dgm:cxn modelId="{EA0354BC-1A17-44E1-9F40-12E325E96692}" type="presParOf" srcId="{5AC723E9-C483-4EF5-A2A9-F20B409B6BE3}" destId="{FB981881-6964-455E-A738-82CFEF5A65FA}" srcOrd="0" destOrd="0" presId="urn:microsoft.com/office/officeart/2005/8/layout/list1"/>
    <dgm:cxn modelId="{DF935519-F178-409A-AB73-5BAEEA420A8E}" type="presParOf" srcId="{5AC723E9-C483-4EF5-A2A9-F20B409B6BE3}" destId="{724D9FD3-5669-4A5B-AEAB-BD00BC4F2961}" srcOrd="1" destOrd="0" presId="urn:microsoft.com/office/officeart/2005/8/layout/list1"/>
    <dgm:cxn modelId="{0BC926FD-BAAE-4DFA-8533-AEC6BD3FC6B1}" type="presParOf" srcId="{DD53DAB3-BFED-414F-B7F8-7C5A263B0839}" destId="{222E912B-4BCC-47B6-8547-613F896277C1}" srcOrd="5" destOrd="0" presId="urn:microsoft.com/office/officeart/2005/8/layout/list1"/>
    <dgm:cxn modelId="{78537C3B-4CB2-4D05-8BC7-F9070647155E}" type="presParOf" srcId="{DD53DAB3-BFED-414F-B7F8-7C5A263B0839}" destId="{F96D2324-AA00-480C-AB6E-26496372F80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8387E-346D-4570-8CBE-590C445CF5F7}">
      <dsp:nvSpPr>
        <dsp:cNvPr id="0" name=""/>
        <dsp:cNvSpPr/>
      </dsp:nvSpPr>
      <dsp:spPr>
        <a:xfrm>
          <a:off x="0" y="750116"/>
          <a:ext cx="11029950" cy="120960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9FFCFE8-A903-4DC0-BC59-7A7ED4467838}">
      <dsp:nvSpPr>
        <dsp:cNvPr id="0" name=""/>
        <dsp:cNvSpPr/>
      </dsp:nvSpPr>
      <dsp:spPr>
        <a:xfrm>
          <a:off x="551497" y="41636"/>
          <a:ext cx="7720965" cy="141696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1834" tIns="0" rIns="291834" bIns="0" numCol="1" spcCol="1270" anchor="ctr" anchorCtr="0">
          <a:noAutofit/>
        </a:bodyPr>
        <a:lstStyle/>
        <a:p>
          <a:pPr lvl="0" algn="l" defTabSz="1066800">
            <a:lnSpc>
              <a:spcPct val="90000"/>
            </a:lnSpc>
            <a:spcBef>
              <a:spcPct val="0"/>
            </a:spcBef>
            <a:spcAft>
              <a:spcPct val="35000"/>
            </a:spcAft>
          </a:pPr>
          <a:r>
            <a:rPr lang="en-US" sz="2400" kern="1200" dirty="0">
              <a:solidFill>
                <a:schemeClr val="bg1"/>
              </a:solidFill>
              <a:latin typeface="+mj-lt"/>
              <a:cs typeface="Times New Roman" panose="02020603050405020304" pitchFamily="18" charset="0"/>
            </a:rPr>
            <a:t>Understanding Leadership styles</a:t>
          </a:r>
        </a:p>
      </dsp:txBody>
      <dsp:txXfrm>
        <a:off x="620667" y="110806"/>
        <a:ext cx="7582625" cy="1278620"/>
      </dsp:txXfrm>
    </dsp:sp>
    <dsp:sp modelId="{F96D2324-AA00-480C-AB6E-26496372F80E}">
      <dsp:nvSpPr>
        <dsp:cNvPr id="0" name=""/>
        <dsp:cNvSpPr/>
      </dsp:nvSpPr>
      <dsp:spPr>
        <a:xfrm>
          <a:off x="0" y="2927396"/>
          <a:ext cx="11029950" cy="1209600"/>
        </a:xfrm>
        <a:prstGeom prst="rect">
          <a:avLst/>
        </a:prstGeom>
        <a:solidFill>
          <a:schemeClr val="lt2">
            <a:alpha val="90000"/>
            <a:hueOff val="0"/>
            <a:satOff val="0"/>
            <a:lumOff val="0"/>
            <a:alphaOff val="0"/>
          </a:schemeClr>
        </a:solidFill>
        <a:ln w="12700" cap="rnd" cmpd="sng" algn="ctr">
          <a:solidFill>
            <a:schemeClr val="dk2">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24D9FD3-5669-4A5B-AEAB-BD00BC4F2961}">
      <dsp:nvSpPr>
        <dsp:cNvPr id="0" name=""/>
        <dsp:cNvSpPr/>
      </dsp:nvSpPr>
      <dsp:spPr>
        <a:xfrm>
          <a:off x="551497" y="2218916"/>
          <a:ext cx="7720965" cy="1416960"/>
        </a:xfrm>
        <a:prstGeom prst="roundRect">
          <a:avLst/>
        </a:prstGeom>
        <a:gradFill rotWithShape="0">
          <a:gsLst>
            <a:gs pos="0">
              <a:schemeClr val="dk2">
                <a:hueOff val="0"/>
                <a:satOff val="0"/>
                <a:lumOff val="0"/>
                <a:alphaOff val="0"/>
                <a:tint val="98000"/>
                <a:lumMod val="110000"/>
              </a:schemeClr>
            </a:gs>
            <a:gs pos="84000">
              <a:schemeClr val="dk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1834" tIns="0" rIns="291834" bIns="0" numCol="1" spcCol="1270" anchor="ctr" anchorCtr="0">
          <a:noAutofit/>
        </a:bodyPr>
        <a:lstStyle/>
        <a:p>
          <a:pPr lvl="0" algn="l" defTabSz="1066800">
            <a:lnSpc>
              <a:spcPct val="90000"/>
            </a:lnSpc>
            <a:spcBef>
              <a:spcPct val="0"/>
            </a:spcBef>
            <a:spcAft>
              <a:spcPct val="35000"/>
            </a:spcAft>
          </a:pPr>
          <a:r>
            <a:rPr lang="en-US" sz="2400" kern="1200" dirty="0"/>
            <a:t>Recipe for being a Leader</a:t>
          </a:r>
          <a:endParaRPr lang="en-US" sz="2400" kern="1200" dirty="0">
            <a:latin typeface="Times New Roman" panose="02020603050405020304" pitchFamily="18" charset="0"/>
            <a:cs typeface="Times New Roman" panose="02020603050405020304" pitchFamily="18" charset="0"/>
          </a:endParaRPr>
        </a:p>
      </dsp:txBody>
      <dsp:txXfrm>
        <a:off x="620667" y="2288086"/>
        <a:ext cx="7582625" cy="12786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018B2F-05E2-4FE2-8B6E-FA6CC3A550A6}"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BC8A6-E735-4AFF-8A6E-173050BA4CE7}" type="slidenum">
              <a:rPr lang="en-US" smtClean="0"/>
              <a:t>‹#›</a:t>
            </a:fld>
            <a:endParaRPr lang="en-US"/>
          </a:p>
        </p:txBody>
      </p:sp>
    </p:spTree>
    <p:extLst>
      <p:ext uri="{BB962C8B-B14F-4D97-AF65-F5344CB8AC3E}">
        <p14:creationId xmlns:p14="http://schemas.microsoft.com/office/powerpoint/2010/main" val="41801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leadership is influence,</a:t>
            </a:r>
            <a:r>
              <a:rPr lang="en-US" baseline="0" dirty="0" smtClean="0"/>
              <a:t> </a:t>
            </a:r>
            <a:r>
              <a:rPr lang="en-US" dirty="0" smtClean="0"/>
              <a:t>mean that being a leader is all about having the power to persuade and inspire others to work together towards a common goal. It's like being the captain of a team where everyone listens to your ideas because they trust and respect you, not just because you're in charge.</a:t>
            </a:r>
            <a:endParaRPr lang="en-US" dirty="0"/>
          </a:p>
        </p:txBody>
      </p:sp>
      <p:sp>
        <p:nvSpPr>
          <p:cNvPr id="4" name="Slide Number Placeholder 3"/>
          <p:cNvSpPr>
            <a:spLocks noGrp="1"/>
          </p:cNvSpPr>
          <p:nvPr>
            <p:ph type="sldNum" sz="quarter" idx="10"/>
          </p:nvPr>
        </p:nvSpPr>
        <p:spPr/>
        <p:txBody>
          <a:bodyPr/>
          <a:lstStyle/>
          <a:p>
            <a:fld id="{5A4BC8A6-E735-4AFF-8A6E-173050BA4CE7}" type="slidenum">
              <a:rPr lang="en-US" smtClean="0"/>
              <a:t>3</a:t>
            </a:fld>
            <a:endParaRPr lang="en-US"/>
          </a:p>
        </p:txBody>
      </p:sp>
    </p:spTree>
    <p:extLst>
      <p:ext uri="{BB962C8B-B14F-4D97-AF65-F5344CB8AC3E}">
        <p14:creationId xmlns:p14="http://schemas.microsoft.com/office/powerpoint/2010/main" val="172582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3BB8C79-5995-45E9-A294-47854D8292EA}" type="datetimeFigureOut">
              <a:rPr lang="en-US" smtClean="0"/>
              <a:t>5/8/2024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0382D21-72CA-40A0-A442-841AC05F9A87}" type="slidenum">
              <a:rPr lang="en-US" smtClean="0"/>
              <a:t>‹#›</a:t>
            </a:fld>
            <a:endParaRPr lang="en-US"/>
          </a:p>
        </p:txBody>
      </p:sp>
    </p:spTree>
    <p:extLst>
      <p:ext uri="{BB962C8B-B14F-4D97-AF65-F5344CB8AC3E}">
        <p14:creationId xmlns:p14="http://schemas.microsoft.com/office/powerpoint/2010/main" val="107975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B8C79-5995-45E9-A294-47854D8292EA}"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82D21-72CA-40A0-A442-841AC05F9A87}" type="slidenum">
              <a:rPr lang="en-US" smtClean="0"/>
              <a:t>‹#›</a:t>
            </a:fld>
            <a:endParaRPr lang="en-US"/>
          </a:p>
        </p:txBody>
      </p:sp>
    </p:spTree>
    <p:extLst>
      <p:ext uri="{BB962C8B-B14F-4D97-AF65-F5344CB8AC3E}">
        <p14:creationId xmlns:p14="http://schemas.microsoft.com/office/powerpoint/2010/main" val="85022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3BB8C79-5995-45E9-A294-47854D8292EA}" type="datetimeFigureOut">
              <a:rPr lang="en-US" smtClean="0"/>
              <a:t>5/8/2024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0382D21-72CA-40A0-A442-841AC05F9A87}" type="slidenum">
              <a:rPr lang="en-US" smtClean="0"/>
              <a:t>‹#›</a:t>
            </a:fld>
            <a:endParaRPr lang="en-US"/>
          </a:p>
        </p:txBody>
      </p:sp>
    </p:spTree>
    <p:extLst>
      <p:ext uri="{BB962C8B-B14F-4D97-AF65-F5344CB8AC3E}">
        <p14:creationId xmlns:p14="http://schemas.microsoft.com/office/powerpoint/2010/main" val="122372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B8C79-5995-45E9-A294-47854D8292EA}"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E0382D21-72CA-40A0-A442-841AC05F9A87}" type="slidenum">
              <a:rPr lang="en-US" smtClean="0"/>
              <a:t>‹#›</a:t>
            </a:fld>
            <a:endParaRPr lang="en-US"/>
          </a:p>
        </p:txBody>
      </p:sp>
    </p:spTree>
    <p:extLst>
      <p:ext uri="{BB962C8B-B14F-4D97-AF65-F5344CB8AC3E}">
        <p14:creationId xmlns:p14="http://schemas.microsoft.com/office/powerpoint/2010/main" val="396666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3BB8C79-5995-45E9-A294-47854D8292EA}" type="datetimeFigureOut">
              <a:rPr lang="en-US" smtClean="0"/>
              <a:t>5/8/2024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0382D21-72CA-40A0-A442-841AC05F9A87}" type="slidenum">
              <a:rPr lang="en-US" smtClean="0"/>
              <a:t>‹#›</a:t>
            </a:fld>
            <a:endParaRPr lang="en-US"/>
          </a:p>
        </p:txBody>
      </p:sp>
    </p:spTree>
    <p:extLst>
      <p:ext uri="{BB962C8B-B14F-4D97-AF65-F5344CB8AC3E}">
        <p14:creationId xmlns:p14="http://schemas.microsoft.com/office/powerpoint/2010/main" val="74238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B8C79-5995-45E9-A294-47854D8292EA}"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82D21-72CA-40A0-A442-841AC05F9A87}" type="slidenum">
              <a:rPr lang="en-US" smtClean="0"/>
              <a:t>‹#›</a:t>
            </a:fld>
            <a:endParaRPr lang="en-US"/>
          </a:p>
        </p:txBody>
      </p:sp>
    </p:spTree>
    <p:extLst>
      <p:ext uri="{BB962C8B-B14F-4D97-AF65-F5344CB8AC3E}">
        <p14:creationId xmlns:p14="http://schemas.microsoft.com/office/powerpoint/2010/main" val="185613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BB8C79-5995-45E9-A294-47854D8292EA}"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382D21-72CA-40A0-A442-841AC05F9A87}" type="slidenum">
              <a:rPr lang="en-US" smtClean="0"/>
              <a:t>‹#›</a:t>
            </a:fld>
            <a:endParaRPr lang="en-US"/>
          </a:p>
        </p:txBody>
      </p:sp>
    </p:spTree>
    <p:extLst>
      <p:ext uri="{BB962C8B-B14F-4D97-AF65-F5344CB8AC3E}">
        <p14:creationId xmlns:p14="http://schemas.microsoft.com/office/powerpoint/2010/main" val="260372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BB8C79-5995-45E9-A294-47854D8292EA}"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382D21-72CA-40A0-A442-841AC05F9A87}" type="slidenum">
              <a:rPr lang="en-US" smtClean="0"/>
              <a:t>‹#›</a:t>
            </a:fld>
            <a:endParaRPr lang="en-US"/>
          </a:p>
        </p:txBody>
      </p:sp>
    </p:spTree>
    <p:extLst>
      <p:ext uri="{BB962C8B-B14F-4D97-AF65-F5344CB8AC3E}">
        <p14:creationId xmlns:p14="http://schemas.microsoft.com/office/powerpoint/2010/main" val="183181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B8C79-5995-45E9-A294-47854D8292EA}"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382D21-72CA-40A0-A442-841AC05F9A87}" type="slidenum">
              <a:rPr lang="en-US" smtClean="0"/>
              <a:t>‹#›</a:t>
            </a:fld>
            <a:endParaRPr lang="en-US"/>
          </a:p>
        </p:txBody>
      </p:sp>
    </p:spTree>
    <p:extLst>
      <p:ext uri="{BB962C8B-B14F-4D97-AF65-F5344CB8AC3E}">
        <p14:creationId xmlns:p14="http://schemas.microsoft.com/office/powerpoint/2010/main" val="74937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3BB8C79-5995-45E9-A294-47854D8292EA}" type="datetimeFigureOut">
              <a:rPr lang="en-US" smtClean="0"/>
              <a:t>5/8/2024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0382D21-72CA-40A0-A442-841AC05F9A87}" type="slidenum">
              <a:rPr lang="en-US" smtClean="0"/>
              <a:t>‹#›</a:t>
            </a:fld>
            <a:endParaRPr lang="en-US"/>
          </a:p>
        </p:txBody>
      </p:sp>
    </p:spTree>
    <p:extLst>
      <p:ext uri="{BB962C8B-B14F-4D97-AF65-F5344CB8AC3E}">
        <p14:creationId xmlns:p14="http://schemas.microsoft.com/office/powerpoint/2010/main" val="180886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3BB8C79-5995-45E9-A294-47854D8292EA}"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82D21-72CA-40A0-A442-841AC05F9A87}" type="slidenum">
              <a:rPr lang="en-US" smtClean="0"/>
              <a:t>‹#›</a:t>
            </a:fld>
            <a:endParaRPr lang="en-US"/>
          </a:p>
        </p:txBody>
      </p:sp>
    </p:spTree>
    <p:extLst>
      <p:ext uri="{BB962C8B-B14F-4D97-AF65-F5344CB8AC3E}">
        <p14:creationId xmlns:p14="http://schemas.microsoft.com/office/powerpoint/2010/main" val="262969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3BB8C79-5995-45E9-A294-47854D8292EA}" type="datetimeFigureOut">
              <a:rPr lang="en-US" smtClean="0"/>
              <a:t>5/8/2024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0382D21-72CA-40A0-A442-841AC05F9A87}"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611878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803" y="1435246"/>
            <a:ext cx="10250905" cy="1475013"/>
          </a:xfrm>
        </p:spPr>
        <p:txBody>
          <a:bodyPr/>
          <a:lstStyle/>
          <a:p>
            <a:r>
              <a:rPr lang="en-US" sz="4400" dirty="0"/>
              <a:t>LEADERSHIP</a:t>
            </a:r>
            <a:endParaRPr lang="en-US" dirty="0"/>
          </a:p>
        </p:txBody>
      </p:sp>
      <p:sp>
        <p:nvSpPr>
          <p:cNvPr id="3" name="Subtitle 2"/>
          <p:cNvSpPr>
            <a:spLocks noGrp="1"/>
          </p:cNvSpPr>
          <p:nvPr>
            <p:ph type="subTitle" idx="1"/>
          </p:nvPr>
        </p:nvSpPr>
        <p:spPr>
          <a:xfrm>
            <a:off x="8342204" y="2172752"/>
            <a:ext cx="2264836" cy="590321"/>
          </a:xfrm>
        </p:spPr>
        <p:txBody>
          <a:bodyPr>
            <a:normAutofit fontScale="92500" lnSpcReduction="20000"/>
          </a:bodyPr>
          <a:lstStyle/>
          <a:p>
            <a:r>
              <a:rPr lang="en-US" dirty="0">
                <a:solidFill>
                  <a:schemeClr val="tx1"/>
                </a:solidFill>
              </a:rPr>
              <a:t>BY: </a:t>
            </a:r>
            <a:r>
              <a:rPr lang="en-US" dirty="0" smtClean="0">
                <a:solidFill>
                  <a:schemeClr val="tx1"/>
                </a:solidFill>
              </a:rPr>
              <a:t>RABIA IJAZ</a:t>
            </a:r>
            <a:endParaRPr lang="en-US" dirty="0">
              <a:solidFill>
                <a:schemeClr val="tx1"/>
              </a:solidFill>
            </a:endParaRPr>
          </a:p>
          <a:p>
            <a:r>
              <a:rPr lang="en-US" dirty="0">
                <a:solidFill>
                  <a:schemeClr val="tx1"/>
                </a:solidFill>
              </a:rPr>
              <a:t>Fast-</a:t>
            </a:r>
            <a:r>
              <a:rPr lang="en-US" dirty="0" err="1">
                <a:solidFill>
                  <a:schemeClr val="tx1"/>
                </a:solidFill>
              </a:rPr>
              <a:t>nuces</a:t>
            </a:r>
            <a:r>
              <a:rPr lang="en-US" dirty="0">
                <a:solidFill>
                  <a:schemeClr val="tx1"/>
                </a:solidFill>
              </a:rPr>
              <a:t> , Karachi</a:t>
            </a:r>
          </a:p>
        </p:txBody>
      </p:sp>
    </p:spTree>
    <p:extLst>
      <p:ext uri="{BB962C8B-B14F-4D97-AF65-F5344CB8AC3E}">
        <p14:creationId xmlns:p14="http://schemas.microsoft.com/office/powerpoint/2010/main" val="238907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93761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18213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523135" y="2136953"/>
            <a:ext cx="11029615" cy="3678303"/>
          </a:xfrm>
        </p:spPr>
        <p:txBody>
          <a:bodyPr/>
          <a:lstStyle/>
          <a:p>
            <a:r>
              <a:rPr lang="en-GB" sz="2800" dirty="0">
                <a:solidFill>
                  <a:srgbClr val="003366"/>
                </a:solidFill>
              </a:rPr>
              <a:t>Autocratic</a:t>
            </a:r>
            <a:r>
              <a:rPr lang="en-GB" sz="2800" dirty="0" smtClean="0">
                <a:solidFill>
                  <a:srgbClr val="003366"/>
                </a:solidFill>
              </a:rPr>
              <a:t>:</a:t>
            </a:r>
          </a:p>
          <a:p>
            <a:pPr lvl="1"/>
            <a:r>
              <a:rPr lang="en-US" sz="2400" dirty="0">
                <a:solidFill>
                  <a:schemeClr val="tx1"/>
                </a:solidFill>
              </a:rPr>
              <a:t>L</a:t>
            </a:r>
            <a:r>
              <a:rPr lang="en-US" sz="2400" dirty="0" smtClean="0">
                <a:solidFill>
                  <a:schemeClr val="tx1"/>
                </a:solidFill>
              </a:rPr>
              <a:t>eader </a:t>
            </a:r>
            <a:r>
              <a:rPr lang="en-US" sz="2400" dirty="0">
                <a:solidFill>
                  <a:schemeClr val="tx1"/>
                </a:solidFill>
              </a:rPr>
              <a:t>makes decisions without much input from others. </a:t>
            </a:r>
            <a:endParaRPr lang="en-US" sz="2400" dirty="0" smtClean="0">
              <a:solidFill>
                <a:schemeClr val="tx1"/>
              </a:solidFill>
            </a:endParaRPr>
          </a:p>
          <a:p>
            <a:pPr lvl="1"/>
            <a:r>
              <a:rPr lang="en-US" sz="2400" dirty="0" smtClean="0">
                <a:solidFill>
                  <a:schemeClr val="tx1"/>
                </a:solidFill>
              </a:rPr>
              <a:t>They </a:t>
            </a:r>
            <a:r>
              <a:rPr lang="en-US" sz="2400" dirty="0">
                <a:solidFill>
                  <a:schemeClr val="tx1"/>
                </a:solidFill>
              </a:rPr>
              <a:t>have full control over the team and often give orders rather than engage in discussions. </a:t>
            </a:r>
            <a:endParaRPr lang="en-US" sz="2400" dirty="0" smtClean="0">
              <a:solidFill>
                <a:schemeClr val="tx1"/>
              </a:solidFill>
            </a:endParaRPr>
          </a:p>
          <a:p>
            <a:pPr lvl="1"/>
            <a:r>
              <a:rPr lang="en-US" sz="2400" dirty="0" smtClean="0">
                <a:solidFill>
                  <a:schemeClr val="tx1"/>
                </a:solidFill>
              </a:rPr>
              <a:t>While </a:t>
            </a:r>
            <a:r>
              <a:rPr lang="en-US" sz="2400" dirty="0">
                <a:solidFill>
                  <a:schemeClr val="tx1"/>
                </a:solidFill>
              </a:rPr>
              <a:t>this style can be efficient in certain situations, it can also </a:t>
            </a:r>
            <a:r>
              <a:rPr lang="en-US" sz="2400" dirty="0" smtClean="0">
                <a:solidFill>
                  <a:schemeClr val="tx1"/>
                </a:solidFill>
              </a:rPr>
              <a:t>impacts </a:t>
            </a:r>
            <a:r>
              <a:rPr lang="en-US" sz="2400" dirty="0">
                <a:solidFill>
                  <a:schemeClr val="tx1"/>
                </a:solidFill>
              </a:rPr>
              <a:t>creativity and morale.</a:t>
            </a:r>
            <a:endParaRPr lang="en-GB" sz="2400" dirty="0">
              <a:solidFill>
                <a:schemeClr val="tx1"/>
              </a:solidFill>
            </a:endParaRPr>
          </a:p>
        </p:txBody>
      </p:sp>
      <p:pic>
        <p:nvPicPr>
          <p:cNvPr id="1026" name="Picture 2" descr="The 5 Types of Leaders | AT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2764" y="1735116"/>
            <a:ext cx="1814932" cy="186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93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b="1" dirty="0" smtClean="0"/>
              <a:t>PROS</a:t>
            </a:r>
            <a:endParaRPr lang="en-US" b="1" dirty="0"/>
          </a:p>
        </p:txBody>
      </p:sp>
      <p:sp>
        <p:nvSpPr>
          <p:cNvPr id="4" name="Content Placeholder 3"/>
          <p:cNvSpPr>
            <a:spLocks noGrp="1"/>
          </p:cNvSpPr>
          <p:nvPr>
            <p:ph sz="half" idx="2"/>
          </p:nvPr>
        </p:nvSpPr>
        <p:spPr/>
        <p:txBody>
          <a:bodyPr>
            <a:normAutofit lnSpcReduction="10000"/>
          </a:bodyPr>
          <a:lstStyle/>
          <a:p>
            <a:r>
              <a:rPr lang="en-US" sz="2400" dirty="0">
                <a:solidFill>
                  <a:schemeClr val="tx1"/>
                </a:solidFill>
              </a:rPr>
              <a:t>Ensures faster decision making. </a:t>
            </a:r>
          </a:p>
          <a:p>
            <a:r>
              <a:rPr lang="en-US" sz="2400" dirty="0">
                <a:solidFill>
                  <a:schemeClr val="tx1"/>
                </a:solidFill>
              </a:rPr>
              <a:t>Enhances workplace communication</a:t>
            </a:r>
            <a:r>
              <a:rPr lang="en-US" sz="2400" dirty="0" smtClean="0">
                <a:solidFill>
                  <a:schemeClr val="tx1"/>
                </a:solidFill>
              </a:rPr>
              <a:t>.</a:t>
            </a:r>
            <a:endParaRPr lang="en-US" sz="2400" dirty="0">
              <a:solidFill>
                <a:schemeClr val="tx1"/>
              </a:solidFill>
            </a:endParaRPr>
          </a:p>
          <a:p>
            <a:r>
              <a:rPr lang="en-US" sz="2400" dirty="0">
                <a:solidFill>
                  <a:schemeClr val="tx1"/>
                </a:solidFill>
              </a:rPr>
              <a:t>Improves productivity</a:t>
            </a:r>
            <a:r>
              <a:rPr lang="en-US" sz="2400" dirty="0" smtClean="0">
                <a:solidFill>
                  <a:schemeClr val="tx1"/>
                </a:solidFill>
              </a:rPr>
              <a:t>.</a:t>
            </a:r>
            <a:endParaRPr lang="en-US" sz="2400" dirty="0">
              <a:solidFill>
                <a:schemeClr val="tx1"/>
              </a:solidFill>
            </a:endParaRPr>
          </a:p>
          <a:p>
            <a:r>
              <a:rPr lang="en-US" sz="2400" dirty="0">
                <a:solidFill>
                  <a:schemeClr val="tx1"/>
                </a:solidFill>
              </a:rPr>
              <a:t>Improves crisis management</a:t>
            </a:r>
            <a:r>
              <a:rPr lang="en-US" sz="2400" dirty="0" smtClean="0">
                <a:solidFill>
                  <a:schemeClr val="tx1"/>
                </a:solidFill>
              </a:rPr>
              <a:t>.</a:t>
            </a:r>
          </a:p>
          <a:p>
            <a:r>
              <a:rPr lang="en-US" sz="2400" dirty="0">
                <a:solidFill>
                  <a:schemeClr val="tx1"/>
                </a:solidFill>
              </a:rPr>
              <a:t>Reduced employee </a:t>
            </a:r>
            <a:r>
              <a:rPr lang="en-US" sz="2400" dirty="0" smtClean="0">
                <a:solidFill>
                  <a:schemeClr val="tx1"/>
                </a:solidFill>
              </a:rPr>
              <a:t>stress</a:t>
            </a:r>
          </a:p>
          <a:p>
            <a:r>
              <a:rPr lang="en-US" sz="2400" dirty="0">
                <a:solidFill>
                  <a:schemeClr val="tx1"/>
                </a:solidFill>
              </a:rPr>
              <a:t>Direct Communication</a:t>
            </a:r>
          </a:p>
        </p:txBody>
      </p:sp>
      <p:sp>
        <p:nvSpPr>
          <p:cNvPr id="5" name="Text Placeholder 4"/>
          <p:cNvSpPr>
            <a:spLocks noGrp="1"/>
          </p:cNvSpPr>
          <p:nvPr>
            <p:ph type="body" sz="quarter" idx="3"/>
          </p:nvPr>
        </p:nvSpPr>
        <p:spPr/>
        <p:txBody>
          <a:bodyPr/>
          <a:lstStyle/>
          <a:p>
            <a:r>
              <a:rPr lang="en-US" b="1" dirty="0" smtClean="0"/>
              <a:t>CONS</a:t>
            </a:r>
            <a:endParaRPr lang="en-US" b="1" dirty="0"/>
          </a:p>
        </p:txBody>
      </p:sp>
      <p:sp>
        <p:nvSpPr>
          <p:cNvPr id="6" name="Content Placeholder 5"/>
          <p:cNvSpPr>
            <a:spLocks noGrp="1"/>
          </p:cNvSpPr>
          <p:nvPr>
            <p:ph sz="quarter" idx="4"/>
          </p:nvPr>
        </p:nvSpPr>
        <p:spPr/>
        <p:txBody>
          <a:bodyPr>
            <a:normAutofit/>
          </a:bodyPr>
          <a:lstStyle/>
          <a:p>
            <a:r>
              <a:rPr lang="en-US" sz="2400" dirty="0">
                <a:solidFill>
                  <a:schemeClr val="tx1"/>
                </a:solidFill>
              </a:rPr>
              <a:t>Limited </a:t>
            </a:r>
            <a:r>
              <a:rPr lang="en-US" sz="2400" dirty="0" smtClean="0">
                <a:solidFill>
                  <a:schemeClr val="tx1"/>
                </a:solidFill>
              </a:rPr>
              <a:t>Innovation/Lacks creativity.</a:t>
            </a:r>
          </a:p>
          <a:p>
            <a:r>
              <a:rPr lang="en-US" sz="2400" dirty="0" smtClean="0">
                <a:solidFill>
                  <a:schemeClr val="tx1"/>
                </a:solidFill>
              </a:rPr>
              <a:t>Creates </a:t>
            </a:r>
            <a:r>
              <a:rPr lang="en-US" sz="2400" dirty="0">
                <a:solidFill>
                  <a:schemeClr val="tx1"/>
                </a:solidFill>
              </a:rPr>
              <a:t>a lack of trust</a:t>
            </a:r>
            <a:r>
              <a:rPr lang="en-US" sz="2400" dirty="0" smtClean="0">
                <a:solidFill>
                  <a:schemeClr val="tx1"/>
                </a:solidFill>
              </a:rPr>
              <a:t>.</a:t>
            </a:r>
            <a:endParaRPr lang="en-US" sz="2400" dirty="0">
              <a:solidFill>
                <a:schemeClr val="tx1"/>
              </a:solidFill>
            </a:endParaRPr>
          </a:p>
          <a:p>
            <a:r>
              <a:rPr lang="en-US" sz="2400" dirty="0">
                <a:solidFill>
                  <a:schemeClr val="tx1"/>
                </a:solidFill>
              </a:rPr>
              <a:t>Creates a high-pressure working environment</a:t>
            </a:r>
            <a:r>
              <a:rPr lang="en-US" sz="2400" dirty="0" smtClean="0">
                <a:solidFill>
                  <a:schemeClr val="tx1"/>
                </a:solidFill>
              </a:rPr>
              <a:t>.</a:t>
            </a:r>
            <a:endParaRPr lang="en-US" sz="2400" dirty="0">
              <a:solidFill>
                <a:schemeClr val="tx1"/>
              </a:solidFill>
            </a:endParaRPr>
          </a:p>
          <a:p>
            <a:r>
              <a:rPr lang="en-US" sz="2400" dirty="0" smtClean="0">
                <a:solidFill>
                  <a:schemeClr val="tx1"/>
                </a:solidFill>
              </a:rPr>
              <a:t>Dependency</a:t>
            </a:r>
          </a:p>
          <a:p>
            <a:r>
              <a:rPr lang="en-US" sz="2400" dirty="0">
                <a:solidFill>
                  <a:schemeClr val="tx1"/>
                </a:solidFill>
              </a:rPr>
              <a:t>Risk of Errors</a:t>
            </a:r>
          </a:p>
        </p:txBody>
      </p:sp>
    </p:spTree>
    <p:extLst>
      <p:ext uri="{BB962C8B-B14F-4D97-AF65-F5344CB8AC3E}">
        <p14:creationId xmlns:p14="http://schemas.microsoft.com/office/powerpoint/2010/main" val="39384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503657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3"/>
          <p:cNvPicPr>
            <a:picLocks noChangeAspect="1"/>
          </p:cNvPicPr>
          <p:nvPr/>
        </p:nvPicPr>
        <p:blipFill rotWithShape="1">
          <a:blip r:embed="rId2"/>
          <a:srcRect b="55928"/>
          <a:stretch/>
        </p:blipFill>
        <p:spPr>
          <a:xfrm>
            <a:off x="444006" y="152400"/>
            <a:ext cx="11970718" cy="2923309"/>
          </a:xfrm>
          <a:prstGeom prst="rect">
            <a:avLst/>
          </a:prstGeom>
        </p:spPr>
      </p:pic>
      <p:pic>
        <p:nvPicPr>
          <p:cNvPr id="6" name="Content Placeholder 3"/>
          <p:cNvPicPr>
            <a:picLocks noChangeAspect="1"/>
          </p:cNvPicPr>
          <p:nvPr/>
        </p:nvPicPr>
        <p:blipFill rotWithShape="1">
          <a:blip r:embed="rId2"/>
          <a:srcRect l="47734" t="44788" r="6847"/>
          <a:stretch/>
        </p:blipFill>
        <p:spPr>
          <a:xfrm>
            <a:off x="6171673" y="3075709"/>
            <a:ext cx="5439135" cy="3662219"/>
          </a:xfrm>
          <a:prstGeom prst="rect">
            <a:avLst/>
          </a:prstGeom>
        </p:spPr>
      </p:pic>
      <p:sp>
        <p:nvSpPr>
          <p:cNvPr id="7" name="Rectangle 6"/>
          <p:cNvSpPr/>
          <p:nvPr/>
        </p:nvSpPr>
        <p:spPr>
          <a:xfrm>
            <a:off x="333365" y="2601411"/>
            <a:ext cx="6096000" cy="4136517"/>
          </a:xfrm>
          <a:prstGeom prst="rect">
            <a:avLst/>
          </a:prstGeom>
        </p:spPr>
        <p:txBody>
          <a:bodyPr>
            <a:spAutoFit/>
          </a:bodyPr>
          <a:lstStyle/>
          <a:p>
            <a:pPr>
              <a:lnSpc>
                <a:spcPct val="90000"/>
              </a:lnSpc>
            </a:pPr>
            <a:r>
              <a:rPr lang="en-GB" sz="2800" dirty="0">
                <a:solidFill>
                  <a:srgbClr val="003366"/>
                </a:solidFill>
              </a:rPr>
              <a:t>Democratic</a:t>
            </a:r>
            <a:r>
              <a:rPr lang="en-GB" sz="2800" dirty="0" smtClean="0">
                <a:solidFill>
                  <a:srgbClr val="003366"/>
                </a:solidFill>
              </a:rPr>
              <a:t>:</a:t>
            </a:r>
          </a:p>
          <a:p>
            <a:pPr marL="800100" lvl="1" indent="-342900">
              <a:lnSpc>
                <a:spcPct val="90000"/>
              </a:lnSpc>
              <a:buFont typeface="Wingdings" panose="05000000000000000000" pitchFamily="2" charset="2"/>
              <a:buChar char="§"/>
            </a:pPr>
            <a:r>
              <a:rPr lang="en-US" sz="2400" dirty="0" smtClean="0"/>
              <a:t>Democratic </a:t>
            </a:r>
            <a:r>
              <a:rPr lang="en-US" sz="2400" dirty="0"/>
              <a:t>leaders involve their team members in decision-making processes. </a:t>
            </a:r>
            <a:endParaRPr lang="en-US" sz="2400" dirty="0" smtClean="0"/>
          </a:p>
          <a:p>
            <a:pPr marL="800100" lvl="1" indent="-342900">
              <a:lnSpc>
                <a:spcPct val="90000"/>
              </a:lnSpc>
              <a:buFont typeface="Wingdings" panose="05000000000000000000" pitchFamily="2" charset="2"/>
              <a:buChar char="§"/>
            </a:pPr>
            <a:endParaRPr lang="en-US" sz="2400" dirty="0" smtClean="0"/>
          </a:p>
          <a:p>
            <a:pPr marL="800100" lvl="1" indent="-342900">
              <a:lnSpc>
                <a:spcPct val="90000"/>
              </a:lnSpc>
              <a:buFont typeface="Wingdings" panose="05000000000000000000" pitchFamily="2" charset="2"/>
              <a:buChar char="§"/>
            </a:pPr>
            <a:r>
              <a:rPr lang="en-US" sz="2400" dirty="0" smtClean="0"/>
              <a:t>They </a:t>
            </a:r>
            <a:r>
              <a:rPr lang="en-US" sz="2400" dirty="0"/>
              <a:t>value input from others, encourage participation, and foster a sense of ownership among team members. </a:t>
            </a:r>
          </a:p>
          <a:p>
            <a:pPr marL="800100" lvl="1" indent="-342900">
              <a:lnSpc>
                <a:spcPct val="90000"/>
              </a:lnSpc>
              <a:buFont typeface="Wingdings" panose="05000000000000000000" pitchFamily="2" charset="2"/>
              <a:buChar char="§"/>
            </a:pPr>
            <a:endParaRPr lang="en-US" sz="2400" dirty="0" smtClean="0"/>
          </a:p>
          <a:p>
            <a:pPr marL="800100" lvl="1" indent="-342900">
              <a:lnSpc>
                <a:spcPct val="90000"/>
              </a:lnSpc>
              <a:buFont typeface="Wingdings" panose="05000000000000000000" pitchFamily="2" charset="2"/>
              <a:buChar char="§"/>
            </a:pPr>
            <a:r>
              <a:rPr lang="en-US" sz="2400" dirty="0" smtClean="0"/>
              <a:t>This </a:t>
            </a:r>
            <a:r>
              <a:rPr lang="en-US" sz="2400" dirty="0"/>
              <a:t>style can lead to higher morale and innovation but may be slower in decision-making compared to autocratic leadership</a:t>
            </a:r>
            <a:r>
              <a:rPr lang="en-US" sz="2400" dirty="0" smtClean="0"/>
              <a:t>.</a:t>
            </a:r>
            <a:endParaRPr lang="en-GB" sz="2400" dirty="0" smtClean="0"/>
          </a:p>
        </p:txBody>
      </p:sp>
    </p:spTree>
    <p:extLst>
      <p:ext uri="{BB962C8B-B14F-4D97-AF65-F5344CB8AC3E}">
        <p14:creationId xmlns:p14="http://schemas.microsoft.com/office/powerpoint/2010/main" val="196949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9309" y="314036"/>
            <a:ext cx="11554691" cy="6299200"/>
          </a:xfrm>
          <a:prstGeom prst="rect">
            <a:avLst/>
          </a:prstGeom>
        </p:spPr>
      </p:pic>
    </p:spTree>
    <p:extLst>
      <p:ext uri="{BB962C8B-B14F-4D97-AF65-F5344CB8AC3E}">
        <p14:creationId xmlns:p14="http://schemas.microsoft.com/office/powerpoint/2010/main" val="4000207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b="1" dirty="0" smtClean="0"/>
              <a:t>PROS</a:t>
            </a:r>
            <a:endParaRPr lang="en-US" b="1" dirty="0"/>
          </a:p>
        </p:txBody>
      </p:sp>
      <p:sp>
        <p:nvSpPr>
          <p:cNvPr id="4" name="Content Placeholder 3"/>
          <p:cNvSpPr>
            <a:spLocks noGrp="1"/>
          </p:cNvSpPr>
          <p:nvPr>
            <p:ph sz="half" idx="2"/>
          </p:nvPr>
        </p:nvSpPr>
        <p:spPr/>
        <p:txBody>
          <a:bodyPr>
            <a:normAutofit/>
          </a:bodyPr>
          <a:lstStyle/>
          <a:p>
            <a:r>
              <a:rPr lang="en-US" sz="2400" dirty="0">
                <a:solidFill>
                  <a:schemeClr val="tx1"/>
                </a:solidFill>
              </a:rPr>
              <a:t>Increased </a:t>
            </a:r>
            <a:r>
              <a:rPr lang="en-US" sz="2400" dirty="0" smtClean="0">
                <a:solidFill>
                  <a:schemeClr val="tx1"/>
                </a:solidFill>
              </a:rPr>
              <a:t>Participation</a:t>
            </a:r>
          </a:p>
          <a:p>
            <a:r>
              <a:rPr lang="en-US" sz="2400" dirty="0">
                <a:solidFill>
                  <a:schemeClr val="tx1"/>
                </a:solidFill>
              </a:rPr>
              <a:t>Diverse </a:t>
            </a:r>
            <a:r>
              <a:rPr lang="en-US" sz="2400" dirty="0" smtClean="0">
                <a:solidFill>
                  <a:schemeClr val="tx1"/>
                </a:solidFill>
              </a:rPr>
              <a:t>Perspectives</a:t>
            </a:r>
          </a:p>
          <a:p>
            <a:r>
              <a:rPr lang="en-US" sz="2400" dirty="0">
                <a:solidFill>
                  <a:schemeClr val="tx1"/>
                </a:solidFill>
              </a:rPr>
              <a:t>Enhanced </a:t>
            </a:r>
            <a:r>
              <a:rPr lang="en-US" sz="2400" dirty="0" smtClean="0">
                <a:solidFill>
                  <a:schemeClr val="tx1"/>
                </a:solidFill>
              </a:rPr>
              <a:t>Morale</a:t>
            </a:r>
          </a:p>
          <a:p>
            <a:r>
              <a:rPr lang="en-US" sz="2400" dirty="0" smtClean="0">
                <a:solidFill>
                  <a:schemeClr val="tx1"/>
                </a:solidFill>
              </a:rPr>
              <a:t>Adaptability/flexibility</a:t>
            </a:r>
            <a:endParaRPr lang="en-US" sz="2400" dirty="0">
              <a:solidFill>
                <a:schemeClr val="tx1"/>
              </a:solidFill>
            </a:endParaRPr>
          </a:p>
        </p:txBody>
      </p:sp>
      <p:sp>
        <p:nvSpPr>
          <p:cNvPr id="5" name="Text Placeholder 4"/>
          <p:cNvSpPr>
            <a:spLocks noGrp="1"/>
          </p:cNvSpPr>
          <p:nvPr>
            <p:ph type="body" sz="quarter" idx="3"/>
          </p:nvPr>
        </p:nvSpPr>
        <p:spPr/>
        <p:txBody>
          <a:bodyPr/>
          <a:lstStyle/>
          <a:p>
            <a:r>
              <a:rPr lang="en-US" b="1" dirty="0" smtClean="0"/>
              <a:t>CONS</a:t>
            </a:r>
            <a:endParaRPr lang="en-US" b="1" dirty="0"/>
          </a:p>
        </p:txBody>
      </p:sp>
      <p:sp>
        <p:nvSpPr>
          <p:cNvPr id="6" name="Content Placeholder 5"/>
          <p:cNvSpPr>
            <a:spLocks noGrp="1"/>
          </p:cNvSpPr>
          <p:nvPr>
            <p:ph sz="quarter" idx="4"/>
          </p:nvPr>
        </p:nvSpPr>
        <p:spPr/>
        <p:txBody>
          <a:bodyPr>
            <a:normAutofit/>
          </a:bodyPr>
          <a:lstStyle/>
          <a:p>
            <a:r>
              <a:rPr lang="en-US" sz="2400" dirty="0" smtClean="0">
                <a:solidFill>
                  <a:schemeClr val="tx1"/>
                </a:solidFill>
              </a:rPr>
              <a:t>Time-Consuming</a:t>
            </a:r>
          </a:p>
          <a:p>
            <a:r>
              <a:rPr lang="en-US" sz="2400" dirty="0">
                <a:solidFill>
                  <a:schemeClr val="tx1"/>
                </a:solidFill>
              </a:rPr>
              <a:t>Conflict and </a:t>
            </a:r>
            <a:r>
              <a:rPr lang="en-US" sz="2400" dirty="0" smtClean="0">
                <a:solidFill>
                  <a:schemeClr val="tx1"/>
                </a:solidFill>
              </a:rPr>
              <a:t>Disagreement</a:t>
            </a:r>
          </a:p>
          <a:p>
            <a:r>
              <a:rPr lang="en-US" sz="2400" dirty="0">
                <a:solidFill>
                  <a:schemeClr val="tx1"/>
                </a:solidFill>
              </a:rPr>
              <a:t>Risk of Decision </a:t>
            </a:r>
            <a:r>
              <a:rPr lang="en-US" sz="2400" dirty="0" smtClean="0">
                <a:solidFill>
                  <a:schemeClr val="tx1"/>
                </a:solidFill>
              </a:rPr>
              <a:t>Paralysis</a:t>
            </a:r>
          </a:p>
          <a:p>
            <a:r>
              <a:rPr lang="en-US" sz="2400" dirty="0">
                <a:solidFill>
                  <a:schemeClr val="tx1"/>
                </a:solidFill>
              </a:rPr>
              <a:t>Lack of Accountability</a:t>
            </a:r>
          </a:p>
        </p:txBody>
      </p:sp>
    </p:spTree>
    <p:extLst>
      <p:ext uri="{BB962C8B-B14F-4D97-AF65-F5344CB8AC3E}">
        <p14:creationId xmlns:p14="http://schemas.microsoft.com/office/powerpoint/2010/main" val="863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 y="0"/>
            <a:ext cx="12064620" cy="6858000"/>
          </a:xfrm>
          <a:prstGeom prst="rect">
            <a:avLst/>
          </a:prstGeom>
        </p:spPr>
      </p:pic>
    </p:spTree>
    <p:extLst>
      <p:ext uri="{BB962C8B-B14F-4D97-AF65-F5344CB8AC3E}">
        <p14:creationId xmlns:p14="http://schemas.microsoft.com/office/powerpoint/2010/main" val="3424453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 y="-1"/>
            <a:ext cx="12337142" cy="6939643"/>
          </a:xfrm>
          <a:prstGeom prst="rect">
            <a:avLst/>
          </a:prstGeom>
        </p:spPr>
      </p:pic>
    </p:spTree>
    <p:extLst>
      <p:ext uri="{BB962C8B-B14F-4D97-AF65-F5344CB8AC3E}">
        <p14:creationId xmlns:p14="http://schemas.microsoft.com/office/powerpoint/2010/main" val="291841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0347742"/>
              </p:ext>
            </p:extLst>
          </p:nvPr>
        </p:nvGraphicFramePr>
        <p:xfrm>
          <a:off x="581025" y="2181225"/>
          <a:ext cx="11029950" cy="417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2921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581192" y="2180496"/>
            <a:ext cx="11497077" cy="4677504"/>
          </a:xfrm>
        </p:spPr>
        <p:txBody>
          <a:bodyPr>
            <a:normAutofit fontScale="92500" lnSpcReduction="10000"/>
          </a:bodyPr>
          <a:lstStyle/>
          <a:p>
            <a:pPr lvl="1"/>
            <a:r>
              <a:rPr lang="en-GB" sz="2800" dirty="0">
                <a:solidFill>
                  <a:schemeClr val="tx1"/>
                </a:solidFill>
              </a:rPr>
              <a:t>‘Let it be’ – the leadership responsibilities </a:t>
            </a:r>
            <a:br>
              <a:rPr lang="en-GB" sz="2800" dirty="0">
                <a:solidFill>
                  <a:schemeClr val="tx1"/>
                </a:solidFill>
              </a:rPr>
            </a:br>
            <a:r>
              <a:rPr lang="en-GB" sz="2800" dirty="0">
                <a:solidFill>
                  <a:schemeClr val="tx1"/>
                </a:solidFill>
              </a:rPr>
              <a:t>are shared by all</a:t>
            </a:r>
          </a:p>
          <a:p>
            <a:pPr lvl="1"/>
            <a:r>
              <a:rPr lang="en-GB" sz="2800" dirty="0">
                <a:solidFill>
                  <a:schemeClr val="tx1"/>
                </a:solidFill>
              </a:rPr>
              <a:t>Can be very useful in businesses </a:t>
            </a:r>
            <a:br>
              <a:rPr lang="en-GB" sz="2800" dirty="0">
                <a:solidFill>
                  <a:schemeClr val="tx1"/>
                </a:solidFill>
              </a:rPr>
            </a:br>
            <a:r>
              <a:rPr lang="en-GB" sz="2800" dirty="0">
                <a:solidFill>
                  <a:schemeClr val="tx1"/>
                </a:solidFill>
              </a:rPr>
              <a:t>where creative ideas are important</a:t>
            </a:r>
          </a:p>
          <a:p>
            <a:pPr lvl="1"/>
            <a:r>
              <a:rPr lang="en-GB" sz="2800" dirty="0">
                <a:solidFill>
                  <a:schemeClr val="tx1"/>
                </a:solidFill>
              </a:rPr>
              <a:t>Can be highly motivational, </a:t>
            </a:r>
            <a:br>
              <a:rPr lang="en-GB" sz="2800" dirty="0">
                <a:solidFill>
                  <a:schemeClr val="tx1"/>
                </a:solidFill>
              </a:rPr>
            </a:br>
            <a:r>
              <a:rPr lang="en-GB" sz="2800" dirty="0">
                <a:solidFill>
                  <a:schemeClr val="tx1"/>
                </a:solidFill>
              </a:rPr>
              <a:t>as people have control over their working life</a:t>
            </a:r>
          </a:p>
          <a:p>
            <a:pPr lvl="1"/>
            <a:r>
              <a:rPr lang="en-GB" sz="2800" dirty="0">
                <a:solidFill>
                  <a:schemeClr val="tx1"/>
                </a:solidFill>
              </a:rPr>
              <a:t>Can make coordination and decision making </a:t>
            </a:r>
            <a:br>
              <a:rPr lang="en-GB" sz="2800" dirty="0">
                <a:solidFill>
                  <a:schemeClr val="tx1"/>
                </a:solidFill>
              </a:rPr>
            </a:br>
            <a:r>
              <a:rPr lang="en-GB" sz="2800" dirty="0">
                <a:solidFill>
                  <a:schemeClr val="tx1"/>
                </a:solidFill>
              </a:rPr>
              <a:t>time-consuming and lacking in overall direction</a:t>
            </a:r>
          </a:p>
          <a:p>
            <a:pPr lvl="1"/>
            <a:r>
              <a:rPr lang="en-GB" sz="2800" dirty="0">
                <a:solidFill>
                  <a:schemeClr val="tx1"/>
                </a:solidFill>
              </a:rPr>
              <a:t>Relies on good team work</a:t>
            </a:r>
          </a:p>
          <a:p>
            <a:pPr lvl="1"/>
            <a:r>
              <a:rPr lang="en-GB" sz="2800" dirty="0">
                <a:solidFill>
                  <a:schemeClr val="tx1"/>
                </a:solidFill>
              </a:rPr>
              <a:t>Relies on good interpersonal relations</a:t>
            </a:r>
          </a:p>
          <a:p>
            <a:endParaRPr lang="en-GB" sz="2400" dirty="0">
              <a:solidFill>
                <a:schemeClr val="tx1"/>
              </a:solidFill>
            </a:endParaRPr>
          </a:p>
        </p:txBody>
      </p:sp>
    </p:spTree>
    <p:extLst>
      <p:ext uri="{BB962C8B-B14F-4D97-AF65-F5344CB8AC3E}">
        <p14:creationId xmlns:p14="http://schemas.microsoft.com/office/powerpoint/2010/main" val="380766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1999" cy="6762466"/>
          </a:xfrm>
          <a:prstGeom prst="rect">
            <a:avLst/>
          </a:prstGeom>
        </p:spPr>
      </p:pic>
    </p:spTree>
    <p:extLst>
      <p:ext uri="{BB962C8B-B14F-4D97-AF65-F5344CB8AC3E}">
        <p14:creationId xmlns:p14="http://schemas.microsoft.com/office/powerpoint/2010/main" val="907703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Recipe for being a Leader</a:t>
            </a:r>
          </a:p>
        </p:txBody>
      </p:sp>
      <p:sp>
        <p:nvSpPr>
          <p:cNvPr id="4" name="Rectangle 3"/>
          <p:cNvSpPr>
            <a:spLocks noGrp="1" noChangeArrowheads="1"/>
          </p:cNvSpPr>
          <p:nvPr>
            <p:ph idx="1"/>
          </p:nvPr>
        </p:nvSpPr>
        <p:spPr/>
        <p:txBody>
          <a:bodyPr>
            <a:normAutofit/>
          </a:bodyPr>
          <a:lstStyle/>
          <a:p>
            <a:pPr eaLnBrk="1" hangingPunct="1"/>
            <a:r>
              <a:rPr lang="en-US" sz="2400" dirty="0">
                <a:latin typeface="+mj-lt"/>
                <a:cs typeface="Times New Roman" panose="02020603050405020304" pitchFamily="18" charset="0"/>
              </a:rPr>
              <a:t>Take control of your life</a:t>
            </a:r>
          </a:p>
          <a:p>
            <a:pPr eaLnBrk="1" hangingPunct="1"/>
            <a:r>
              <a:rPr lang="en-US" sz="2400" dirty="0">
                <a:latin typeface="+mj-lt"/>
                <a:cs typeface="Times New Roman" panose="02020603050405020304" pitchFamily="18" charset="0"/>
              </a:rPr>
              <a:t>Assume responsibility for who you are</a:t>
            </a:r>
          </a:p>
          <a:p>
            <a:pPr eaLnBrk="1" hangingPunct="1"/>
            <a:r>
              <a:rPr lang="en-US" sz="2400" dirty="0">
                <a:latin typeface="+mj-lt"/>
                <a:cs typeface="Times New Roman" panose="02020603050405020304" pitchFamily="18" charset="0"/>
              </a:rPr>
              <a:t>Convey a positive and dynamic attitude in everything you do</a:t>
            </a:r>
          </a:p>
          <a:p>
            <a:pPr eaLnBrk="1" hangingPunct="1"/>
            <a:r>
              <a:rPr lang="en-US" sz="2400" dirty="0">
                <a:latin typeface="+mj-lt"/>
                <a:cs typeface="Times New Roman" panose="02020603050405020304" pitchFamily="18" charset="0"/>
              </a:rPr>
              <a:t>Accept blame: learn from your own mistakes as well as those of others.  Take blame for everything that happens in your unit</a:t>
            </a:r>
          </a:p>
          <a:p>
            <a:pPr eaLnBrk="1" hangingPunct="1"/>
            <a:r>
              <a:rPr lang="en-US" sz="2400" dirty="0">
                <a:latin typeface="+mj-lt"/>
                <a:cs typeface="Times New Roman" panose="02020603050405020304" pitchFamily="18" charset="0"/>
              </a:rPr>
              <a:t>Give credit wherever it is due</a:t>
            </a:r>
          </a:p>
          <a:p>
            <a:pPr eaLnBrk="1" hangingPunct="1"/>
            <a:r>
              <a:rPr lang="en-US" sz="2400" dirty="0">
                <a:latin typeface="+mj-lt"/>
                <a:cs typeface="Times New Roman" panose="02020603050405020304" pitchFamily="18" charset="0"/>
              </a:rPr>
              <a:t>Be compassionate when you review your team members' progress or lack thereof</a:t>
            </a:r>
          </a:p>
          <a:p>
            <a:pPr eaLnBrk="1" hangingPunct="1">
              <a:buFontTx/>
              <a:buNone/>
            </a:pP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2030735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9328" y="1127125"/>
            <a:ext cx="9525000" cy="5010150"/>
          </a:xfrm>
          <a:prstGeom prst="rect">
            <a:avLst/>
          </a:prstGeom>
        </p:spPr>
      </p:pic>
    </p:spTree>
    <p:extLst>
      <p:ext uri="{BB962C8B-B14F-4D97-AF65-F5344CB8AC3E}">
        <p14:creationId xmlns:p14="http://schemas.microsoft.com/office/powerpoint/2010/main" val="100093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7434" y="0"/>
            <a:ext cx="12192000" cy="6858000"/>
          </a:xfrm>
          <a:prstGeom prst="rect">
            <a:avLst/>
          </a:prstGeom>
        </p:spPr>
      </p:pic>
    </p:spTree>
    <p:extLst>
      <p:ext uri="{BB962C8B-B14F-4D97-AF65-F5344CB8AC3E}">
        <p14:creationId xmlns:p14="http://schemas.microsoft.com/office/powerpoint/2010/main" val="250641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1999" cy="6819520"/>
          </a:xfrm>
          <a:prstGeom prst="rect">
            <a:avLst/>
          </a:prstGeom>
        </p:spPr>
      </p:pic>
    </p:spTree>
    <p:extLst>
      <p:ext uri="{BB962C8B-B14F-4D97-AF65-F5344CB8AC3E}">
        <p14:creationId xmlns:p14="http://schemas.microsoft.com/office/powerpoint/2010/main" val="375392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97119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385647"/>
            <a:ext cx="11029616" cy="1013800"/>
          </a:xfrm>
        </p:spPr>
        <p:txBody>
          <a:bodyPr>
            <a:normAutofit fontScale="90000"/>
          </a:bodyPr>
          <a:lstStyle/>
          <a:p>
            <a:r>
              <a:rPr lang="en-US" dirty="0"/>
              <a:t>Leadership encompasses several key elements, including vision, followership, and influence. Let's simplify each concept:</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000" b="1" dirty="0" smtClean="0">
                <a:solidFill>
                  <a:schemeClr val="tx1"/>
                </a:solidFill>
              </a:rPr>
              <a:t>Vision</a:t>
            </a:r>
            <a:r>
              <a:rPr lang="en-US" sz="2000" b="1" dirty="0">
                <a:solidFill>
                  <a:schemeClr val="tx1"/>
                </a:solidFill>
              </a:rPr>
              <a:t>: </a:t>
            </a:r>
            <a:r>
              <a:rPr lang="en-US" sz="2000" dirty="0">
                <a:solidFill>
                  <a:schemeClr val="tx1"/>
                </a:solidFill>
              </a:rPr>
              <a:t>This is like having a roadmap or a clear picture of where you want to go. A leader with vision knows what they want to achieve and can communicate that vision to others in a way that inspires and motivates them. It's like being able to see the destination and guiding others towards </a:t>
            </a:r>
            <a:r>
              <a:rPr lang="en-US" sz="2000" dirty="0" smtClean="0">
                <a:solidFill>
                  <a:schemeClr val="tx1"/>
                </a:solidFill>
              </a:rPr>
              <a:t>it.</a:t>
            </a:r>
          </a:p>
          <a:p>
            <a:pPr algn="just"/>
            <a:r>
              <a:rPr lang="en-US" sz="2000" b="1" dirty="0" smtClean="0">
                <a:solidFill>
                  <a:schemeClr val="tx1"/>
                </a:solidFill>
              </a:rPr>
              <a:t>Followership</a:t>
            </a:r>
            <a:r>
              <a:rPr lang="en-US" sz="2000" b="1" dirty="0">
                <a:solidFill>
                  <a:schemeClr val="tx1"/>
                </a:solidFill>
              </a:rPr>
              <a:t>: </a:t>
            </a:r>
            <a:r>
              <a:rPr lang="en-US" sz="2000" dirty="0">
                <a:solidFill>
                  <a:schemeClr val="tx1"/>
                </a:solidFill>
              </a:rPr>
              <a:t>While leadership often gets the spotlight, followership is equally important. Followership is about trusting and supporting the leader's vision and direction. Just like in a dance where one person leads and the other follows, effective leadership relies on having people who are willing to follow and contribute to the </a:t>
            </a:r>
            <a:r>
              <a:rPr lang="en-US" sz="2000" dirty="0" smtClean="0">
                <a:solidFill>
                  <a:schemeClr val="tx1"/>
                </a:solidFill>
              </a:rPr>
              <a:t>vision.</a:t>
            </a:r>
          </a:p>
          <a:p>
            <a:pPr algn="just"/>
            <a:r>
              <a:rPr lang="en-US" sz="2000" b="1" dirty="0" smtClean="0">
                <a:solidFill>
                  <a:schemeClr val="tx1"/>
                </a:solidFill>
              </a:rPr>
              <a:t>Influence</a:t>
            </a:r>
            <a:r>
              <a:rPr lang="en-US" sz="2000" b="1" dirty="0">
                <a:solidFill>
                  <a:schemeClr val="tx1"/>
                </a:solidFill>
              </a:rPr>
              <a:t>: </a:t>
            </a:r>
            <a:r>
              <a:rPr lang="en-US" sz="2000" dirty="0">
                <a:solidFill>
                  <a:schemeClr val="tx1"/>
                </a:solidFill>
              </a:rPr>
              <a:t>This is the magic ingredient that ties everything together. Influence is the ability to persuade, inspire, and motivate others to take action. It's about getting people on board with the vision and guiding them towards achieving it. Think of influence as the fuel that powers leadership.</a:t>
            </a:r>
          </a:p>
        </p:txBody>
      </p:sp>
    </p:spTree>
    <p:extLst>
      <p:ext uri="{BB962C8B-B14F-4D97-AF65-F5344CB8AC3E}">
        <p14:creationId xmlns:p14="http://schemas.microsoft.com/office/powerpoint/2010/main" val="287107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42235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68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338701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868</TotalTime>
  <Words>502</Words>
  <Application>Microsoft Office PowerPoint</Application>
  <PresentationFormat>Widescreen</PresentationFormat>
  <Paragraphs>58</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Gill Sans MT</vt:lpstr>
      <vt:lpstr>Times New Roman</vt:lpstr>
      <vt:lpstr>Wingdings</vt:lpstr>
      <vt:lpstr>Wingdings 2</vt:lpstr>
      <vt:lpstr>Dividend</vt:lpstr>
      <vt:lpstr>LEADERSHIP</vt:lpstr>
      <vt:lpstr>LEARNING outcomes </vt:lpstr>
      <vt:lpstr>PowerPoint Presentation</vt:lpstr>
      <vt:lpstr>PowerPoint Presentation</vt:lpstr>
      <vt:lpstr>PowerPoint Presentation</vt:lpstr>
      <vt:lpstr>Leadership encompasses several key elements, including vision, followership, and influence. Let's simplify each concept: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Recipe for being a Leader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Ms. Rabia Ijaz</cp:lastModifiedBy>
  <cp:revision>61</cp:revision>
  <dcterms:created xsi:type="dcterms:W3CDTF">2022-01-27T05:02:18Z</dcterms:created>
  <dcterms:modified xsi:type="dcterms:W3CDTF">2024-05-08T05:22:19Z</dcterms:modified>
</cp:coreProperties>
</file>