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6" r:id="rId10"/>
    <p:sldId id="304" r:id="rId11"/>
    <p:sldId id="305" r:id="rId12"/>
    <p:sldId id="307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Discrete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Spring 2024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70D6-07FD-D475-7352-4C100DCF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hypergeometric experiment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EE62-127E-2548-8C3A-8A8544762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possesses the following two properties:</a:t>
            </a:r>
          </a:p>
          <a:p>
            <a:r>
              <a:rPr lang="en-US" dirty="0"/>
              <a:t>1.	A random sample of size n is selected without replacement from N items.</a:t>
            </a:r>
          </a:p>
          <a:p>
            <a:r>
              <a:rPr lang="en-US" dirty="0"/>
              <a:t>2.	Of the N items, k may be classified as successes and N − k are classified as failures.</a:t>
            </a:r>
          </a:p>
          <a:p>
            <a:endParaRPr lang="en-US" dirty="0"/>
          </a:p>
          <a:p>
            <a:r>
              <a:rPr lang="en-US" dirty="0"/>
              <a:t>The number X of successes of a hypergeometric experiment is called a </a:t>
            </a:r>
            <a:r>
              <a:rPr lang="en-US" b="1" dirty="0"/>
              <a:t>hypergeometric random variable</a:t>
            </a:r>
            <a:r>
              <a:rPr lang="en-US" dirty="0"/>
              <a:t>. Accordingly, the probability distribution of the hypergeometric variable is called the hypergeometric distribution,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33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FDAD-75BC-DDEC-87FA-568F2489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Hypergeometric Distribution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A9DA9-AACE-8DF3-F206-45ACF574D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05614"/>
            <a:ext cx="10058400" cy="1972568"/>
          </a:xfrm>
        </p:spPr>
      </p:pic>
    </p:spTree>
    <p:extLst>
      <p:ext uri="{BB962C8B-B14F-4D97-AF65-F5344CB8AC3E}">
        <p14:creationId xmlns:p14="http://schemas.microsoft.com/office/powerpoint/2010/main" val="256294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7506-533D-4942-41AA-E65E337D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269B8-D86B-BF4D-964C-16BF1DBA9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388" y="2108200"/>
            <a:ext cx="9339549" cy="3760788"/>
          </a:xfrm>
        </p:spPr>
      </p:pic>
    </p:spTree>
    <p:extLst>
      <p:ext uri="{BB962C8B-B14F-4D97-AF65-F5344CB8AC3E}">
        <p14:creationId xmlns:p14="http://schemas.microsoft.com/office/powerpoint/2010/main" val="207596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D0B6-4A3F-7D75-CE20-3CD33498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23C92-FA5F-A209-81D2-4ABABB898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547" y="2017141"/>
            <a:ext cx="10058400" cy="1411859"/>
          </a:xfrm>
        </p:spPr>
      </p:pic>
    </p:spTree>
    <p:extLst>
      <p:ext uri="{BB962C8B-B14F-4D97-AF65-F5344CB8AC3E}">
        <p14:creationId xmlns:p14="http://schemas.microsoft.com/office/powerpoint/2010/main" val="205803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Bernoulli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7A7BA2-B6BC-5DCA-C76D-41E534EC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experiment of repeated trials with two possible outcomes may be labeled success or failure.</a:t>
            </a:r>
          </a:p>
          <a:p>
            <a:r>
              <a:rPr lang="en-US" dirty="0"/>
              <a:t>We may choose to define either outcome as a success. </a:t>
            </a:r>
          </a:p>
          <a:p>
            <a:r>
              <a:rPr lang="en-US" dirty="0"/>
              <a:t>Each trial is called a Bernoulli trial.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884E-BAEA-98D0-E038-EED9BA6C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Process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6268-E6B4-240C-FACD-FB2475AB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The experiment consists of repeated trials. </a:t>
            </a:r>
          </a:p>
          <a:p>
            <a:r>
              <a:rPr lang="en-US" dirty="0"/>
              <a:t>2. Each trial results in an outcome that may be classified as a success or a failure.</a:t>
            </a:r>
          </a:p>
          <a:p>
            <a:r>
              <a:rPr lang="en-US" dirty="0"/>
              <a:t>3. The probability of success, denoted by p, remains constant from trial to trial.</a:t>
            </a:r>
          </a:p>
          <a:p>
            <a:r>
              <a:rPr lang="en-US" dirty="0"/>
              <a:t>4. The repeated trials are independent.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3845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7A69-BE14-11E8-E98A-3B942D6B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CB35-8CD6-DE5D-B747-73F8ABF9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set of Bernoulli trials where three items are selected at random from a manufacturing process, inspected, and classified as defective or </a:t>
            </a:r>
            <a:r>
              <a:rPr lang="en-US" dirty="0" err="1"/>
              <a:t>nondefective</a:t>
            </a:r>
            <a:r>
              <a:rPr lang="en-US" dirty="0"/>
              <a:t>. A defective item is designated a success. The number of successes is a random variable X assuming integral values from 0 through 3. The eight possible outcomes and the corresponding values of X are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F830F-AE0E-EC3D-212E-6E201AC72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32" y="3525219"/>
            <a:ext cx="580153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7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3009-CBFA-11C5-F0CF-E10F2138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C75C-6F59-CDF1-648A-575AD4926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X of successes in n Bernoulli trials is called a binomial random variable.</a:t>
            </a:r>
          </a:p>
          <a:p>
            <a:r>
              <a:rPr lang="en-US" dirty="0"/>
              <a:t>The probability distribution of this discrete random variable is called the binomial distribution, and its values will be denoted by b(x; n, p).</a:t>
            </a:r>
          </a:p>
          <a:p>
            <a:r>
              <a:rPr lang="en-US" dirty="0"/>
              <a:t>First, consider the probability of x successes and n − x failures in a specified order. </a:t>
            </a:r>
          </a:p>
          <a:p>
            <a:r>
              <a:rPr lang="en-US" dirty="0"/>
              <a:t>Each success occurs with probability p and each failure with probability q = 1 − p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906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6725-7E13-D7AB-6B34-2C696B30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05EB1-F2EF-F5E9-07B1-CADD50326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403" y="2100557"/>
            <a:ext cx="10058400" cy="813418"/>
          </a:xfrm>
        </p:spPr>
      </p:pic>
    </p:spTree>
    <p:extLst>
      <p:ext uri="{BB962C8B-B14F-4D97-AF65-F5344CB8AC3E}">
        <p14:creationId xmlns:p14="http://schemas.microsoft.com/office/powerpoint/2010/main" val="234589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DD3C-A46C-8D9B-6799-C5FEDFB3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29115-DAEF-E204-8830-464EA1AE9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862" y="1958206"/>
            <a:ext cx="8964276" cy="1714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E8A76-CA92-2DF1-E18A-3552FB03C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216" y="4402170"/>
            <a:ext cx="913575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6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74E7-8C96-DCF4-241C-944BE09F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F6CD-0629-7E2B-8705-A56AA4B4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that a patient recovers from a rare blood disease is 0.4. If 15 people are known to have contracted this disease, what is the probability that (a) at least 10 survive, (b) from 3 to 8 survive, and (c) exactly 5 survive?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99CAF-40D4-36FA-BD80-AE661559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323" y="3226399"/>
            <a:ext cx="6086314" cy="29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EC5A-E6EB-CBBD-9850-CB77EDAC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Hypergeometric Distribution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AD52-72D8-37A6-52E9-C62C47E00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hypergeometric are very similar to those for the binomial distribution.</a:t>
            </a:r>
          </a:p>
          <a:p>
            <a:r>
              <a:rPr lang="en-US" dirty="0"/>
              <a:t>The hypergeometric distribution does not require independence and is based on sampling done without replacement.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are interested in the probability of selecting x successes from the k items labeled successes and n − x failures from the N − k items labeled failures when a random sample of size n is selected from N items.</a:t>
            </a:r>
          </a:p>
          <a:p>
            <a:pPr marL="0" indent="0">
              <a:buNone/>
            </a:pPr>
            <a:r>
              <a:rPr lang="en-US" dirty="0"/>
              <a:t>This is known as a hypergeometric experiment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72501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60</TotalTime>
  <Words>465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Custom</vt:lpstr>
      <vt:lpstr>Discrete Distribution</vt:lpstr>
      <vt:lpstr>Bernoulli process</vt:lpstr>
      <vt:lpstr>Bernoulli Process</vt:lpstr>
      <vt:lpstr>Example</vt:lpstr>
      <vt:lpstr>Binomial Distribution</vt:lpstr>
      <vt:lpstr>Theorem</vt:lpstr>
      <vt:lpstr>Binomial Distribution</vt:lpstr>
      <vt:lpstr>Example</vt:lpstr>
      <vt:lpstr>Hypergeometric Distribution</vt:lpstr>
      <vt:lpstr>hypergeometric experiment</vt:lpstr>
      <vt:lpstr>Hypergeometric Distribution</vt:lpstr>
      <vt:lpstr>Example</vt:lpstr>
      <vt:lpstr>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Distribution</dc:title>
  <dc:creator>Muhammad Abdul Basit Khan / Ph.D. scholar Mathamatics</dc:creator>
  <cp:lastModifiedBy>Muhammad Abdul Basit Khan / Ph.D. scholar Mathamatics</cp:lastModifiedBy>
  <cp:revision>1</cp:revision>
  <dcterms:created xsi:type="dcterms:W3CDTF">2024-04-15T05:10:29Z</dcterms:created>
  <dcterms:modified xsi:type="dcterms:W3CDTF">2024-04-15T06:10:34Z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