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68" r:id="rId21"/>
    <p:sldId id="278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F03621-4F20-444E-9177-F9C9482E9AD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48D140-04D4-410D-88FD-843A5D57A1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Osama Bin </a:t>
            </a:r>
            <a:r>
              <a:rPr lang="en-US" dirty="0" err="1" smtClean="0"/>
              <a:t>Ajaz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Lecturer at FAST – NUCES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Coefficient of Multiple Determination (R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 is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>
                <a:latin typeface="Calibri" panose="020F0502020204030204" pitchFamily="34" charset="0"/>
              </a:rPr>
              <a:t>coefficient of multiple determination, and it </a:t>
            </a:r>
            <a:r>
              <a:rPr lang="en-US" i="1" dirty="0" smtClean="0">
                <a:latin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amount of variation explained by the regression model.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Significance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F test is used to test the significance of R. The hypotheses 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374332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229600" cy="27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dirty="0"/>
              <a:t>Test the significance of the </a:t>
            </a:r>
            <a:r>
              <a:rPr lang="en-US" i="1" dirty="0"/>
              <a:t>R obtained in </a:t>
            </a:r>
            <a:r>
              <a:rPr lang="en-US" i="1" dirty="0" smtClean="0"/>
              <a:t>Example  02 </a:t>
            </a:r>
            <a:r>
              <a:rPr lang="en-US" i="1" dirty="0"/>
              <a:t>at  </a:t>
            </a:r>
            <a:r>
              <a:rPr lang="el-GR" i="1" dirty="0" smtClean="0">
                <a:latin typeface="Calibri" panose="020F0502020204030204" pitchFamily="34" charset="0"/>
              </a:rPr>
              <a:t>α</a:t>
            </a:r>
            <a:r>
              <a:rPr lang="en-US" i="1" dirty="0" smtClean="0"/>
              <a:t> = 0.05.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critical value </a:t>
            </a:r>
            <a:r>
              <a:rPr lang="en-US" dirty="0" smtClean="0"/>
              <a:t>obtained, </a:t>
            </a:r>
            <a:r>
              <a:rPr lang="en-US" dirty="0" err="1"/>
              <a:t>d.f.N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 </a:t>
            </a:r>
            <a:r>
              <a:rPr lang="en-US" dirty="0"/>
              <a:t>3, and </a:t>
            </a:r>
            <a:r>
              <a:rPr lang="en-US" dirty="0" err="1"/>
              <a:t>d.f.D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</a:rPr>
              <a:t>υ</a:t>
            </a:r>
            <a:r>
              <a:rPr lang="en-US" sz="11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dirty="0" smtClean="0"/>
              <a:t>=5 - </a:t>
            </a:r>
            <a:r>
              <a:rPr lang="en-US" dirty="0"/>
              <a:t>2  </a:t>
            </a:r>
            <a:r>
              <a:rPr lang="en-US" dirty="0" smtClean="0"/>
              <a:t>-1  = 2 </a:t>
            </a:r>
            <a:r>
              <a:rPr lang="en-US" dirty="0"/>
              <a:t>is 19.16. Hence, the decision is to reject the null </a:t>
            </a:r>
            <a:r>
              <a:rPr lang="en-US" dirty="0" smtClean="0"/>
              <a:t>hypothesis. 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411164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29" y="228600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Polynomial Regression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976372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18038"/>
            <a:ext cx="7935429" cy="12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Polynomial Regression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Notice that the polynomial model can be considered a special case of the </a:t>
            </a:r>
            <a:r>
              <a:rPr lang="en-US" dirty="0" smtClean="0"/>
              <a:t>more general </a:t>
            </a:r>
            <a:r>
              <a:rPr lang="en-US" dirty="0"/>
              <a:t>multiple linear regression model, where we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normal equations assume the same form as those given </a:t>
            </a:r>
            <a:r>
              <a:rPr lang="en-US" dirty="0" smtClean="0"/>
              <a:t>in previous slides (slides 3 &amp; 4).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2200"/>
            <a:ext cx="416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ﬁt </a:t>
            </a:r>
            <a:r>
              <a:rPr lang="en-US" dirty="0"/>
              <a:t>a regression curve of the </a:t>
            </a:r>
            <a:r>
              <a:rPr lang="en-US" dirty="0" smtClean="0"/>
              <a:t>form				and then estimate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8" y="1981200"/>
            <a:ext cx="8164563" cy="76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24200"/>
            <a:ext cx="25908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448050"/>
            <a:ext cx="70104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3352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839269"/>
            <a:ext cx="6558767" cy="10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2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Example # 05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given below represent </a:t>
            </a:r>
            <a:r>
              <a:rPr lang="en-US" dirty="0"/>
              <a:t>the percent of impurities that resulted for </a:t>
            </a:r>
            <a:r>
              <a:rPr lang="en-US" dirty="0" smtClean="0"/>
              <a:t>various temperatures </a:t>
            </a:r>
            <a:r>
              <a:rPr lang="en-US" dirty="0"/>
              <a:t>and sterilizing times during a reaction associated with the </a:t>
            </a:r>
            <a:r>
              <a:rPr lang="en-US" dirty="0" smtClean="0"/>
              <a:t>manufacturing of a certain beverage. Estimate the regression coeﬃcients in the polynomial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14800"/>
            <a:ext cx="5029200" cy="255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18798"/>
            <a:ext cx="6934200" cy="8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05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27662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1479"/>
            <a:ext cx="4038600" cy="431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1141479"/>
            <a:ext cx="4028364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Multiple Regression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multiple regression, </a:t>
            </a:r>
            <a:r>
              <a:rPr lang="en-US" dirty="0" smtClean="0"/>
              <a:t>there are several independent variables and one dependent variable, and the equation is: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725861" cy="8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Practice Questions (Contd.)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5562600" cy="57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4495800" cy="46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01699"/>
          </a:xfrm>
        </p:spPr>
        <p:txBody>
          <a:bodyPr/>
          <a:lstStyle/>
          <a:p>
            <a:r>
              <a:rPr lang="en-US" dirty="0" smtClean="0"/>
              <a:t>Practice Questions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178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199"/>
            <a:ext cx="5715000" cy="2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0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5715000" cy="45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0398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Normal equations for Regression Coefficient </a:t>
            </a:r>
            <a:br>
              <a:rPr lang="en-US" sz="3200" b="1" dirty="0" smtClean="0"/>
            </a:br>
            <a:r>
              <a:rPr lang="en-US" sz="3200" b="1" dirty="0" smtClean="0"/>
              <a:t>for two independent variables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399"/>
            <a:ext cx="6934200" cy="47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Normal equations for K independent variables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4" y="1295400"/>
            <a:ext cx="7858836" cy="4206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7307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Here a = </a:t>
            </a:r>
            <a:r>
              <a:rPr lang="en-US" sz="2000" b="1" i="1" dirty="0" err="1" smtClean="0"/>
              <a:t>b</a:t>
            </a:r>
            <a:r>
              <a:rPr lang="en-US" sz="1200" b="1" i="1" dirty="0" err="1" smtClean="0"/>
              <a:t>o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426649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lang="en-US" i="1" dirty="0" smtClean="0"/>
              <a:t>x</a:t>
            </a:r>
            <a:r>
              <a:rPr lang="en-US" dirty="0" smtClean="0"/>
              <a:t>1) and age (denoted by </a:t>
            </a:r>
            <a:r>
              <a:rPr lang="en-US" i="1" dirty="0" smtClean="0"/>
              <a:t>x</a:t>
            </a:r>
            <a:r>
              <a:rPr lang="en-US" sz="1100" dirty="0" smtClean="0"/>
              <a:t>2</a:t>
            </a:r>
            <a:r>
              <a:rPr lang="en-US" dirty="0" smtClean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4953000" cy="244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multiple regression obtained from the data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student has a GPA of 3.0 and is 25 years old, the student’s predicted state board score is: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09800"/>
            <a:ext cx="588935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86200"/>
            <a:ext cx="575551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655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Assumptions for Multiple linear Regression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</a:rPr>
              <a:t>E 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regression equation is linear in the parameters.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V(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) = </a:t>
            </a:r>
            <a:r>
              <a:rPr lang="el-GR" dirty="0" smtClean="0">
                <a:latin typeface="Calibri" panose="020F0502020204030204" pitchFamily="34" charset="0"/>
              </a:rPr>
              <a:t>σ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population distribution of </a:t>
            </a:r>
            <a:r>
              <a:rPr lang="el-GR" dirty="0" smtClean="0">
                <a:latin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</a:rPr>
              <a:t> is normal.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values for the </a:t>
            </a:r>
            <a:r>
              <a:rPr lang="en-US" i="1" dirty="0">
                <a:latin typeface="Calibri" panose="020F0502020204030204" pitchFamily="34" charset="0"/>
              </a:rPr>
              <a:t>y variables are independent.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The independent variables are not correlated.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Correlation (R)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>
                <a:latin typeface="Calibri" panose="020F0502020204030204" pitchFamily="34" charset="0"/>
              </a:rPr>
              <a:t>R</a:t>
            </a:r>
            <a:r>
              <a:rPr lang="en-US" sz="2400" i="1" dirty="0">
                <a:latin typeface="Calibri" panose="020F0502020204030204" pitchFamily="34" charset="0"/>
              </a:rPr>
              <a:t> takes into </a:t>
            </a:r>
            <a:r>
              <a:rPr lang="en-US" sz="2400" i="1" dirty="0" smtClean="0">
                <a:latin typeface="Calibri" panose="020F0502020204030204" pitchFamily="34" charset="0"/>
              </a:rPr>
              <a:t>account </a:t>
            </a:r>
            <a:r>
              <a:rPr lang="en-US" sz="2400" dirty="0">
                <a:latin typeface="Calibri" panose="020F0502020204030204" pitchFamily="34" charset="0"/>
              </a:rPr>
              <a:t>all the independent </a:t>
            </a:r>
            <a:r>
              <a:rPr lang="en-US" sz="2400" dirty="0" smtClean="0">
                <a:latin typeface="Calibri" panose="020F0502020204030204" pitchFamily="34" charset="0"/>
              </a:rPr>
              <a:t>variables.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value of </a:t>
            </a:r>
            <a:r>
              <a:rPr lang="en-US" sz="2400" b="1" i="1" dirty="0" smtClean="0">
                <a:latin typeface="Calibri" panose="020F0502020204030204" pitchFamily="34" charset="0"/>
              </a:rPr>
              <a:t>R</a:t>
            </a:r>
            <a:r>
              <a:rPr lang="en-US" sz="2400" i="1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can </a:t>
            </a:r>
            <a:r>
              <a:rPr lang="en-US" sz="2400" dirty="0">
                <a:latin typeface="Calibri" panose="020F0502020204030204" pitchFamily="34" charset="0"/>
              </a:rPr>
              <a:t>range from 0 to 1; </a:t>
            </a:r>
            <a:r>
              <a:rPr lang="en-US" sz="2400" i="1" dirty="0">
                <a:latin typeface="Calibri" panose="020F0502020204030204" pitchFamily="34" charset="0"/>
              </a:rPr>
              <a:t>R can never be negative. </a:t>
            </a:r>
            <a:endParaRPr lang="en-US" sz="2400" i="1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closer to 1, the stronger the </a:t>
            </a:r>
            <a:r>
              <a:rPr lang="en-US" sz="2400" dirty="0" smtClean="0">
                <a:latin typeface="Calibri" panose="020F0502020204030204" pitchFamily="34" charset="0"/>
              </a:rPr>
              <a:t>relationship; the </a:t>
            </a:r>
            <a:r>
              <a:rPr lang="en-US" sz="2400" dirty="0">
                <a:latin typeface="Calibri" panose="020F0502020204030204" pitchFamily="34" charset="0"/>
              </a:rPr>
              <a:t>closer to 0, the weaker the relationship.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1" y="3429000"/>
            <a:ext cx="76632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data regarding state board scores, find the value of </a:t>
            </a:r>
            <a:r>
              <a:rPr lang="en-US" i="1" dirty="0"/>
              <a:t>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2314575"/>
            <a:ext cx="7491647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107</TotalTime>
  <Words>491</Words>
  <Application>Microsoft Office PowerPoint</Application>
  <PresentationFormat>On-screen Show (4:3)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Perpetua</vt:lpstr>
      <vt:lpstr>Wingdings 2</vt:lpstr>
      <vt:lpstr>Equity</vt:lpstr>
      <vt:lpstr>Multiple Linear Regression </vt:lpstr>
      <vt:lpstr>Multiple Regression Model </vt:lpstr>
      <vt:lpstr>Normal equations for Regression Coefficient  for two independent variables </vt:lpstr>
      <vt:lpstr>Normal equations for K independent variables</vt:lpstr>
      <vt:lpstr>Example # 01 </vt:lpstr>
      <vt:lpstr>Example # 01 </vt:lpstr>
      <vt:lpstr>Assumptions for Multiple linear Regression </vt:lpstr>
      <vt:lpstr>Multiple Correlation (R)  </vt:lpstr>
      <vt:lpstr>Example # 02 </vt:lpstr>
      <vt:lpstr>Coefficient of Multiple Determination (R2) </vt:lpstr>
      <vt:lpstr>Significance of R</vt:lpstr>
      <vt:lpstr>Example # 03</vt:lpstr>
      <vt:lpstr>Polynomial Regression </vt:lpstr>
      <vt:lpstr>Polynomial Regression (Contd.) </vt:lpstr>
      <vt:lpstr>Example # 04</vt:lpstr>
      <vt:lpstr>Example # 04 (Contd.) </vt:lpstr>
      <vt:lpstr>Example # 05  </vt:lpstr>
      <vt:lpstr>Example # 05 (Contd.) </vt:lpstr>
      <vt:lpstr>Practice Questions </vt:lpstr>
      <vt:lpstr>Practice Questions (Contd.) </vt:lpstr>
      <vt:lpstr>Practice Questions (Contd.) </vt:lpstr>
      <vt:lpstr>Practice Questions (Contd.) </vt:lpstr>
      <vt:lpstr>Practice 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</dc:title>
  <dc:creator>OSAMA BIN AJAZ</dc:creator>
  <cp:lastModifiedBy>Osama Bin Ajaz</cp:lastModifiedBy>
  <cp:revision>79</cp:revision>
  <dcterms:created xsi:type="dcterms:W3CDTF">2018-05-06T19:38:20Z</dcterms:created>
  <dcterms:modified xsi:type="dcterms:W3CDTF">2018-05-07T05:49:11Z</dcterms:modified>
</cp:coreProperties>
</file>