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5" r:id="rId2"/>
    <p:sldId id="287" r:id="rId3"/>
    <p:sldId id="298" r:id="rId4"/>
    <p:sldId id="288" r:id="rId5"/>
    <p:sldId id="290" r:id="rId6"/>
    <p:sldId id="289" r:id="rId7"/>
    <p:sldId id="291" r:id="rId8"/>
    <p:sldId id="256" r:id="rId9"/>
    <p:sldId id="271" r:id="rId10"/>
    <p:sldId id="275" r:id="rId11"/>
    <p:sldId id="270" r:id="rId12"/>
    <p:sldId id="299" r:id="rId13"/>
    <p:sldId id="300" r:id="rId14"/>
    <p:sldId id="301" r:id="rId15"/>
    <p:sldId id="295" r:id="rId16"/>
    <p:sldId id="292" r:id="rId17"/>
    <p:sldId id="293" r:id="rId18"/>
    <p:sldId id="296" r:id="rId19"/>
    <p:sldId id="297" r:id="rId20"/>
    <p:sldId id="302" r:id="rId21"/>
    <p:sldId id="294" r:id="rId22"/>
    <p:sldId id="266" r:id="rId23"/>
    <p:sldId id="277" r:id="rId24"/>
    <p:sldId id="276"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F0D5ABF-2F88-4E01-AF5E-9C360F85DA8E}" type="datetimeFigureOut">
              <a:rPr lang="en-US" smtClean="0"/>
              <a:pPr/>
              <a:t>8/21/2023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8D9C55-85FF-4CDD-85B9-CAEF4F0EC3F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F0D5ABF-2F88-4E01-AF5E-9C360F85DA8E}" type="datetimeFigureOut">
              <a:rPr lang="en-US" smtClean="0"/>
              <a:pPr/>
              <a:t>8/21/2023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8D9C55-85FF-4CDD-85B9-CAEF4F0EC3F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F0D5ABF-2F88-4E01-AF5E-9C360F85DA8E}" type="datetimeFigureOut">
              <a:rPr lang="en-US" smtClean="0"/>
              <a:pPr/>
              <a:t>8/21/2023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8D9C55-85FF-4CDD-85B9-CAEF4F0EC3F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F0D5ABF-2F88-4E01-AF5E-9C360F85DA8E}" type="datetimeFigureOut">
              <a:rPr lang="en-US" smtClean="0"/>
              <a:pPr/>
              <a:t>8/21/2023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8D9C55-85FF-4CDD-85B9-CAEF4F0EC3F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0D5ABF-2F88-4E01-AF5E-9C360F85DA8E}" type="datetimeFigureOut">
              <a:rPr lang="en-US" smtClean="0"/>
              <a:pPr/>
              <a:t>8/21/2023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8D9C55-85FF-4CDD-85B9-CAEF4F0EC3F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F0D5ABF-2F88-4E01-AF5E-9C360F85DA8E}" type="datetimeFigureOut">
              <a:rPr lang="en-US" smtClean="0"/>
              <a:pPr/>
              <a:t>8/21/2023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8D9C55-85FF-4CDD-85B9-CAEF4F0EC3F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F0D5ABF-2F88-4E01-AF5E-9C360F85DA8E}" type="datetimeFigureOut">
              <a:rPr lang="en-US" smtClean="0"/>
              <a:pPr/>
              <a:t>8/21/2023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8D9C55-85FF-4CDD-85B9-CAEF4F0EC3F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F0D5ABF-2F88-4E01-AF5E-9C360F85DA8E}" type="datetimeFigureOut">
              <a:rPr lang="en-US" smtClean="0"/>
              <a:pPr/>
              <a:t>8/21/2023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8D9C55-85FF-4CDD-85B9-CAEF4F0EC3F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0D5ABF-2F88-4E01-AF5E-9C360F85DA8E}" type="datetimeFigureOut">
              <a:rPr lang="en-US" smtClean="0"/>
              <a:pPr/>
              <a:t>8/21/2023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8D9C55-85FF-4CDD-85B9-CAEF4F0EC3F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F0D5ABF-2F88-4E01-AF5E-9C360F85DA8E}" type="datetimeFigureOut">
              <a:rPr lang="en-US" smtClean="0"/>
              <a:pPr/>
              <a:t>8/21/2023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8D9C55-85FF-4CDD-85B9-CAEF4F0EC3F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F0D5ABF-2F88-4E01-AF5E-9C360F85DA8E}" type="datetimeFigureOut">
              <a:rPr lang="en-US" smtClean="0"/>
              <a:pPr/>
              <a:t>8/21/2023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8D9C55-85FF-4CDD-85B9-CAEF4F0EC3F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0D5ABF-2F88-4E01-AF5E-9C360F85DA8E}" type="datetimeFigureOut">
              <a:rPr lang="en-US" smtClean="0"/>
              <a:pPr/>
              <a:t>8/21/2023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8D9C55-85FF-4CDD-85B9-CAEF4F0EC3F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cslibrary.stanford.edu/103/LinkedListBasics.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Structures and Algorithms</a:t>
            </a:r>
            <a:endParaRPr lang="en-GB" dirty="0"/>
          </a:p>
        </p:txBody>
      </p:sp>
      <p:sp>
        <p:nvSpPr>
          <p:cNvPr id="3" name="Subtitle 2"/>
          <p:cNvSpPr>
            <a:spLocks noGrp="1"/>
          </p:cNvSpPr>
          <p:nvPr>
            <p:ph type="subTitle" idx="1"/>
          </p:nvPr>
        </p:nvSpPr>
        <p:spPr/>
        <p:txBody>
          <a:bodyPr/>
          <a:lstStyle/>
          <a:p>
            <a:r>
              <a:rPr lang="en-GB" dirty="0"/>
              <a:t>Instructor:</a:t>
            </a:r>
          </a:p>
          <a:p>
            <a:r>
              <a:rPr lang="en-GB" dirty="0" err="1"/>
              <a:t>Dr.</a:t>
            </a:r>
            <a:r>
              <a:rPr lang="en-GB" dirty="0"/>
              <a:t>  Farrukh Hasan Syed</a:t>
            </a:r>
          </a:p>
          <a:p>
            <a:r>
              <a:rPr lang="en-GB" dirty="0"/>
              <a:t>Farrukh.hassan@nu.edu.pk</a:t>
            </a:r>
          </a:p>
        </p:txBody>
      </p:sp>
    </p:spTree>
    <p:extLst>
      <p:ext uri="{BB962C8B-B14F-4D97-AF65-F5344CB8AC3E}">
        <p14:creationId xmlns:p14="http://schemas.microsoft.com/office/powerpoint/2010/main" val="698063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r>
              <a:rPr lang="en-US" dirty="0"/>
              <a:t>If you want to keep the array sorted:</a:t>
            </a:r>
          </a:p>
          <a:p>
            <a:r>
              <a:rPr lang="en-US" dirty="0"/>
              <a:t>Insert 2,4,8,16,1</a:t>
            </a:r>
            <a:endParaRPr lang="en-GB"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752600"/>
            <a:ext cx="2698812"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7663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Linked List</a:t>
            </a:r>
            <a:endParaRPr lang="en-GB" dirty="0"/>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r>
              <a:rPr lang="en-US" dirty="0"/>
              <a:t>Access time?</a:t>
            </a:r>
            <a:endParaRPr lang="en-GB" dirty="0"/>
          </a:p>
          <a:p>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752600"/>
            <a:ext cx="7095198" cy="1328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6550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00392-5FB5-B7BB-B930-D4265DB55466}"/>
              </a:ext>
            </a:extLst>
          </p:cNvPr>
          <p:cNvSpPr>
            <a:spLocks noGrp="1"/>
          </p:cNvSpPr>
          <p:nvPr>
            <p:ph type="title"/>
          </p:nvPr>
        </p:nvSpPr>
        <p:spPr/>
        <p:txBody>
          <a:bodyPr/>
          <a:lstStyle/>
          <a:p>
            <a:r>
              <a:rPr lang="en-US" dirty="0"/>
              <a:t>Primitive data types</a:t>
            </a:r>
          </a:p>
        </p:txBody>
      </p:sp>
      <p:sp>
        <p:nvSpPr>
          <p:cNvPr id="3" name="Content Placeholder 2">
            <a:extLst>
              <a:ext uri="{FF2B5EF4-FFF2-40B4-BE49-F238E27FC236}">
                <a16:creationId xmlns:a16="http://schemas.microsoft.com/office/drawing/2014/main" id="{0094D6A5-A093-53D7-0098-5E1AA2967CEC}"/>
              </a:ext>
            </a:extLst>
          </p:cNvPr>
          <p:cNvSpPr>
            <a:spLocks noGrp="1"/>
          </p:cNvSpPr>
          <p:nvPr>
            <p:ph idx="1"/>
          </p:nvPr>
        </p:nvSpPr>
        <p:spPr/>
        <p:txBody>
          <a:bodyPr/>
          <a:lstStyle/>
          <a:p>
            <a:r>
              <a:rPr lang="en-US" dirty="0"/>
              <a:t>Primitive data types, also known as basic data types or elementary data types, are the fundamental building blocks used to represent simple values in programming languages</a:t>
            </a:r>
          </a:p>
          <a:p>
            <a:r>
              <a:rPr lang="en-US" dirty="0"/>
              <a:t>These data types are supported directly by the programming language</a:t>
            </a:r>
          </a:p>
        </p:txBody>
      </p:sp>
      <p:pic>
        <p:nvPicPr>
          <p:cNvPr id="7" name="Picture 6">
            <a:extLst>
              <a:ext uri="{FF2B5EF4-FFF2-40B4-BE49-F238E27FC236}">
                <a16:creationId xmlns:a16="http://schemas.microsoft.com/office/drawing/2014/main" id="{D10F5087-2295-B304-4914-474BFE3BC1B8}"/>
              </a:ext>
            </a:extLst>
          </p:cNvPr>
          <p:cNvPicPr>
            <a:picLocks noChangeAspect="1"/>
          </p:cNvPicPr>
          <p:nvPr/>
        </p:nvPicPr>
        <p:blipFill>
          <a:blip r:embed="rId2"/>
          <a:stretch>
            <a:fillRect/>
          </a:stretch>
        </p:blipFill>
        <p:spPr>
          <a:xfrm>
            <a:off x="838200" y="5077094"/>
            <a:ext cx="6906878" cy="1047750"/>
          </a:xfrm>
          <a:prstGeom prst="rect">
            <a:avLst/>
          </a:prstGeom>
        </p:spPr>
      </p:pic>
    </p:spTree>
    <p:extLst>
      <p:ext uri="{BB962C8B-B14F-4D97-AF65-F5344CB8AC3E}">
        <p14:creationId xmlns:p14="http://schemas.microsoft.com/office/powerpoint/2010/main" val="2305651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94470-2D32-9631-FA19-2D16D4DE74E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B6BF9A8-36A9-F513-C9C9-0F1F765A3ACF}"/>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614B3F9B-4F3A-FC0C-D8F5-79E9FFEC02F0}"/>
              </a:ext>
            </a:extLst>
          </p:cNvPr>
          <p:cNvPicPr>
            <a:picLocks noChangeAspect="1"/>
          </p:cNvPicPr>
          <p:nvPr/>
        </p:nvPicPr>
        <p:blipFill>
          <a:blip r:embed="rId2"/>
          <a:stretch>
            <a:fillRect/>
          </a:stretch>
        </p:blipFill>
        <p:spPr>
          <a:xfrm>
            <a:off x="2743200" y="426487"/>
            <a:ext cx="3081338" cy="6005026"/>
          </a:xfrm>
          <a:prstGeom prst="rect">
            <a:avLst/>
          </a:prstGeom>
        </p:spPr>
      </p:pic>
    </p:spTree>
    <p:extLst>
      <p:ext uri="{BB962C8B-B14F-4D97-AF65-F5344CB8AC3E}">
        <p14:creationId xmlns:p14="http://schemas.microsoft.com/office/powerpoint/2010/main" val="34689372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F1A47-CBC3-B07F-121E-0638BE8DA70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3658F37-1514-33A8-E60A-0B42AAE875AC}"/>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82819EE7-3DE2-CF5D-96EA-3BEA9C2CEAB0}"/>
              </a:ext>
            </a:extLst>
          </p:cNvPr>
          <p:cNvPicPr>
            <a:picLocks noChangeAspect="1"/>
          </p:cNvPicPr>
          <p:nvPr/>
        </p:nvPicPr>
        <p:blipFill>
          <a:blip r:embed="rId2"/>
          <a:stretch>
            <a:fillRect/>
          </a:stretch>
        </p:blipFill>
        <p:spPr>
          <a:xfrm>
            <a:off x="282526" y="2743200"/>
            <a:ext cx="8382000" cy="1874921"/>
          </a:xfrm>
          <a:prstGeom prst="rect">
            <a:avLst/>
          </a:prstGeom>
        </p:spPr>
      </p:pic>
    </p:spTree>
    <p:extLst>
      <p:ext uri="{BB962C8B-B14F-4D97-AF65-F5344CB8AC3E}">
        <p14:creationId xmlns:p14="http://schemas.microsoft.com/office/powerpoint/2010/main" val="2835530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99D4C-67A6-609F-2E98-A06F36C187B2}"/>
              </a:ext>
            </a:extLst>
          </p:cNvPr>
          <p:cNvSpPr>
            <a:spLocks noGrp="1"/>
          </p:cNvSpPr>
          <p:nvPr>
            <p:ph type="title"/>
          </p:nvPr>
        </p:nvSpPr>
        <p:spPr/>
        <p:txBody>
          <a:bodyPr/>
          <a:lstStyle/>
          <a:p>
            <a:r>
              <a:rPr lang="en-US" dirty="0"/>
              <a:t>Abstract Data Types (ADT)</a:t>
            </a:r>
          </a:p>
        </p:txBody>
      </p:sp>
      <p:sp>
        <p:nvSpPr>
          <p:cNvPr id="3" name="Content Placeholder 2">
            <a:extLst>
              <a:ext uri="{FF2B5EF4-FFF2-40B4-BE49-F238E27FC236}">
                <a16:creationId xmlns:a16="http://schemas.microsoft.com/office/drawing/2014/main" id="{BB4CB12C-EC27-C7B9-528A-4572BA6C5425}"/>
              </a:ext>
            </a:extLst>
          </p:cNvPr>
          <p:cNvSpPr>
            <a:spLocks noGrp="1"/>
          </p:cNvSpPr>
          <p:nvPr>
            <p:ph idx="1"/>
          </p:nvPr>
        </p:nvSpPr>
        <p:spPr/>
        <p:txBody>
          <a:bodyPr>
            <a:normAutofit fontScale="77500" lnSpcReduction="20000"/>
          </a:bodyPr>
          <a:lstStyle/>
          <a:p>
            <a:r>
              <a:rPr lang="en-US" dirty="0"/>
              <a:t>An abstract data type (ADT) is a data type whose representation is hidden from the client</a:t>
            </a:r>
          </a:p>
          <a:p>
            <a:r>
              <a:rPr lang="en-US" dirty="0"/>
              <a:t>Common examples of ADTs include stacks, queues, lists, sets, maps, and trees. These ADTs can have various implementations, such as using arrays, linked lists, or other data structures, but the ADT interface remains consistent regardless of the underlying implementation</a:t>
            </a:r>
          </a:p>
          <a:p>
            <a:endParaRPr lang="en-US" dirty="0"/>
          </a:p>
          <a:p>
            <a:r>
              <a:rPr lang="en-US" dirty="0"/>
              <a:t>In object-oriented programming, ADTs are often realized as classes or interfaces, where the class defines the data and the methods that operate on it, while the interface provides a contract specifying the available operations without specifying their actual implementation</a:t>
            </a:r>
          </a:p>
        </p:txBody>
      </p:sp>
    </p:spTree>
    <p:extLst>
      <p:ext uri="{BB962C8B-B14F-4D97-AF65-F5344CB8AC3E}">
        <p14:creationId xmlns:p14="http://schemas.microsoft.com/office/powerpoint/2010/main" val="31579349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5F59B-826F-61BC-70E9-7DF11AA281F2}"/>
              </a:ext>
            </a:extLst>
          </p:cNvPr>
          <p:cNvSpPr>
            <a:spLocks noGrp="1"/>
          </p:cNvSpPr>
          <p:nvPr>
            <p:ph type="title"/>
          </p:nvPr>
        </p:nvSpPr>
        <p:spPr/>
        <p:txBody>
          <a:bodyPr/>
          <a:lstStyle/>
          <a:p>
            <a:r>
              <a:rPr lang="en-US" dirty="0"/>
              <a:t>Abstract Data Types</a:t>
            </a:r>
          </a:p>
        </p:txBody>
      </p:sp>
      <p:sp>
        <p:nvSpPr>
          <p:cNvPr id="3" name="Content Placeholder 2">
            <a:extLst>
              <a:ext uri="{FF2B5EF4-FFF2-40B4-BE49-F238E27FC236}">
                <a16:creationId xmlns:a16="http://schemas.microsoft.com/office/drawing/2014/main" id="{F158C115-C14E-0B5A-2EF2-EF43DFDA7FE7}"/>
              </a:ext>
            </a:extLst>
          </p:cNvPr>
          <p:cNvSpPr>
            <a:spLocks noGrp="1"/>
          </p:cNvSpPr>
          <p:nvPr>
            <p:ph idx="1"/>
          </p:nvPr>
        </p:nvSpPr>
        <p:spPr/>
        <p:txBody>
          <a:bodyPr>
            <a:normAutofit fontScale="70000" lnSpcReduction="20000"/>
          </a:bodyPr>
          <a:lstStyle/>
          <a:p>
            <a:r>
              <a:rPr lang="en-US" dirty="0"/>
              <a:t>Abstract Data Types (ADTs) are a fundamental concept in computer science and programming that define a high-level description of data structures and the operations that can be performed on them, without specifying the underlying implementation details. </a:t>
            </a:r>
          </a:p>
          <a:p>
            <a:endParaRPr lang="en-US" dirty="0"/>
          </a:p>
          <a:p>
            <a:r>
              <a:rPr lang="en-US" dirty="0"/>
              <a:t>An ADT consists of two main components:</a:t>
            </a:r>
          </a:p>
          <a:p>
            <a:endParaRPr lang="en-US" dirty="0"/>
          </a:p>
          <a:p>
            <a:r>
              <a:rPr lang="en-US" dirty="0"/>
              <a:t>1. **Data Representation:** This defines the type of data that the ADT can hold. It specifies what kind of values can be stored and manipulated using the ADT.</a:t>
            </a:r>
          </a:p>
          <a:p>
            <a:endParaRPr lang="en-US" dirty="0"/>
          </a:p>
          <a:p>
            <a:r>
              <a:rPr lang="en-US" dirty="0"/>
              <a:t>2. **Operations:** These are the functions or methods that can be performed on the data stored within the ADT. Operations define how the data can be modified, accessed, and manipulated.</a:t>
            </a:r>
          </a:p>
        </p:txBody>
      </p:sp>
    </p:spTree>
    <p:extLst>
      <p:ext uri="{BB962C8B-B14F-4D97-AF65-F5344CB8AC3E}">
        <p14:creationId xmlns:p14="http://schemas.microsoft.com/office/powerpoint/2010/main" val="1868910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C3A80-6BC1-5CCF-CCBE-04F09CF6BB6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3E2FE02-535F-F90F-6975-4CE20BD61751}"/>
              </a:ext>
            </a:extLst>
          </p:cNvPr>
          <p:cNvSpPr>
            <a:spLocks noGrp="1"/>
          </p:cNvSpPr>
          <p:nvPr>
            <p:ph idx="1"/>
          </p:nvPr>
        </p:nvSpPr>
        <p:spPr/>
        <p:txBody>
          <a:bodyPr>
            <a:normAutofit fontScale="85000" lnSpcReduction="20000"/>
          </a:bodyPr>
          <a:lstStyle/>
          <a:p>
            <a:r>
              <a:rPr lang="en-US" dirty="0"/>
              <a:t>For example, let's consider the ADT of a "Stack":</a:t>
            </a:r>
          </a:p>
          <a:p>
            <a:endParaRPr lang="en-US" dirty="0"/>
          </a:p>
          <a:p>
            <a:r>
              <a:rPr lang="en-US" dirty="0"/>
              <a:t>1. **Data Representation:** The data in a stack is usually represented as a collection of elements where the most recently added element is placed on top, and the least recently added element is at the bottom.</a:t>
            </a:r>
          </a:p>
          <a:p>
            <a:endParaRPr lang="en-US" dirty="0"/>
          </a:p>
          <a:p>
            <a:r>
              <a:rPr lang="en-US" dirty="0"/>
              <a:t>2. **Operations:** A stack typically supports operations like "push" (to add an element to the top), "pop" (to remove and return the top element), "peek" (to see the top element without removing it), and "</a:t>
            </a:r>
            <a:r>
              <a:rPr lang="en-US" dirty="0" err="1"/>
              <a:t>isEmpty</a:t>
            </a:r>
            <a:r>
              <a:rPr lang="en-US" dirty="0"/>
              <a:t>" (to check if the stack is empty).</a:t>
            </a:r>
          </a:p>
        </p:txBody>
      </p:sp>
    </p:spTree>
    <p:extLst>
      <p:ext uri="{BB962C8B-B14F-4D97-AF65-F5344CB8AC3E}">
        <p14:creationId xmlns:p14="http://schemas.microsoft.com/office/powerpoint/2010/main" val="17889472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48452-5BE9-55EA-F962-162F8F3DA42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508E478-5672-F1DE-FB52-3C08EA773887}"/>
              </a:ext>
            </a:extLst>
          </p:cNvPr>
          <p:cNvSpPr>
            <a:spLocks noGrp="1"/>
          </p:cNvSpPr>
          <p:nvPr>
            <p:ph idx="1"/>
          </p:nvPr>
        </p:nvSpPr>
        <p:spPr/>
        <p:txBody>
          <a:bodyPr/>
          <a:lstStyle/>
          <a:p>
            <a:endParaRPr lang="en-US"/>
          </a:p>
        </p:txBody>
      </p:sp>
      <p:pic>
        <p:nvPicPr>
          <p:cNvPr id="1026" name="Picture 2">
            <a:extLst>
              <a:ext uri="{FF2B5EF4-FFF2-40B4-BE49-F238E27FC236}">
                <a16:creationId xmlns:a16="http://schemas.microsoft.com/office/drawing/2014/main" id="{D64EA01F-6418-163B-0B79-EFF43F6827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952500"/>
            <a:ext cx="6858000" cy="495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69561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09E61-ED37-892B-1A47-6771F19B02A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F404E5D-1122-BE94-8E82-E6B6A0E96E1C}"/>
              </a:ext>
            </a:extLst>
          </p:cNvPr>
          <p:cNvSpPr>
            <a:spLocks noGrp="1"/>
          </p:cNvSpPr>
          <p:nvPr>
            <p:ph idx="1"/>
          </p:nvPr>
        </p:nvSpPr>
        <p:spPr/>
        <p:txBody>
          <a:bodyPr/>
          <a:lstStyle/>
          <a:p>
            <a:endParaRPr lang="en-US"/>
          </a:p>
        </p:txBody>
      </p:sp>
      <p:pic>
        <p:nvPicPr>
          <p:cNvPr id="2050" name="Picture 2">
            <a:extLst>
              <a:ext uri="{FF2B5EF4-FFF2-40B4-BE49-F238E27FC236}">
                <a16:creationId xmlns:a16="http://schemas.microsoft.com/office/drawing/2014/main" id="{2C3A1988-A9AC-26E3-EB32-C14A58DAA37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0400" y="1760782"/>
            <a:ext cx="7823200" cy="4400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6257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r>
              <a:rPr lang="en-US" dirty="0"/>
              <a:t>Data structure</a:t>
            </a:r>
          </a:p>
          <a:p>
            <a:pPr lvl="1"/>
            <a:r>
              <a:rPr lang="en-US" dirty="0"/>
              <a:t>the organization of data (and its storage allocations in a computer)</a:t>
            </a:r>
          </a:p>
          <a:p>
            <a:pPr lvl="1"/>
            <a:endParaRPr lang="en-US" dirty="0"/>
          </a:p>
          <a:p>
            <a:r>
              <a:rPr lang="en-US" dirty="0"/>
              <a:t>Algorithm</a:t>
            </a:r>
          </a:p>
          <a:p>
            <a:pPr lvl="1"/>
            <a:r>
              <a:rPr lang="en-US" dirty="0"/>
              <a:t>a process or set of rules to be followed in calculations or other problem-solving operations, especially by a computer.</a:t>
            </a:r>
          </a:p>
          <a:p>
            <a:pPr lvl="1"/>
            <a:r>
              <a:rPr lang="en-US" dirty="0"/>
              <a:t>step-by-step instructions</a:t>
            </a:r>
          </a:p>
        </p:txBody>
      </p:sp>
    </p:spTree>
    <p:extLst>
      <p:ext uri="{BB962C8B-B14F-4D97-AF65-F5344CB8AC3E}">
        <p14:creationId xmlns:p14="http://schemas.microsoft.com/office/powerpoint/2010/main" val="16458738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8CE8D-19C5-290C-B96C-4F26120A004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5F98A8C-0AEE-72EE-7680-54E685BED530}"/>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5A3B81A0-8F8B-31F6-61AC-D3F4274FB270}"/>
              </a:ext>
            </a:extLst>
          </p:cNvPr>
          <p:cNvPicPr>
            <a:picLocks noChangeAspect="1"/>
          </p:cNvPicPr>
          <p:nvPr/>
        </p:nvPicPr>
        <p:blipFill>
          <a:blip r:embed="rId2"/>
          <a:stretch>
            <a:fillRect/>
          </a:stretch>
        </p:blipFill>
        <p:spPr>
          <a:xfrm>
            <a:off x="747735" y="2209800"/>
            <a:ext cx="7967200" cy="3281363"/>
          </a:xfrm>
          <a:prstGeom prst="rect">
            <a:avLst/>
          </a:prstGeom>
        </p:spPr>
      </p:pic>
    </p:spTree>
    <p:extLst>
      <p:ext uri="{BB962C8B-B14F-4D97-AF65-F5344CB8AC3E}">
        <p14:creationId xmlns:p14="http://schemas.microsoft.com/office/powerpoint/2010/main" val="25477332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F29C8-A4BB-1F9E-3605-18A483F73BCC}"/>
              </a:ext>
            </a:extLst>
          </p:cNvPr>
          <p:cNvSpPr>
            <a:spLocks noGrp="1"/>
          </p:cNvSpPr>
          <p:nvPr>
            <p:ph type="title"/>
          </p:nvPr>
        </p:nvSpPr>
        <p:spPr/>
        <p:txBody>
          <a:bodyPr/>
          <a:lstStyle/>
          <a:p>
            <a:r>
              <a:rPr lang="en-US" dirty="0"/>
              <a:t>Benefits</a:t>
            </a:r>
          </a:p>
        </p:txBody>
      </p:sp>
      <p:sp>
        <p:nvSpPr>
          <p:cNvPr id="3" name="Content Placeholder 2">
            <a:extLst>
              <a:ext uri="{FF2B5EF4-FFF2-40B4-BE49-F238E27FC236}">
                <a16:creationId xmlns:a16="http://schemas.microsoft.com/office/drawing/2014/main" id="{4643F8DE-2DD8-11F2-CFEF-47221013E067}"/>
              </a:ext>
            </a:extLst>
          </p:cNvPr>
          <p:cNvSpPr>
            <a:spLocks noGrp="1"/>
          </p:cNvSpPr>
          <p:nvPr>
            <p:ph idx="1"/>
          </p:nvPr>
        </p:nvSpPr>
        <p:spPr/>
        <p:txBody>
          <a:bodyPr>
            <a:normAutofit fontScale="77500" lnSpcReduction="20000"/>
          </a:bodyPr>
          <a:lstStyle/>
          <a:p>
            <a:endParaRPr lang="en-US" dirty="0"/>
          </a:p>
          <a:p>
            <a:r>
              <a:rPr lang="en-US" dirty="0"/>
              <a:t>1. **Encapsulation:** The internal details of how the data structure is implemented are hidden from the user, promoting information hiding and reducing complexity.</a:t>
            </a:r>
          </a:p>
          <a:p>
            <a:endParaRPr lang="en-US" dirty="0"/>
          </a:p>
          <a:p>
            <a:r>
              <a:rPr lang="en-US" dirty="0"/>
              <a:t>2. **Modularity:** ADTs can be reused across different parts of a program or in different programs altogether, as long as their operations are adhered to.</a:t>
            </a:r>
          </a:p>
          <a:p>
            <a:endParaRPr lang="en-US" dirty="0"/>
          </a:p>
          <a:p>
            <a:r>
              <a:rPr lang="en-US" dirty="0"/>
              <a:t>3. **Ease of Maintenance:** If the implementation of an ADT needs to be changed or improved, as long as the external interface (the operations) remains the same, other parts of the program using the ADT remain unaffected.</a:t>
            </a:r>
          </a:p>
        </p:txBody>
      </p:sp>
    </p:spTree>
    <p:extLst>
      <p:ext uri="{BB962C8B-B14F-4D97-AF65-F5344CB8AC3E}">
        <p14:creationId xmlns:p14="http://schemas.microsoft.com/office/powerpoint/2010/main" val="35198499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33600" y="381000"/>
            <a:ext cx="4218265" cy="1456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133600"/>
            <a:ext cx="8436889" cy="4452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64747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endParaRPr lang="en-GB"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413164"/>
            <a:ext cx="7652509" cy="3539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56508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endParaRPr lang="en-GB" dirty="0"/>
          </a:p>
        </p:txBody>
      </p:sp>
      <p:sp>
        <p:nvSpPr>
          <p:cNvPr id="3" name="Content Placeholder 2"/>
          <p:cNvSpPr>
            <a:spLocks noGrp="1"/>
          </p:cNvSpPr>
          <p:nvPr>
            <p:ph idx="1"/>
          </p:nvPr>
        </p:nvSpPr>
        <p:spPr/>
        <p:txBody>
          <a:bodyPr/>
          <a:lstStyle/>
          <a:p>
            <a:r>
              <a:rPr lang="en-GB" dirty="0">
                <a:hlinkClick r:id="rId2"/>
              </a:rPr>
              <a:t>http://cslibrary.stanford.edu/103/LinkedListBasics.pdf</a:t>
            </a:r>
            <a:endParaRPr lang="en-GB" dirty="0"/>
          </a:p>
          <a:p>
            <a:r>
              <a:rPr lang="en-GB" dirty="0"/>
              <a:t>http://www.geeksforgeeks.org/delete-a-given-node-in-linked-list-under-given-constraints/</a:t>
            </a:r>
          </a:p>
        </p:txBody>
      </p:sp>
    </p:spTree>
    <p:extLst>
      <p:ext uri="{BB962C8B-B14F-4D97-AF65-F5344CB8AC3E}">
        <p14:creationId xmlns:p14="http://schemas.microsoft.com/office/powerpoint/2010/main" val="2748275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EFBFE-7914-6D74-C9CF-FD9BBF14768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AF2039E-AC64-406B-3C84-7DA742EF4A87}"/>
              </a:ext>
            </a:extLst>
          </p:cNvPr>
          <p:cNvSpPr>
            <a:spLocks noGrp="1"/>
          </p:cNvSpPr>
          <p:nvPr>
            <p:ph idx="1"/>
          </p:nvPr>
        </p:nvSpPr>
        <p:spPr/>
        <p:txBody>
          <a:bodyPr>
            <a:normAutofit fontScale="92500" lnSpcReduction="10000"/>
          </a:bodyPr>
          <a:lstStyle/>
          <a:p>
            <a:r>
              <a:rPr lang="en-US" dirty="0"/>
              <a:t>When we use a computer to help us solve a problem, we typically are faced with a number of possible approaches. </a:t>
            </a:r>
          </a:p>
          <a:p>
            <a:r>
              <a:rPr lang="en-US" dirty="0"/>
              <a:t>For small problems, it hardly matters which approach we use, as long as we have one that correctly solves the problem. </a:t>
            </a:r>
          </a:p>
          <a:p>
            <a:r>
              <a:rPr lang="en-US" dirty="0"/>
              <a:t>For huge problems (or applications where we need to solve huge numbers of small problems), however, we quickly become motivated to devise methods that use time and space efficiently</a:t>
            </a:r>
          </a:p>
        </p:txBody>
      </p:sp>
    </p:spTree>
    <p:extLst>
      <p:ext uri="{BB962C8B-B14F-4D97-AF65-F5344CB8AC3E}">
        <p14:creationId xmlns:p14="http://schemas.microsoft.com/office/powerpoint/2010/main" val="2330980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Why study algo.jpg"/>
          <p:cNvPicPr>
            <a:picLocks noGrp="1" noChangeAspect="1"/>
          </p:cNvPicPr>
          <p:nvPr>
            <p:ph idx="1"/>
          </p:nvPr>
        </p:nvPicPr>
        <p:blipFill>
          <a:blip r:embed="rId2"/>
          <a:stretch>
            <a:fillRect/>
          </a:stretch>
        </p:blipFill>
        <p:spPr>
          <a:xfrm>
            <a:off x="685800" y="990600"/>
            <a:ext cx="7668731" cy="4525963"/>
          </a:xfrm>
        </p:spPr>
      </p:pic>
    </p:spTree>
    <p:extLst>
      <p:ext uri="{BB962C8B-B14F-4D97-AF65-F5344CB8AC3E}">
        <p14:creationId xmlns:p14="http://schemas.microsoft.com/office/powerpoint/2010/main" val="1135462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Structures</a:t>
            </a:r>
            <a:endParaRPr lang="en-GB" dirty="0"/>
          </a:p>
        </p:txBody>
      </p:sp>
      <p:sp>
        <p:nvSpPr>
          <p:cNvPr id="3" name="Content Placeholder 2"/>
          <p:cNvSpPr>
            <a:spLocks noGrp="1"/>
          </p:cNvSpPr>
          <p:nvPr>
            <p:ph idx="1"/>
          </p:nvPr>
        </p:nvSpPr>
        <p:spPr/>
        <p:txBody>
          <a:bodyPr/>
          <a:lstStyle/>
          <a:p>
            <a:endParaRPr lang="en-GB"/>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752600"/>
            <a:ext cx="5958977" cy="458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808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a:t>
            </a:r>
          </a:p>
        </p:txBody>
      </p:sp>
      <p:pic>
        <p:nvPicPr>
          <p:cNvPr id="11" name="Content Placeholder 10" descr="algorithm process.jpg"/>
          <p:cNvPicPr>
            <a:picLocks noGrp="1" noChangeAspect="1"/>
          </p:cNvPicPr>
          <p:nvPr>
            <p:ph idx="1"/>
          </p:nvPr>
        </p:nvPicPr>
        <p:blipFill>
          <a:blip r:embed="rId2"/>
          <a:stretch>
            <a:fillRect/>
          </a:stretch>
        </p:blipFill>
        <p:spPr>
          <a:xfrm>
            <a:off x="3505200" y="2209800"/>
            <a:ext cx="2276475" cy="2176957"/>
          </a:xfrm>
        </p:spPr>
      </p:pic>
      <p:sp>
        <p:nvSpPr>
          <p:cNvPr id="4" name="Rectangle 4"/>
          <p:cNvSpPr>
            <a:spLocks noChangeArrowheads="1"/>
          </p:cNvSpPr>
          <p:nvPr/>
        </p:nvSpPr>
        <p:spPr bwMode="auto">
          <a:xfrm>
            <a:off x="0" y="2133976"/>
            <a:ext cx="2286000" cy="1676024"/>
          </a:xfrm>
          <a:prstGeom prst="rect">
            <a:avLst/>
          </a:prstGeom>
          <a:noFill/>
          <a:ln w="1905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Text Box 5"/>
          <p:cNvSpPr txBox="1">
            <a:spLocks noChangeArrowheads="1"/>
          </p:cNvSpPr>
          <p:nvPr/>
        </p:nvSpPr>
        <p:spPr bwMode="auto">
          <a:xfrm>
            <a:off x="50767" y="2503489"/>
            <a:ext cx="259012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dirty="0">
                <a:latin typeface="Tahoma" pitchFamily="34" charset="0"/>
              </a:rPr>
              <a:t>Specification of input</a:t>
            </a:r>
          </a:p>
        </p:txBody>
      </p:sp>
      <p:sp>
        <p:nvSpPr>
          <p:cNvPr id="6" name="AutoShape 6"/>
          <p:cNvSpPr>
            <a:spLocks noChangeArrowheads="1"/>
          </p:cNvSpPr>
          <p:nvPr/>
        </p:nvSpPr>
        <p:spPr bwMode="auto">
          <a:xfrm>
            <a:off x="2514600" y="2501901"/>
            <a:ext cx="662343" cy="461963"/>
          </a:xfrm>
          <a:prstGeom prst="rightArrow">
            <a:avLst>
              <a:gd name="adj1" fmla="val 50000"/>
              <a:gd name="adj2" fmla="val 26890"/>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AutoShape 10"/>
          <p:cNvSpPr>
            <a:spLocks noChangeArrowheads="1"/>
          </p:cNvSpPr>
          <p:nvPr/>
        </p:nvSpPr>
        <p:spPr bwMode="auto">
          <a:xfrm>
            <a:off x="5791200" y="2468563"/>
            <a:ext cx="662345" cy="461962"/>
          </a:xfrm>
          <a:prstGeom prst="rightArrow">
            <a:avLst>
              <a:gd name="adj1" fmla="val 50000"/>
              <a:gd name="adj2" fmla="val 26890"/>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Rectangle 11"/>
          <p:cNvSpPr>
            <a:spLocks noChangeArrowheads="1"/>
          </p:cNvSpPr>
          <p:nvPr/>
        </p:nvSpPr>
        <p:spPr bwMode="auto">
          <a:xfrm>
            <a:off x="6647851" y="2057400"/>
            <a:ext cx="2496149" cy="1673224"/>
          </a:xfrm>
          <a:prstGeom prst="rect">
            <a:avLst/>
          </a:prstGeom>
          <a:noFill/>
          <a:ln w="1905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Text Box 12"/>
          <p:cNvSpPr txBox="1">
            <a:spLocks noChangeArrowheads="1"/>
          </p:cNvSpPr>
          <p:nvPr/>
        </p:nvSpPr>
        <p:spPr bwMode="auto">
          <a:xfrm>
            <a:off x="6629400" y="2014539"/>
            <a:ext cx="2514601"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en-US" sz="2400" dirty="0">
              <a:latin typeface="Tahoma" pitchFamily="34" charset="0"/>
            </a:endParaRPr>
          </a:p>
          <a:p>
            <a:r>
              <a:rPr lang="en-US" sz="2400" dirty="0">
                <a:latin typeface="Tahoma" pitchFamily="34" charset="0"/>
              </a:rPr>
              <a:t>Specification of output as a function of input</a:t>
            </a:r>
          </a:p>
        </p:txBody>
      </p:sp>
    </p:spTree>
    <p:extLst>
      <p:ext uri="{BB962C8B-B14F-4D97-AF65-F5344CB8AC3E}">
        <p14:creationId xmlns:p14="http://schemas.microsoft.com/office/powerpoint/2010/main" val="595297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Books</a:t>
            </a:r>
          </a:p>
        </p:txBody>
      </p:sp>
      <p:sp>
        <p:nvSpPr>
          <p:cNvPr id="3" name="Content Placeholder 2"/>
          <p:cNvSpPr>
            <a:spLocks noGrp="1"/>
          </p:cNvSpPr>
          <p:nvPr>
            <p:ph idx="1"/>
          </p:nvPr>
        </p:nvSpPr>
        <p:spPr/>
        <p:txBody>
          <a:bodyPr/>
          <a:lstStyle/>
          <a:p>
            <a:r>
              <a:rPr lang="en-US" b="0" i="0" u="none" strike="noStrike" dirty="0">
                <a:solidFill>
                  <a:srgbClr val="000000"/>
                </a:solidFill>
                <a:effectLst/>
                <a:latin typeface="Times New Roman" panose="02020603050405020304" pitchFamily="18" charset="0"/>
              </a:rPr>
              <a:t>Data Structures and Algorithms in C++ 4th Edition by Adam Drozdek</a:t>
            </a:r>
            <a:endParaRPr lang="en-US" dirty="0"/>
          </a:p>
          <a:p>
            <a:r>
              <a:rPr lang="en-US" dirty="0"/>
              <a:t>Algorithms by Robert Sedgewick and Kevin Wayne</a:t>
            </a:r>
          </a:p>
          <a:p>
            <a:endParaRPr lang="en-GB" dirty="0"/>
          </a:p>
          <a:p>
            <a:endParaRPr lang="en-GB" dirty="0"/>
          </a:p>
        </p:txBody>
      </p:sp>
    </p:spTree>
    <p:extLst>
      <p:ext uri="{BB962C8B-B14F-4D97-AF65-F5344CB8AC3E}">
        <p14:creationId xmlns:p14="http://schemas.microsoft.com/office/powerpoint/2010/main" val="1960024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Some Data structures</a:t>
            </a:r>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r>
              <a:rPr lang="en-US" sz="2800" dirty="0"/>
              <a:t>Arrays cannot be easily extended or reduced to fit the data set.</a:t>
            </a:r>
          </a:p>
          <a:p>
            <a:r>
              <a:rPr lang="en-US" sz="2800" dirty="0"/>
              <a:t>In an array, the elements have to be in a contiguous (connected and sequential) portion of memory.</a:t>
            </a:r>
          </a:p>
          <a:p>
            <a:r>
              <a:rPr lang="en-US" sz="2800" dirty="0"/>
              <a:t>Expensive to maintain new insertions and deletions.</a:t>
            </a:r>
          </a:p>
          <a:p>
            <a:r>
              <a:rPr lang="en-US" sz="2800" dirty="0" err="1"/>
              <a:t>Int</a:t>
            </a:r>
            <a:r>
              <a:rPr lang="en-US" sz="2800" dirty="0"/>
              <a:t> array[5]</a:t>
            </a:r>
          </a:p>
          <a:p>
            <a:r>
              <a:rPr lang="en-US" sz="2800" dirty="0"/>
              <a:t>Insert 1, 2,  4,  8, 16, 32</a:t>
            </a:r>
            <a:endParaRPr lang="en-GB" sz="2800" dirty="0"/>
          </a:p>
          <a:p>
            <a:endParaRPr lang="en-GB" sz="28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733800"/>
            <a:ext cx="2698812"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07337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756</TotalTime>
  <Words>769</Words>
  <Application>Microsoft Office PowerPoint</Application>
  <PresentationFormat>On-screen Show (4:3)</PresentationFormat>
  <Paragraphs>66</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Tahoma</vt:lpstr>
      <vt:lpstr>Times New Roman</vt:lpstr>
      <vt:lpstr>Office Theme</vt:lpstr>
      <vt:lpstr>Data Structures and Algorithms</vt:lpstr>
      <vt:lpstr>PowerPoint Presentation</vt:lpstr>
      <vt:lpstr>PowerPoint Presentation</vt:lpstr>
      <vt:lpstr>PowerPoint Presentation</vt:lpstr>
      <vt:lpstr>Data Structures</vt:lpstr>
      <vt:lpstr>Algorithm</vt:lpstr>
      <vt:lpstr>Books</vt:lpstr>
      <vt:lpstr>Some Data structures</vt:lpstr>
      <vt:lpstr>PowerPoint Presentation</vt:lpstr>
      <vt:lpstr>PowerPoint Presentation</vt:lpstr>
      <vt:lpstr>Linked List</vt:lpstr>
      <vt:lpstr>Primitive data types</vt:lpstr>
      <vt:lpstr>PowerPoint Presentation</vt:lpstr>
      <vt:lpstr>PowerPoint Presentation</vt:lpstr>
      <vt:lpstr>Abstract Data Types (ADT)</vt:lpstr>
      <vt:lpstr>Abstract Data Types</vt:lpstr>
      <vt:lpstr>PowerPoint Presentation</vt:lpstr>
      <vt:lpstr>PowerPoint Presentation</vt:lpstr>
      <vt:lpstr>PowerPoint Presentation</vt:lpstr>
      <vt:lpstr>PowerPoint Presentation</vt:lpstr>
      <vt:lpstr>Benefits</vt:lpstr>
      <vt:lpstr>PowerPoint Presentation</vt:lpstr>
      <vt:lpstr>PowerPoint Presentation</vt:lpstr>
      <vt:lpstr>References</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Some Data structures</dc:title>
  <dc:creator>Farrukh</dc:creator>
  <cp:lastModifiedBy>Farrukh</cp:lastModifiedBy>
  <cp:revision>65</cp:revision>
  <dcterms:created xsi:type="dcterms:W3CDTF">2014-01-23T08:25:27Z</dcterms:created>
  <dcterms:modified xsi:type="dcterms:W3CDTF">2023-08-21T06:13:17Z</dcterms:modified>
</cp:coreProperties>
</file>