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59" r:id="rId6"/>
    <p:sldId id="260" r:id="rId7"/>
    <p:sldId id="273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D021-443C-418B-B6AC-75CD66E1C8C0}" type="datetimeFigureOut">
              <a:rPr lang="en-US" smtClean="0"/>
              <a:pPr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A71C8-5D96-494F-9986-A0E191489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</a:t>
            </a:r>
            <a:r>
              <a:rPr lang="en-US" dirty="0"/>
              <a:t>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travel up and down by doing simple arithmetic on array indices: to move up the tree from a[k] we set k to k/2; to move down the tree we set k to 2*k or 2*k+1.</a:t>
            </a:r>
            <a:endParaRPr lang="en-US" dirty="0"/>
          </a:p>
        </p:txBody>
      </p:sp>
      <p:pic>
        <p:nvPicPr>
          <p:cNvPr id="4" name="Content Placeholder 3" descr="Heap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3581400"/>
            <a:ext cx="3810000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Reheapifying</a:t>
            </a:r>
            <a:r>
              <a:rPr lang="en-US" dirty="0" smtClean="0"/>
              <a:t>, or restoring heap order.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heap condition is violated, we travel through the heap, modifying and fixing the violations.</a:t>
            </a:r>
          </a:p>
          <a:p>
            <a:endParaRPr lang="en-US" dirty="0" smtClean="0"/>
          </a:p>
          <a:p>
            <a:r>
              <a:rPr lang="en-US" dirty="0" smtClean="0"/>
              <a:t>Bottom-up </a:t>
            </a:r>
            <a:r>
              <a:rPr lang="en-US" dirty="0" err="1" smtClean="0"/>
              <a:t>reheapify</a:t>
            </a:r>
            <a:r>
              <a:rPr lang="en-US" dirty="0" smtClean="0"/>
              <a:t> (Swim)</a:t>
            </a:r>
          </a:p>
          <a:p>
            <a:r>
              <a:rPr lang="en-US" dirty="0" smtClean="0"/>
              <a:t>Top-down </a:t>
            </a:r>
            <a:r>
              <a:rPr lang="en-US" dirty="0" err="1" smtClean="0"/>
              <a:t>reheapify</a:t>
            </a:r>
            <a:r>
              <a:rPr lang="en-US" dirty="0" smtClean="0"/>
              <a:t> (Sink)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Bottom-up </a:t>
            </a:r>
            <a:r>
              <a:rPr lang="en-US" dirty="0" err="1" smtClean="0"/>
              <a:t>reheapify</a:t>
            </a:r>
            <a:r>
              <a:rPr lang="en-US" dirty="0" smtClean="0"/>
              <a:t> (Swim)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A node’s key becomes larger than that node’s parent’s key. (A new node is added at the bottom of a heap).</a:t>
            </a:r>
          </a:p>
          <a:p>
            <a:endParaRPr lang="en-US" dirty="0"/>
          </a:p>
        </p:txBody>
      </p:sp>
      <p:pic>
        <p:nvPicPr>
          <p:cNvPr id="5" name="Picture 4" descr="Heap7-bottom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438400"/>
            <a:ext cx="4038600" cy="17775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41148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We move the node ‘T’ up the heap and exchange it with its parent ‘P’.</a:t>
            </a:r>
          </a:p>
          <a:p>
            <a:r>
              <a:rPr lang="en-US" dirty="0" smtClean="0"/>
              <a:t>2. Even after exchanging it with ‘P’, the heap is still not correct because ‘T’ is still larger than ‘S’, so we exchange ‘T’ once more with its parent ‘S’.</a:t>
            </a:r>
            <a:endParaRPr lang="en-US" dirty="0"/>
          </a:p>
        </p:txBody>
      </p:sp>
      <p:pic>
        <p:nvPicPr>
          <p:cNvPr id="7" name="Picture 6" descr="Heap7-bottomupreheapif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71800" y="4953000"/>
            <a:ext cx="2663270" cy="1600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5029200"/>
            <a:ext cx="26193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Top-down </a:t>
            </a:r>
            <a:r>
              <a:rPr lang="en-US" dirty="0" err="1" smtClean="0"/>
              <a:t>reheapify</a:t>
            </a:r>
            <a:r>
              <a:rPr lang="en-US" dirty="0" smtClean="0"/>
              <a:t> (Sink)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If heap order is violated so that parent is smaller than one or both children. (If we replace the node at the root with a new node that has a smaller key).</a:t>
            </a:r>
          </a:p>
          <a:p>
            <a:endParaRPr lang="en-US" dirty="0"/>
          </a:p>
        </p:txBody>
      </p:sp>
      <p:pic>
        <p:nvPicPr>
          <p:cNvPr id="4" name="Picture 3" descr="Heap8-Topd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2362200"/>
            <a:ext cx="3600450" cy="2057400"/>
          </a:xfrm>
          <a:prstGeom prst="rect">
            <a:avLst/>
          </a:prstGeom>
        </p:spPr>
      </p:pic>
      <p:pic>
        <p:nvPicPr>
          <p:cNvPr id="7" name="Picture 6" descr="Heap8-Topdownereheapif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4724400"/>
            <a:ext cx="2571750" cy="178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000" y="2895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exchange the node with the larger of its two children. (H with S).</a:t>
            </a:r>
          </a:p>
          <a:p>
            <a:pPr marL="342900" indent="-342900">
              <a:buAutoNum type="arabicPeriod"/>
            </a:pPr>
            <a:r>
              <a:rPr lang="en-US" dirty="0" smtClean="0"/>
              <a:t>Since ‘H’ will still be smaller than ‘N’, we will exchange it again.</a:t>
            </a:r>
            <a:endParaRPr lang="en-US" dirty="0"/>
          </a:p>
        </p:txBody>
      </p:sp>
      <p:pic>
        <p:nvPicPr>
          <p:cNvPr id="9" name="Picture 8" descr="Heap8-Topdownereheapifyco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4557761"/>
            <a:ext cx="3276600" cy="23002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Inserting a New Item in the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 dirty="0" smtClean="0"/>
              <a:t>Add the new item at the end.</a:t>
            </a:r>
          </a:p>
          <a:p>
            <a:r>
              <a:rPr lang="en-US" sz="2400" dirty="0" smtClean="0"/>
              <a:t>Increment the size.</a:t>
            </a:r>
          </a:p>
          <a:p>
            <a:r>
              <a:rPr lang="en-US" sz="2400" dirty="0" smtClean="0"/>
              <a:t>Swim up with the new item until we find the right place for it.</a:t>
            </a:r>
          </a:p>
          <a:p>
            <a:endParaRPr lang="en-US" dirty="0"/>
          </a:p>
        </p:txBody>
      </p:sp>
      <p:pic>
        <p:nvPicPr>
          <p:cNvPr id="4" name="Picture 3" descr="Heap9- Insert a new i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057400"/>
            <a:ext cx="343852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Removing the maximum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400" dirty="0" smtClean="0"/>
              <a:t>Maximum would be at the root, so we exchange it with the last.</a:t>
            </a:r>
          </a:p>
          <a:p>
            <a:r>
              <a:rPr lang="en-US" sz="2400" dirty="0" smtClean="0"/>
              <a:t>Decrement the size of the heap.</a:t>
            </a:r>
          </a:p>
          <a:p>
            <a:r>
              <a:rPr lang="en-US" sz="2400" dirty="0" smtClean="0"/>
              <a:t>Use sink to move key to correct </a:t>
            </a:r>
          </a:p>
          <a:p>
            <a:pPr>
              <a:buNone/>
            </a:pPr>
            <a:r>
              <a:rPr lang="en-US" sz="2400" dirty="0" smtClean="0"/>
              <a:t>position.</a:t>
            </a:r>
          </a:p>
          <a:p>
            <a:endParaRPr lang="en-US" dirty="0"/>
          </a:p>
        </p:txBody>
      </p:sp>
      <p:pic>
        <p:nvPicPr>
          <p:cNvPr id="4" name="Picture 3" descr="Heap10- Remove from 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1752600"/>
            <a:ext cx="37338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Qs and Binary 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heap will allow us both </a:t>
            </a:r>
            <a:r>
              <a:rPr lang="en-US" dirty="0" err="1" smtClean="0"/>
              <a:t>enqueue</a:t>
            </a:r>
            <a:r>
              <a:rPr lang="en-US" dirty="0" smtClean="0"/>
              <a:t> and </a:t>
            </a:r>
            <a:r>
              <a:rPr lang="en-US" dirty="0" err="1" smtClean="0"/>
              <a:t>dequeue</a:t>
            </a:r>
            <a:r>
              <a:rPr lang="en-US" dirty="0" smtClean="0"/>
              <a:t> items in O(</a:t>
            </a:r>
            <a:r>
              <a:rPr lang="en-US" dirty="0" err="1" smtClean="0"/>
              <a:t>logn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Content Placeholder 3" descr="PQ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1800" y="3200400"/>
            <a:ext cx="27432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334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O(h)?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ap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3886200" cy="3943915"/>
          </a:xfrm>
        </p:spPr>
      </p:pic>
      <p:pic>
        <p:nvPicPr>
          <p:cNvPr id="5" name="Picture 4" descr="Heap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05000"/>
            <a:ext cx="3953003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Satisfies the heap order property</a:t>
            </a:r>
          </a:p>
          <a:p>
            <a:r>
              <a:rPr lang="en-US" dirty="0" smtClean="0"/>
              <a:t>The binary heap is a data structure that can efficiently support the basic priority-queue operations.</a:t>
            </a:r>
          </a:p>
        </p:txBody>
      </p:sp>
      <p:pic>
        <p:nvPicPr>
          <p:cNvPr id="4" name="Content Placeholder 3" descr="Hea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5029200"/>
            <a:ext cx="3439297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It is Complete: the tree is completely filled except possibly the bottom level, which is filled from left to right.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985963"/>
            <a:ext cx="80486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38200" y="54102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Height of a complete binary tree with N elements is log base(2) 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binary heap is a complete binary tree which satisfies the heap ordering property. The ordering can be one of two types:</a:t>
            </a:r>
          </a:p>
          <a:p>
            <a:endParaRPr lang="en-US" dirty="0" smtClean="0"/>
          </a:p>
          <a:p>
            <a:r>
              <a:rPr lang="en-US" dirty="0" smtClean="0"/>
              <a:t>the min-heap property: the value of each node is greater than or equal to the value of its parent, with the minimum-value element at the root.</a:t>
            </a:r>
          </a:p>
          <a:p>
            <a:r>
              <a:rPr lang="en-US" dirty="0" smtClean="0"/>
              <a:t>the max-heap property: the value of each node is less than or equal to the value of its parent, with the maximum-value element at the root.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ap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676900" cy="22002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Keys in nodes</a:t>
            </a:r>
          </a:p>
          <a:p>
            <a:r>
              <a:rPr lang="en-US" dirty="0" smtClean="0"/>
              <a:t>Parents keys no smaller than children’s keys (the max-heap property)</a:t>
            </a:r>
          </a:p>
          <a:p>
            <a:r>
              <a:rPr lang="en-US" dirty="0" smtClean="0"/>
              <a:t>So root is the </a:t>
            </a:r>
            <a:r>
              <a:rPr lang="en-US" smtClean="0"/>
              <a:t>largest key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Binary tree in an Array</a:t>
            </a:r>
            <a:endParaRPr lang="en-US" dirty="0"/>
          </a:p>
        </p:txBody>
      </p:sp>
      <p:pic>
        <p:nvPicPr>
          <p:cNvPr id="4" name="Content Placeholder 3" descr="Heap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762000"/>
            <a:ext cx="3810000" cy="2886075"/>
          </a:xfrm>
        </p:spPr>
      </p:pic>
      <p:sp>
        <p:nvSpPr>
          <p:cNvPr id="5" name="TextBox 4"/>
          <p:cNvSpPr txBox="1"/>
          <p:nvPr/>
        </p:nvSpPr>
        <p:spPr>
          <a:xfrm>
            <a:off x="838200" y="42672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root is the second item in the array. We skip the index zero cell of the array for the convenience of implementation. Consider k-</a:t>
            </a:r>
            <a:r>
              <a:rPr lang="en-US" dirty="0" err="1" smtClean="0"/>
              <a:t>th</a:t>
            </a:r>
            <a:r>
              <a:rPr lang="en-US" dirty="0" smtClean="0"/>
              <a:t> element of the array, the</a:t>
            </a:r>
          </a:p>
          <a:p>
            <a:endParaRPr lang="en-US" dirty="0" smtClean="0"/>
          </a:p>
          <a:p>
            <a:r>
              <a:rPr lang="en-US" dirty="0" smtClean="0"/>
              <a:t>its left child is located at 2 * k index </a:t>
            </a:r>
          </a:p>
          <a:p>
            <a:r>
              <a:rPr lang="en-US" dirty="0" smtClean="0"/>
              <a:t>its right child is located at 2 * k+1. index </a:t>
            </a:r>
          </a:p>
          <a:p>
            <a:r>
              <a:rPr lang="en-US" dirty="0" smtClean="0"/>
              <a:t>its parent is located at k/2 index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685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143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106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167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167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167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91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81400" y="2209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eap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676400"/>
            <a:ext cx="3516188" cy="35052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577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Heap</vt:lpstr>
      <vt:lpstr>Slide 2</vt:lpstr>
      <vt:lpstr>Binary Heap</vt:lpstr>
      <vt:lpstr>It is Complete: the tree is completely filled except possibly the bottom level, which is filled from left to right. </vt:lpstr>
      <vt:lpstr>Slide 5</vt:lpstr>
      <vt:lpstr>Slide 6</vt:lpstr>
      <vt:lpstr>Slide 7</vt:lpstr>
      <vt:lpstr>Binary tree in an Array</vt:lpstr>
      <vt:lpstr>Slide 9</vt:lpstr>
      <vt:lpstr>Traversing the heap</vt:lpstr>
      <vt:lpstr>Reheapifying, or restoring heap order.</vt:lpstr>
      <vt:lpstr>Bottom-up reheapify (Swim)</vt:lpstr>
      <vt:lpstr>Top-down reheapify (Sink)</vt:lpstr>
      <vt:lpstr>Inserting a New Item in the heap</vt:lpstr>
      <vt:lpstr>Removing the maximum</vt:lpstr>
      <vt:lpstr>Complexity</vt:lpstr>
      <vt:lpstr>Priority Qs and Binary Heaps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farrukh</dc:creator>
  <cp:lastModifiedBy>farrukh</cp:lastModifiedBy>
  <cp:revision>62</cp:revision>
  <dcterms:created xsi:type="dcterms:W3CDTF">2014-02-25T09:40:04Z</dcterms:created>
  <dcterms:modified xsi:type="dcterms:W3CDTF">2014-03-17T05:21:52Z</dcterms:modified>
</cp:coreProperties>
</file>