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17" r:id="rId3"/>
    <p:sldId id="257" r:id="rId4"/>
    <p:sldId id="258" r:id="rId5"/>
    <p:sldId id="259" r:id="rId6"/>
    <p:sldId id="277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85" r:id="rId16"/>
    <p:sldId id="268" r:id="rId17"/>
    <p:sldId id="275" r:id="rId18"/>
    <p:sldId id="269" r:id="rId19"/>
    <p:sldId id="271" r:id="rId20"/>
    <p:sldId id="292" r:id="rId21"/>
    <p:sldId id="272" r:id="rId22"/>
    <p:sldId id="273" r:id="rId23"/>
    <p:sldId id="274" r:id="rId24"/>
    <p:sldId id="276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0" r:id="rId37"/>
    <p:sldId id="293" r:id="rId38"/>
    <p:sldId id="291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26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F572-00F5-4D76-A745-CC176C688AE9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31ACE-F9E2-44FF-B7B3-D665E88BB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736F74-38CD-47B0-8447-C6059AB45261}" type="slidenum">
              <a:rPr lang="en-US"/>
              <a:pPr/>
              <a:t>61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</p:spPr>
        <p:txBody>
          <a:bodyPr wrap="square" lIns="89205" tIns="44604" rIns="89205" bIns="44604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FE8B-0003-48A1-9A43-70E171FB6F9E}" type="datetimeFigureOut">
              <a:rPr lang="en-US" smtClean="0"/>
              <a:pPr/>
              <a:t>5/13/2014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BEA4-5E01-4C38-9CED-CE71CF5B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cs.usfca.edu/~galles/visualization/BF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activepython.org/courselib/static/pythonds/Graphs/graphintro.html" TargetMode="External"/><Relationship Id="rId2" Type="http://schemas.openxmlformats.org/officeDocument/2006/relationships/hyperlink" Target="http://www.dcs.gla.ac.uk/~pat/52233/slides/Graphs1x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"/>
            <a:ext cx="5338762" cy="600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Adjacent vertices: </a:t>
            </a:r>
            <a:r>
              <a:rPr lang="en-US" sz="2800" dirty="0" smtClean="0"/>
              <a:t>Vertices connected by an edge.</a:t>
            </a:r>
          </a:p>
          <a:p>
            <a:r>
              <a:rPr lang="en-US" sz="2800" b="1" dirty="0" smtClean="0"/>
              <a:t>Degree</a:t>
            </a:r>
            <a:r>
              <a:rPr lang="en-US" sz="2800" dirty="0" smtClean="0"/>
              <a:t> of a vertex: Number of adjacent vertices i.e. number of edges connected to a vertex.</a:t>
            </a:r>
          </a:p>
          <a:p>
            <a:r>
              <a:rPr lang="en-US" sz="2800" b="1" dirty="0" smtClean="0"/>
              <a:t>Weights: </a:t>
            </a:r>
            <a:r>
              <a:rPr lang="en-US" sz="2800" dirty="0" smtClean="0"/>
              <a:t>Cost to go from one vertex to another.</a:t>
            </a:r>
          </a:p>
          <a:p>
            <a:r>
              <a:rPr lang="en-US" sz="2800" b="1" dirty="0" smtClean="0"/>
              <a:t>Path:</a:t>
            </a:r>
            <a:r>
              <a:rPr lang="en-US" sz="2800" dirty="0" smtClean="0"/>
              <a:t> Sequence of vertices.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4495800" cy="360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56769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i="1" dirty="0" smtClean="0"/>
              <a:t>acyclic graph </a:t>
            </a:r>
            <a:r>
              <a:rPr lang="en-US" i="1" dirty="0" smtClean="0"/>
              <a:t>is a graph with no cycles.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6770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smtClean="0"/>
              <a:t>Connected graph</a:t>
            </a:r>
            <a:r>
              <a:rPr lang="en-US" dirty="0" smtClean="0"/>
              <a:t>: Any two vertices are connected by some path.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6388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495800"/>
            <a:ext cx="699460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Anomalies. </a:t>
            </a:r>
            <a:r>
              <a:rPr lang="en-US" sz="2800" dirty="0" smtClean="0"/>
              <a:t>Our definition allows two simple anomalies:</a:t>
            </a:r>
          </a:p>
          <a:p>
            <a:r>
              <a:rPr lang="en-US" sz="2800" dirty="0" smtClean="0"/>
              <a:t>A self-loop is an edge that connects a vertex to itself.</a:t>
            </a:r>
          </a:p>
          <a:p>
            <a:r>
              <a:rPr lang="en-US" sz="2800" dirty="0" smtClean="0"/>
              <a:t>Two edges that connect the same pair of vertices are parallel.</a:t>
            </a:r>
          </a:p>
          <a:p>
            <a:r>
              <a:rPr lang="en-US" sz="2800" dirty="0" smtClean="0"/>
              <a:t>Mathematicians sometimes refer to graphs with parallel edges as </a:t>
            </a:r>
            <a:r>
              <a:rPr lang="en-US" sz="2800" dirty="0" err="1" smtClean="0"/>
              <a:t>multigraphs</a:t>
            </a:r>
            <a:r>
              <a:rPr lang="en-US" sz="2800" dirty="0" smtClean="0"/>
              <a:t> and graphs with no parallel edges or self-loops as simple graphs.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86200"/>
            <a:ext cx="28437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5923343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7451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Density of a graph</a:t>
            </a:r>
            <a:r>
              <a:rPr lang="en-US" sz="2800" dirty="0" smtClean="0"/>
              <a:t>: The density of a graph is the proportion of possible pairs of vertices that are connected by edges.</a:t>
            </a:r>
          </a:p>
          <a:p>
            <a:r>
              <a:rPr lang="en-US" sz="2800" b="1" dirty="0" smtClean="0"/>
              <a:t>Sparse graph:</a:t>
            </a:r>
            <a:r>
              <a:rPr lang="en-US" sz="2800" dirty="0" smtClean="0"/>
              <a:t> A sparse graph has relatively few of the possible edges present.</a:t>
            </a:r>
          </a:p>
          <a:p>
            <a:r>
              <a:rPr lang="en-US" sz="2800" b="1" dirty="0" smtClean="0"/>
              <a:t>Dense graph:</a:t>
            </a:r>
            <a:r>
              <a:rPr lang="en-US" sz="2800" dirty="0" smtClean="0"/>
              <a:t> A dense graph has relatively few of the possible edges missing.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50387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represent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Array of edges</a:t>
            </a:r>
          </a:p>
          <a:p>
            <a:r>
              <a:rPr lang="en-US" dirty="0" smtClean="0"/>
              <a:t>Adjacency Matrix</a:t>
            </a:r>
          </a:p>
          <a:p>
            <a:r>
              <a:rPr lang="en-US" dirty="0" smtClean="0"/>
              <a:t>Adjacency List</a:t>
            </a:r>
          </a:p>
          <a:p>
            <a:endParaRPr lang="en-US" dirty="0" smtClean="0"/>
          </a:p>
          <a:p>
            <a:r>
              <a:rPr lang="en-US" dirty="0" smtClean="0"/>
              <a:t>But we have two basic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must have the space to accommodate the types of graphs that we are likely to encounter in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want to develop time-efficient implementations of Graph instance methods—the basic methods that we need to develop graph-processing clients.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an array of edges or linked list of edges.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43200"/>
            <a:ext cx="390388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 can be of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Undirected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loop/iterate over all edges</a:t>
            </a:r>
          </a:p>
          <a:p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tell if an edge exists from A to B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Matrix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dimensional V by V array.</a:t>
            </a:r>
          </a:p>
          <a:p>
            <a:r>
              <a:rPr lang="en-US" sz="2400" dirty="0" smtClean="0"/>
              <a:t>Each of the rows and columns represent a vertex in the graph. </a:t>
            </a:r>
          </a:p>
          <a:p>
            <a:r>
              <a:rPr lang="en-US" sz="2400" dirty="0" smtClean="0"/>
              <a:t>The value at the intersection can be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indicating that there is an edge between the two vertices or it can be a number indicating the weight of the edge.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0"/>
            <a:ext cx="6229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advantage of the adjacency matrix is that it is simple, and for small graphs it is easy to see which nodes are connected to other nodes.</a:t>
            </a:r>
          </a:p>
          <a:p>
            <a:r>
              <a:rPr lang="en-US" dirty="0" smtClean="0"/>
              <a:t>But, fails on the 1</a:t>
            </a:r>
            <a:r>
              <a:rPr lang="en-US" baseline="30000" dirty="0" smtClean="0"/>
              <a:t>st</a:t>
            </a:r>
            <a:r>
              <a:rPr lang="en-US" dirty="0" smtClean="0"/>
              <a:t> requirement, i.e. need n^2 space for defining the graph. [Space=O(n^2)]</a:t>
            </a:r>
          </a:p>
          <a:p>
            <a:r>
              <a:rPr lang="en-US" dirty="0" smtClean="0"/>
              <a:t>For sparse graphs, most cells are empty.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0"/>
            <a:ext cx="3810000" cy="378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Adjacency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A more space-efficient way to implement a sparsely connected graph is to use an adjacency list.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09800"/>
            <a:ext cx="5295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4578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96005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Finds a path between two vertices by exploring each possible path as many steps as possible before backtracking.</a:t>
            </a:r>
          </a:p>
          <a:p>
            <a:r>
              <a:rPr lang="en-US" dirty="0" smtClean="0"/>
              <a:t>Think of this algorithm as the process of searching through a maze.</a:t>
            </a:r>
          </a:p>
          <a:p>
            <a:endParaRPr lang="en-US" dirty="0" smtClean="0"/>
          </a:p>
          <a:p>
            <a:pPr>
              <a:lnSpc>
                <a:spcPct val="70000"/>
              </a:lnSpc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trick for exploring a maze without getting lost that has been known since antiquity (dating back at least to the legend of </a:t>
            </a:r>
            <a:r>
              <a:rPr lang="en-US" dirty="0" err="1" smtClean="0"/>
              <a:t>Theseus</a:t>
            </a:r>
            <a:r>
              <a:rPr lang="en-US" dirty="0" smtClean="0"/>
              <a:t> and the Minotaur) is known as </a:t>
            </a:r>
            <a:r>
              <a:rPr lang="en-US" dirty="0" err="1" smtClean="0"/>
              <a:t>Tremaux</a:t>
            </a:r>
            <a:r>
              <a:rPr lang="en-US" dirty="0" smtClean="0"/>
              <a:t> exploration. To explore all passages in a maze:</a:t>
            </a:r>
          </a:p>
          <a:p>
            <a:r>
              <a:rPr lang="en-US" dirty="0" smtClean="0"/>
              <a:t>Take any unmarked passage, unrolling a string behind you.</a:t>
            </a:r>
          </a:p>
          <a:p>
            <a:r>
              <a:rPr lang="en-US" dirty="0" smtClean="0"/>
              <a:t>Mark all intersections and passages when you first visit them.</a:t>
            </a:r>
          </a:p>
          <a:p>
            <a:r>
              <a:rPr lang="en-US" dirty="0" smtClean="0"/>
              <a:t>Retrace steps (using the string) when approaching a marked intersection.</a:t>
            </a:r>
          </a:p>
          <a:p>
            <a:r>
              <a:rPr lang="en-US" dirty="0" smtClean="0"/>
              <a:t>Retrace steps when no unvisited options remain at an intersection encountered while retracing steps.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i="1" dirty="0" err="1" smtClean="0"/>
              <a:t>dfs</a:t>
            </a:r>
            <a:r>
              <a:rPr lang="en-US" i="1" dirty="0" smtClean="0"/>
              <a:t>(Vertex v):</a:t>
            </a:r>
          </a:p>
          <a:p>
            <a:pPr>
              <a:lnSpc>
                <a:spcPct val="70000"/>
              </a:lnSpc>
              <a:buNone/>
            </a:pPr>
            <a:r>
              <a:rPr lang="en-US" i="1" dirty="0" smtClean="0"/>
              <a:t>	    mark v as visited</a:t>
            </a:r>
          </a:p>
          <a:p>
            <a:pPr>
              <a:lnSpc>
                <a:spcPct val="70000"/>
              </a:lnSpc>
              <a:buNone/>
            </a:pPr>
            <a:r>
              <a:rPr lang="en-US" i="1" dirty="0" smtClean="0"/>
              <a:t>	    for each unvisited neighbor v</a:t>
            </a:r>
            <a:r>
              <a:rPr lang="en-US" i="1" baseline="-25000" dirty="0" smtClean="0"/>
              <a:t>i</a:t>
            </a:r>
            <a:r>
              <a:rPr lang="en-US" i="1" dirty="0" smtClean="0"/>
              <a:t> of v</a:t>
            </a:r>
          </a:p>
          <a:p>
            <a:pPr>
              <a:lnSpc>
                <a:spcPct val="70000"/>
              </a:lnSpc>
              <a:buNone/>
            </a:pPr>
            <a:r>
              <a:rPr lang="en-US" i="1" dirty="0" smtClean="0"/>
              <a:t>        where there is an edge from v to v</a:t>
            </a:r>
            <a:r>
              <a:rPr lang="en-US" i="1" baseline="-25000" dirty="0" smtClean="0"/>
              <a:t>i</a:t>
            </a:r>
            <a:r>
              <a:rPr lang="en-US" i="1" dirty="0" smtClean="0"/>
              <a:t>:</a:t>
            </a:r>
          </a:p>
          <a:p>
            <a:pPr>
              <a:lnSpc>
                <a:spcPct val="70000"/>
              </a:lnSpc>
              <a:buNone/>
            </a:pPr>
            <a:r>
              <a:rPr lang="en-US" i="1" dirty="0" smtClean="0"/>
              <a:t>            if( !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i</a:t>
            </a:r>
            <a:r>
              <a:rPr lang="en-US" i="1" dirty="0" err="1" smtClean="0"/>
              <a:t>.visited</a:t>
            </a:r>
            <a:r>
              <a:rPr lang="en-US" i="1" dirty="0" smtClean="0"/>
              <a:t> )</a:t>
            </a:r>
          </a:p>
          <a:p>
            <a:pPr>
              <a:lnSpc>
                <a:spcPct val="70000"/>
              </a:lnSpc>
              <a:buNone/>
            </a:pPr>
            <a:r>
              <a:rPr lang="en-US" i="1" dirty="0" smtClean="0"/>
              <a:t>                </a:t>
            </a:r>
            <a:r>
              <a:rPr lang="en-US" i="1" dirty="0" err="1" smtClean="0"/>
              <a:t>dfs</a:t>
            </a:r>
            <a:r>
              <a:rPr lang="en-US" i="1" dirty="0" smtClean="0"/>
              <a:t>(v</a:t>
            </a:r>
            <a:r>
              <a:rPr lang="en-US" i="1" baseline="-25000" dirty="0" smtClean="0"/>
              <a:t>i</a:t>
            </a:r>
            <a:r>
              <a:rPr lang="en-US" i="1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https://www.cs.usfca.edu/~galles/visualization/DFS.html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71800"/>
            <a:ext cx="1577788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673525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"/>
            <a:ext cx="343295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Puts unvisited vertices on a stack.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1514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05200"/>
            <a:ext cx="51921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52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DFS Can be used to find the paths from one vertex to the other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70339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16084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671860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https://www.cs.usfca.edu/~galles/visualization/BFS.html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05200"/>
            <a:ext cx="1390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962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Breadth First Search (cont…)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 smtClean="0"/>
              <a:t>Use a queue to keep track of which node you are currently at.</a:t>
            </a:r>
          </a:p>
          <a:p>
            <a:r>
              <a:rPr lang="en-US" sz="2800" dirty="0" smtClean="0"/>
              <a:t>Puts unvisited vertices on a queue.</a:t>
            </a:r>
          </a:p>
          <a:p>
            <a:r>
              <a:rPr lang="en-US" sz="2800" dirty="0" smtClean="0"/>
              <a:t>Single-source shortest paths. Given a graph and a source vertex s, support queries of the form Is there a path from s to a given target vertex v? If so, find a shortest such path (one with a minimal number of edges).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339602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905000"/>
            <a:ext cx="13906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1  procedure BFS(</a:t>
            </a:r>
            <a:r>
              <a:rPr lang="en-US" dirty="0" err="1" smtClean="0"/>
              <a:t>G,v</a:t>
            </a:r>
            <a:r>
              <a:rPr lang="en-US" dirty="0" smtClean="0"/>
              <a:t>) is</a:t>
            </a:r>
          </a:p>
          <a:p>
            <a:r>
              <a:rPr lang="en-US" dirty="0" smtClean="0"/>
              <a:t>2      create a queue Q</a:t>
            </a:r>
          </a:p>
          <a:p>
            <a:r>
              <a:rPr lang="en-US" dirty="0" smtClean="0"/>
              <a:t>3      create a vector set V</a:t>
            </a:r>
          </a:p>
          <a:p>
            <a:r>
              <a:rPr lang="en-US" dirty="0" smtClean="0"/>
              <a:t>4      </a:t>
            </a:r>
            <a:r>
              <a:rPr lang="en-US" dirty="0" err="1" smtClean="0"/>
              <a:t>enqueue</a:t>
            </a:r>
            <a:r>
              <a:rPr lang="en-US" dirty="0" smtClean="0"/>
              <a:t> v onto Q</a:t>
            </a:r>
          </a:p>
          <a:p>
            <a:r>
              <a:rPr lang="en-US" dirty="0" smtClean="0"/>
              <a:t>5      add v to V</a:t>
            </a:r>
          </a:p>
          <a:p>
            <a:r>
              <a:rPr lang="en-US" dirty="0" smtClean="0"/>
              <a:t>6      while Q is not empty loop</a:t>
            </a:r>
          </a:p>
          <a:p>
            <a:r>
              <a:rPr lang="en-US" dirty="0" smtClean="0"/>
              <a:t>7         t ← </a:t>
            </a:r>
            <a:r>
              <a:rPr lang="en-US" dirty="0" err="1" smtClean="0"/>
              <a:t>Q.dequeue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8         if t is what we are looking for then</a:t>
            </a:r>
          </a:p>
          <a:p>
            <a:r>
              <a:rPr lang="en-US" dirty="0" smtClean="0"/>
              <a:t>9            return t</a:t>
            </a:r>
          </a:p>
          <a:p>
            <a:r>
              <a:rPr lang="en-US" dirty="0" smtClean="0"/>
              <a:t>10        end if</a:t>
            </a:r>
          </a:p>
          <a:p>
            <a:r>
              <a:rPr lang="en-US" dirty="0" smtClean="0"/>
              <a:t>11        for all edges e in </a:t>
            </a:r>
            <a:r>
              <a:rPr lang="en-US" dirty="0" err="1" smtClean="0"/>
              <a:t>G.adjacentEdges</a:t>
            </a:r>
            <a:r>
              <a:rPr lang="en-US" dirty="0" smtClean="0"/>
              <a:t>(t) loop</a:t>
            </a:r>
          </a:p>
          <a:p>
            <a:r>
              <a:rPr lang="en-US" dirty="0" smtClean="0"/>
              <a:t>12           u ← </a:t>
            </a:r>
            <a:r>
              <a:rPr lang="en-US" dirty="0" err="1" smtClean="0"/>
              <a:t>G.adjacentVertex</a:t>
            </a:r>
            <a:r>
              <a:rPr lang="en-US" dirty="0" smtClean="0"/>
              <a:t>(</a:t>
            </a:r>
            <a:r>
              <a:rPr lang="en-US" dirty="0" err="1" smtClean="0"/>
              <a:t>t,e</a:t>
            </a:r>
            <a:r>
              <a:rPr lang="en-US" dirty="0" smtClean="0"/>
              <a:t>)</a:t>
            </a:r>
          </a:p>
          <a:p>
            <a:r>
              <a:rPr lang="en-US" dirty="0" smtClean="0"/>
              <a:t>13           if u is not in V then</a:t>
            </a:r>
          </a:p>
          <a:p>
            <a:r>
              <a:rPr lang="en-US" dirty="0" smtClean="0"/>
              <a:t>14               add u to V</a:t>
            </a:r>
          </a:p>
          <a:p>
            <a:r>
              <a:rPr lang="en-US" dirty="0" smtClean="0"/>
              <a:t>15               </a:t>
            </a:r>
            <a:r>
              <a:rPr lang="en-US" dirty="0" err="1" smtClean="0"/>
              <a:t>enqueue</a:t>
            </a:r>
            <a:r>
              <a:rPr lang="en-US" dirty="0" smtClean="0"/>
              <a:t> u onto Q</a:t>
            </a:r>
          </a:p>
          <a:p>
            <a:r>
              <a:rPr lang="en-US" dirty="0" smtClean="0"/>
              <a:t>16           end if</a:t>
            </a:r>
          </a:p>
          <a:p>
            <a:r>
              <a:rPr lang="en-US" dirty="0" smtClean="0"/>
              <a:t>17        end loop</a:t>
            </a:r>
          </a:p>
          <a:p>
            <a:r>
              <a:rPr lang="en-US" dirty="0" smtClean="0"/>
              <a:t>18     end loop</a:t>
            </a:r>
          </a:p>
          <a:p>
            <a:r>
              <a:rPr lang="en-US" dirty="0" smtClean="0"/>
              <a:t>19     return none</a:t>
            </a:r>
          </a:p>
          <a:p>
            <a:r>
              <a:rPr lang="en-US" dirty="0" smtClean="0"/>
              <a:t>20 end BFS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In directed graphs, edges are one-way.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057400"/>
            <a:ext cx="33813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62200"/>
            <a:ext cx="38593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can be referred to as </a:t>
            </a:r>
            <a:r>
              <a:rPr lang="en-US" dirty="0"/>
              <a:t>a special kind of </a:t>
            </a:r>
            <a:r>
              <a:rPr lang="en-US" dirty="0" smtClean="0"/>
              <a:t>graph.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outdegree</a:t>
            </a:r>
            <a:r>
              <a:rPr lang="en-US" dirty="0" smtClean="0"/>
              <a:t> of a vertex in a digraph is the number of edges going from it; the </a:t>
            </a:r>
            <a:r>
              <a:rPr lang="en-US" b="1" dirty="0" err="1" smtClean="0"/>
              <a:t>indegree</a:t>
            </a:r>
            <a:r>
              <a:rPr lang="en-US" dirty="0" smtClean="0"/>
              <a:t> of a vertex is the number of edges going to it.</a:t>
            </a:r>
          </a:p>
          <a:p>
            <a:r>
              <a:rPr lang="en-US" dirty="0" smtClean="0"/>
              <a:t>The first vertex in a directed edge is called its </a:t>
            </a:r>
            <a:r>
              <a:rPr lang="en-US" b="1" dirty="0" smtClean="0"/>
              <a:t>head</a:t>
            </a:r>
            <a:r>
              <a:rPr lang="en-US" dirty="0" smtClean="0"/>
              <a:t> ; the second vertex is called its </a:t>
            </a:r>
            <a:r>
              <a:rPr lang="en-US" b="1" dirty="0" smtClean="0"/>
              <a:t>tail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directed path </a:t>
            </a:r>
            <a:r>
              <a:rPr lang="en-US" dirty="0" smtClean="0"/>
              <a:t>in a digraph is a sequence of vertices in which there is a (directed) edge pointing from each vertex in the sequence to its successor in the sequence.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directed cycle</a:t>
            </a:r>
            <a:r>
              <a:rPr lang="en-US" dirty="0" smtClean="0"/>
              <a:t> is a directed path with at least one edge whose first and last vertices are the same.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simple cycle </a:t>
            </a:r>
            <a:r>
              <a:rPr lang="en-US" dirty="0" smtClean="0"/>
              <a:t>is a cycle with no repeated edges or vertices (except the requisite repetition of the first and last vertices).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length</a:t>
            </a:r>
            <a:r>
              <a:rPr lang="en-US" dirty="0" smtClean="0"/>
              <a:t> of a path or a cycle is its number of edges.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to find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property: A cut in a graph is a partition of its vertices into two nonempty sets.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 given the graph above, we have partitioned it by coloring some vertices grey.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19400"/>
            <a:ext cx="31051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Crossing edge: Connects a vertex in one set with a vertex in the other set.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Which are the crossing edges in the above? (Hint: There are 6).</a:t>
            </a:r>
          </a:p>
          <a:p>
            <a:r>
              <a:rPr lang="en-US" sz="2800" dirty="0" smtClean="0"/>
              <a:t>Given any cut, the crossing edge of </a:t>
            </a:r>
            <a:r>
              <a:rPr lang="en-US" sz="2800" b="1" dirty="0" smtClean="0"/>
              <a:t>min weight </a:t>
            </a:r>
            <a:r>
              <a:rPr lang="en-US" sz="2800" dirty="0" smtClean="0"/>
              <a:t>is in a Minimum Spanning Tree.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31051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Starting with all edges colored gray, find a cut with no black edges, color its minimum-weight edge black, and continue until V-1 edges have been colored black.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6896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Order the edges by increasing weight.</a:t>
            </a:r>
          </a:p>
          <a:p>
            <a:r>
              <a:rPr lang="en-US" dirty="0" smtClean="0"/>
              <a:t>Mark the edge  black IF it does not create a cycle.</a:t>
            </a:r>
          </a:p>
          <a:p>
            <a:r>
              <a:rPr lang="en-US" dirty="0" smtClean="0"/>
              <a:t>Special case of greedy algorithm</a:t>
            </a:r>
          </a:p>
          <a:p>
            <a:endParaRPr lang="en-US" dirty="0" smtClean="0"/>
          </a:p>
          <a:p>
            <a:r>
              <a:rPr lang="en-US" dirty="0" smtClean="0"/>
              <a:t>Use priority Queue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ST_kruskal_e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 the first vertex (E.g. vertex 0).</a:t>
            </a:r>
          </a:p>
          <a:p>
            <a:r>
              <a:rPr lang="en-US" dirty="0" smtClean="0"/>
              <a:t>Add the minimum weighted edge to the MST which </a:t>
            </a:r>
            <a:r>
              <a:rPr lang="en-US" b="1" dirty="0" smtClean="0"/>
              <a:t>has only one endpoint in the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uses PQ</a:t>
            </a:r>
          </a:p>
          <a:p>
            <a:endParaRPr lang="en-US" dirty="0"/>
          </a:p>
        </p:txBody>
      </p:sp>
      <p:pic>
        <p:nvPicPr>
          <p:cNvPr id="4" name="Picture 3" descr="Prim-algorithm-animation-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362200"/>
            <a:ext cx="3429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</a:t>
            </a:r>
            <a:r>
              <a:rPr lang="en-US" dirty="0" err="1" smtClean="0"/>
              <a:t>ppt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implementations of Prim’s algorithm:</a:t>
            </a:r>
          </a:p>
          <a:p>
            <a:r>
              <a:rPr lang="en-US" dirty="0" smtClean="0"/>
              <a:t>Lazy: Leaves an edge with a larger weight on the priority queue.</a:t>
            </a:r>
          </a:p>
          <a:p>
            <a:r>
              <a:rPr lang="en-US" dirty="0" smtClean="0"/>
              <a:t>Eager: Does not add an edge to the PQ if there is a better way (i.e. with </a:t>
            </a:r>
            <a:r>
              <a:rPr lang="en-US" smtClean="0"/>
              <a:t>less weight) </a:t>
            </a:r>
            <a:r>
              <a:rPr lang="en-US" dirty="0" smtClean="0"/>
              <a:t>to </a:t>
            </a:r>
            <a:r>
              <a:rPr lang="en-US" smtClean="0"/>
              <a:t>a vertex.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572086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81400"/>
            <a:ext cx="5105400" cy="300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D0EABA-CF08-421C-8FC6-7B9E93ED3F6E}" type="slidenum">
              <a:rPr lang="en-US"/>
              <a:pPr/>
              <a:t>51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Initialization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8439" name="AutoShape 6"/>
          <p:cNvCxnSpPr>
            <a:cxnSpLocks noChangeShapeType="1"/>
            <a:stCxn id="18437" idx="2"/>
            <a:endCxn id="18438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0" name="AutoShape 7"/>
          <p:cNvCxnSpPr>
            <a:cxnSpLocks noChangeShapeType="1"/>
            <a:stCxn id="18452" idx="2"/>
            <a:endCxn id="1844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1" name="AutoShape 8"/>
          <p:cNvCxnSpPr>
            <a:cxnSpLocks noChangeShapeType="1"/>
            <a:stCxn id="18436" idx="6"/>
            <a:endCxn id="1844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8444" name="AutoShape 11"/>
          <p:cNvCxnSpPr>
            <a:cxnSpLocks noChangeShapeType="1"/>
            <a:stCxn id="18443" idx="2"/>
            <a:endCxn id="1845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5" name="AutoShape 12"/>
          <p:cNvCxnSpPr>
            <a:cxnSpLocks noChangeShapeType="1"/>
            <a:stCxn id="18443" idx="1"/>
            <a:endCxn id="1844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6" name="AutoShape 13"/>
          <p:cNvCxnSpPr>
            <a:cxnSpLocks noChangeShapeType="1"/>
            <a:stCxn id="18437" idx="7"/>
            <a:endCxn id="18443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47" name="AutoShape 14"/>
          <p:cNvCxnSpPr>
            <a:cxnSpLocks noChangeShapeType="1"/>
            <a:stCxn id="18436" idx="5"/>
            <a:endCxn id="1845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2" idx="3"/>
            <a:endCxn id="1845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8450" name="AutoShape 17"/>
          <p:cNvCxnSpPr>
            <a:cxnSpLocks noChangeShapeType="1"/>
            <a:stCxn id="18449" idx="7"/>
            <a:endCxn id="1843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38" idx="1"/>
            <a:endCxn id="1844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8453" name="AutoShape 20"/>
          <p:cNvCxnSpPr>
            <a:cxnSpLocks noChangeShapeType="1"/>
            <a:stCxn id="18437" idx="1"/>
            <a:endCxn id="18452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8454" name="AutoShape 21"/>
          <p:cNvCxnSpPr>
            <a:cxnSpLocks noChangeShapeType="1"/>
            <a:stCxn id="18438" idx="7"/>
            <a:endCxn id="1845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69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70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71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72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distance.</a:t>
            </a:r>
          </a:p>
        </p:txBody>
      </p:sp>
      <p:sp>
        <p:nvSpPr>
          <p:cNvPr id="18473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74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8475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Distance(source) = 0</a:t>
            </a:r>
          </a:p>
        </p:txBody>
      </p:sp>
      <p:sp>
        <p:nvSpPr>
          <p:cNvPr id="18476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 (all vertices but source) =</a:t>
            </a:r>
          </a:p>
        </p:txBody>
      </p:sp>
      <p:sp>
        <p:nvSpPr>
          <p:cNvPr id="18478" name="Text Box 50"/>
          <p:cNvSpPr txBox="1">
            <a:spLocks noChangeArrowheads="1"/>
          </p:cNvSpPr>
          <p:nvPr/>
        </p:nvSpPr>
        <p:spPr bwMode="auto">
          <a:xfrm flipH="1">
            <a:off x="7754938" y="2395538"/>
            <a:ext cx="449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9D57D3-BEFF-4114-AFF7-FACF8273FE2C}" type="slidenum">
              <a:rPr lang="en-US"/>
              <a:pPr/>
              <a:t>52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Update neighbors' distance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9463" name="AutoShape 6"/>
          <p:cNvCxnSpPr>
            <a:cxnSpLocks noChangeShapeType="1"/>
            <a:stCxn id="19461" idx="2"/>
            <a:endCxn id="1946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4" name="AutoShape 7"/>
          <p:cNvCxnSpPr>
            <a:cxnSpLocks noChangeShapeType="1"/>
            <a:stCxn id="19476" idx="2"/>
            <a:endCxn id="1947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65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9468" name="AutoShape 11"/>
          <p:cNvCxnSpPr>
            <a:cxnSpLocks noChangeShapeType="1"/>
            <a:stCxn id="19467" idx="2"/>
            <a:endCxn id="1947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69" name="AutoShape 12"/>
          <p:cNvCxnSpPr>
            <a:cxnSpLocks noChangeShapeType="1"/>
            <a:stCxn id="19467" idx="1"/>
            <a:endCxn id="1946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0" name="AutoShape 13"/>
          <p:cNvCxnSpPr>
            <a:cxnSpLocks noChangeShapeType="1"/>
            <a:stCxn id="19461" idx="7"/>
            <a:endCxn id="1946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1" name="AutoShape 14"/>
          <p:cNvCxnSpPr>
            <a:cxnSpLocks noChangeShapeType="1"/>
            <a:stCxn id="19460" idx="5"/>
            <a:endCxn id="19476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6" idx="3"/>
            <a:endCxn id="1947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9474" name="AutoShape 17"/>
          <p:cNvCxnSpPr>
            <a:cxnSpLocks noChangeShapeType="1"/>
            <a:stCxn id="19473" idx="7"/>
            <a:endCxn id="19460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2" idx="1"/>
            <a:endCxn id="1947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19477" name="AutoShape 20"/>
          <p:cNvCxnSpPr>
            <a:cxnSpLocks noChangeShapeType="1"/>
            <a:stCxn id="19461" idx="1"/>
            <a:endCxn id="1947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9478" name="AutoShape 21"/>
          <p:cNvCxnSpPr>
            <a:cxnSpLocks noChangeShapeType="1"/>
            <a:stCxn id="19462" idx="7"/>
            <a:endCxn id="1947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949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19493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9494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949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19496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9497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47663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</a:t>
            </a:r>
            <a:endParaRPr lang="en-US"/>
          </a:p>
        </p:txBody>
      </p:sp>
      <p:sp>
        <p:nvSpPr>
          <p:cNvPr id="19498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Distance(B) = 2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99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Distance(D) = 1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500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1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061D0E-749C-4957-9E6A-6B89D8037A7B}" type="slidenum">
              <a:rPr lang="en-US"/>
              <a:pPr/>
              <a:t>53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Remove vertex with minimum distance</a:t>
            </a:r>
          </a:p>
        </p:txBody>
      </p:sp>
      <p:sp>
        <p:nvSpPr>
          <p:cNvPr id="20484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distance, i.e., D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981200" y="2027238"/>
            <a:ext cx="5224463" cy="3597275"/>
            <a:chOff x="1248" y="1277"/>
            <a:chExt cx="3291" cy="2266"/>
          </a:xfrm>
        </p:grpSpPr>
        <p:sp>
          <p:nvSpPr>
            <p:cNvPr id="20488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A</a:t>
              </a:r>
              <a:endParaRPr lang="en-US" baseline="-25000">
                <a:latin typeface="Times New Roman" charset="0"/>
              </a:endParaRPr>
            </a:p>
          </p:txBody>
        </p:sp>
        <p:sp>
          <p:nvSpPr>
            <p:cNvPr id="20489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G</a:t>
              </a:r>
              <a:endParaRPr lang="en-US" baseline="-25000">
                <a:latin typeface="Times New Roman" charset="0"/>
              </a:endParaRPr>
            </a:p>
          </p:txBody>
        </p:sp>
        <p:sp>
          <p:nvSpPr>
            <p:cNvPr id="20490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F</a:t>
              </a:r>
              <a:endParaRPr lang="en-US" baseline="-25000">
                <a:latin typeface="Times New Roman" charset="0"/>
              </a:endParaRPr>
            </a:p>
          </p:txBody>
        </p:sp>
        <p:cxnSp>
          <p:nvCxnSpPr>
            <p:cNvPr id="20491" name="AutoShape 6"/>
            <p:cNvCxnSpPr>
              <a:cxnSpLocks noChangeShapeType="1"/>
              <a:stCxn id="20489" idx="2"/>
              <a:endCxn id="20490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492" name="AutoShape 7"/>
            <p:cNvCxnSpPr>
              <a:cxnSpLocks noChangeShapeType="1"/>
              <a:stCxn id="20504" idx="2"/>
              <a:endCxn id="20501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493" name="AutoShape 8"/>
            <p:cNvCxnSpPr>
              <a:cxnSpLocks noChangeShapeType="1"/>
              <a:stCxn id="20488" idx="6"/>
              <a:endCxn id="20494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494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B</a:t>
              </a:r>
              <a:endParaRPr lang="en-US" baseline="-25000">
                <a:latin typeface="Times New Roman" charset="0"/>
              </a:endParaRPr>
            </a:p>
          </p:txBody>
        </p:sp>
        <p:sp>
          <p:nvSpPr>
            <p:cNvPr id="20495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E</a:t>
              </a:r>
              <a:endParaRPr lang="en-US" baseline="-25000">
                <a:latin typeface="Times New Roman" charset="0"/>
              </a:endParaRPr>
            </a:p>
          </p:txBody>
        </p:sp>
        <p:cxnSp>
          <p:nvCxnSpPr>
            <p:cNvPr id="20496" name="AutoShape 11"/>
            <p:cNvCxnSpPr>
              <a:cxnSpLocks noChangeShapeType="1"/>
              <a:stCxn id="20495" idx="2"/>
              <a:endCxn id="20504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7" name="AutoShape 12"/>
            <p:cNvCxnSpPr>
              <a:cxnSpLocks noChangeShapeType="1"/>
              <a:stCxn id="20495" idx="1"/>
              <a:endCxn id="20494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8" name="AutoShape 13"/>
            <p:cNvCxnSpPr>
              <a:cxnSpLocks noChangeShapeType="1"/>
              <a:stCxn id="20489" idx="7"/>
              <a:endCxn id="20495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499" name="AutoShape 14"/>
            <p:cNvCxnSpPr>
              <a:cxnSpLocks noChangeShapeType="1"/>
              <a:stCxn id="20488" idx="5"/>
              <a:endCxn id="20504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00" name="AutoShape 15"/>
            <p:cNvCxnSpPr>
              <a:cxnSpLocks noChangeShapeType="1"/>
              <a:stCxn id="20494" idx="3"/>
              <a:endCxn id="20504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501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C</a:t>
              </a:r>
              <a:endParaRPr lang="en-US" baseline="-25000">
                <a:latin typeface="Times New Roman" charset="0"/>
              </a:endParaRPr>
            </a:p>
          </p:txBody>
        </p:sp>
        <p:cxnSp>
          <p:nvCxnSpPr>
            <p:cNvPr id="20502" name="AutoShape 17"/>
            <p:cNvCxnSpPr>
              <a:cxnSpLocks noChangeShapeType="1"/>
              <a:stCxn id="20501" idx="7"/>
              <a:endCxn id="20488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03" name="AutoShape 18"/>
            <p:cNvCxnSpPr>
              <a:cxnSpLocks noChangeShapeType="1"/>
              <a:stCxn id="20490" idx="1"/>
              <a:endCxn id="20501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0504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charset="0"/>
                </a:rPr>
                <a:t>D</a:t>
              </a:r>
              <a:endParaRPr lang="en-US" baseline="-25000">
                <a:latin typeface="Times New Roman" charset="0"/>
              </a:endParaRPr>
            </a:p>
          </p:txBody>
        </p:sp>
        <p:cxnSp>
          <p:nvCxnSpPr>
            <p:cNvPr id="20505" name="AutoShape 20"/>
            <p:cNvCxnSpPr>
              <a:cxnSpLocks noChangeShapeType="1"/>
              <a:stCxn id="20489" idx="1"/>
              <a:endCxn id="20504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20506" name="AutoShape 21"/>
            <p:cNvCxnSpPr>
              <a:cxnSpLocks noChangeShapeType="1"/>
              <a:stCxn id="20490" idx="7"/>
              <a:endCxn id="20504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0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10</a:t>
              </a:r>
            </a:p>
          </p:txBody>
        </p:sp>
        <p:sp>
          <p:nvSpPr>
            <p:cNvPr id="20511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20512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6</a:t>
              </a:r>
            </a:p>
          </p:txBody>
        </p:sp>
        <p:sp>
          <p:nvSpPr>
            <p:cNvPr id="20513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  <p:sp>
          <p:nvSpPr>
            <p:cNvPr id="20514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5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20516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8</a:t>
              </a:r>
            </a:p>
          </p:txBody>
        </p:sp>
        <p:sp>
          <p:nvSpPr>
            <p:cNvPr id="20517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20518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0519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0520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2</a:t>
              </a:r>
              <a:endParaRPr lang="en-US"/>
            </a:p>
          </p:txBody>
        </p:sp>
        <p:sp>
          <p:nvSpPr>
            <p:cNvPr id="20521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</a:t>
              </a:r>
              <a:endParaRPr lang="en-US"/>
            </a:p>
          </p:txBody>
        </p:sp>
        <p:sp>
          <p:nvSpPr>
            <p:cNvPr id="20522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</a:t>
              </a:r>
              <a:endParaRPr lang="en-US"/>
            </a:p>
          </p:txBody>
        </p:sp>
        <p:sp>
          <p:nvSpPr>
            <p:cNvPr id="20523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1</a:t>
              </a:r>
              <a:endParaRPr lang="en-US"/>
            </a:p>
          </p:txBody>
        </p:sp>
        <p:sp>
          <p:nvSpPr>
            <p:cNvPr id="20524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</a:t>
              </a:r>
              <a:endParaRPr lang="en-US"/>
            </a:p>
          </p:txBody>
        </p:sp>
        <p:sp>
          <p:nvSpPr>
            <p:cNvPr id="20525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19" cy="231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charset="2"/>
                </a:rPr>
                <a:t></a:t>
              </a:r>
              <a:endParaRPr lang="en-US"/>
            </a:p>
          </p:txBody>
        </p:sp>
      </p:grpSp>
      <p:sp>
        <p:nvSpPr>
          <p:cNvPr id="20486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5E05F0-39A8-4B07-9075-F8C6D23A5858}" type="slidenum">
              <a:rPr lang="en-US"/>
              <a:pPr/>
              <a:t>54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Update neighbors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1516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154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9</a:t>
            </a:r>
            <a:endParaRPr lang="en-US"/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  <p:sp>
        <p:nvSpPr>
          <p:cNvPr id="21546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Distance(C) = 1 + 2 = 3 Distance(E) = 1 + 2 = 3 Distance(F) = 1 + 8 = 9 Distance(G) = 1 + 4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4B498D-02FB-418A-970F-7FF69EF0F497}" type="slidenum">
              <a:rPr lang="en-US"/>
              <a:pPr/>
              <a:t>55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Continued...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7" name="AutoShape 8"/>
          <p:cNvCxnSpPr>
            <a:cxnSpLocks noChangeShapeType="1"/>
            <a:stCxn id="22532" idx="6"/>
            <a:endCxn id="22538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2568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in List with minimum distance (B) and update neighbors</a:t>
            </a:r>
          </a:p>
        </p:txBody>
      </p:sp>
      <p:sp>
        <p:nvSpPr>
          <p:cNvPr id="22569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9</a:t>
            </a:r>
            <a:endParaRPr lang="en-US"/>
          </a:p>
        </p:txBody>
      </p:sp>
      <p:sp>
        <p:nvSpPr>
          <p:cNvPr id="22576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  <p:sp>
        <p:nvSpPr>
          <p:cNvPr id="22577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 : distance(D)</a:t>
            </a:r>
            <a:r>
              <a:rPr lang="en-US" baseline="-25000"/>
              <a:t> </a:t>
            </a:r>
            <a:r>
              <a:rPr lang="en-US"/>
              <a:t>not updated since D is already known and distance(E) not updated since it is larger than previously computed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779ABD-E943-4EE5-BA1E-39B692F8EDD6}" type="slidenum">
              <a:rPr lang="en-US"/>
              <a:pPr/>
              <a:t>56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Continued...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3559" name="AutoShape 6"/>
          <p:cNvCxnSpPr>
            <a:cxnSpLocks noChangeShapeType="1"/>
            <a:stCxn id="23557" idx="2"/>
            <a:endCxn id="23558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0" name="AutoShape 7"/>
          <p:cNvCxnSpPr>
            <a:cxnSpLocks noChangeShapeType="1"/>
            <a:stCxn id="23572" idx="2"/>
            <a:endCxn id="2356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1" name="AutoShape 8"/>
          <p:cNvCxnSpPr>
            <a:cxnSpLocks noChangeShapeType="1"/>
            <a:stCxn id="23556" idx="6"/>
            <a:endCxn id="2356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3564" name="AutoShape 11"/>
          <p:cNvCxnSpPr>
            <a:cxnSpLocks noChangeShapeType="1"/>
            <a:stCxn id="23563" idx="2"/>
            <a:endCxn id="23572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65" name="AutoShape 12"/>
          <p:cNvCxnSpPr>
            <a:cxnSpLocks noChangeShapeType="1"/>
            <a:stCxn id="23563" idx="1"/>
            <a:endCxn id="23562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66" name="AutoShape 13"/>
          <p:cNvCxnSpPr>
            <a:cxnSpLocks noChangeShapeType="1"/>
            <a:stCxn id="23557" idx="7"/>
            <a:endCxn id="23563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cxnSp>
        <p:nvCxnSpPr>
          <p:cNvPr id="23567" name="AutoShape 14"/>
          <p:cNvCxnSpPr>
            <a:cxnSpLocks noChangeShapeType="1"/>
            <a:stCxn id="23556" idx="5"/>
            <a:endCxn id="2357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2" idx="3"/>
            <a:endCxn id="2357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3570" name="AutoShape 17"/>
          <p:cNvCxnSpPr>
            <a:cxnSpLocks noChangeShapeType="1"/>
            <a:stCxn id="23569" idx="7"/>
            <a:endCxn id="2355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58" idx="1"/>
            <a:endCxn id="2356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357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3573" name="AutoShape 20"/>
          <p:cNvCxnSpPr>
            <a:cxnSpLocks noChangeShapeType="1"/>
            <a:stCxn id="23557" idx="1"/>
            <a:endCxn id="23572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3574" name="AutoShape 21"/>
          <p:cNvCxnSpPr>
            <a:cxnSpLocks noChangeShapeType="1"/>
            <a:stCxn id="23558" idx="7"/>
            <a:endCxn id="2357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359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359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3592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9</a:t>
            </a:r>
            <a:endParaRPr lang="en-US"/>
          </a:p>
        </p:txBody>
      </p:sp>
      <p:sp>
        <p:nvSpPr>
          <p:cNvPr id="23599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  <p:sp>
        <p:nvSpPr>
          <p:cNvPr id="23600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updating</a:t>
            </a:r>
          </a:p>
        </p:txBody>
      </p:sp>
      <p:sp>
        <p:nvSpPr>
          <p:cNvPr id="23601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(E) and update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87F6D7-F5F1-4D3E-915B-18D2C57047E2}" type="slidenum">
              <a:rPr lang="en-US"/>
              <a:pPr/>
              <a:t>57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Continued...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4588" name="AutoShape 11"/>
          <p:cNvCxnSpPr>
            <a:cxnSpLocks noChangeShapeType="1"/>
            <a:stCxn id="24587" idx="2"/>
            <a:endCxn id="2459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8</a:t>
            </a:r>
            <a:endParaRPr 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  <p:sp>
        <p:nvSpPr>
          <p:cNvPr id="24624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(C) and update neighbors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3 + 5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194027-C8EA-4D7E-8069-DD95DF6A8261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Example: Continued...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5640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6</a:t>
            </a:r>
            <a:endParaRPr lang="en-US"/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  <p:sp>
        <p:nvSpPr>
          <p:cNvPr id="25648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Distance(F) = min (8, 5+1) = 6</a:t>
            </a:r>
          </a:p>
        </p:txBody>
      </p:sp>
      <p:sp>
        <p:nvSpPr>
          <p:cNvPr id="25649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Previous distance</a:t>
            </a:r>
          </a:p>
        </p:txBody>
      </p:sp>
      <p:sp>
        <p:nvSpPr>
          <p:cNvPr id="25650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List with minimum distance (G) and update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59AD0D-F054-483B-ABFC-EEDD2343C7AB}" type="slidenum">
              <a:rPr lang="en-US"/>
              <a:pPr/>
              <a:t>59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Example (end)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A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G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F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B</a:t>
            </a:r>
            <a:endParaRPr lang="en-US" baseline="-25000">
              <a:latin typeface="Times New Roman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E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C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latin typeface="Times New Roman" charset="0"/>
              </a:rPr>
              <a:t>D</a:t>
            </a:r>
            <a:endParaRPr lang="en-US" baseline="-25000">
              <a:latin typeface="Times New Roman" charset="0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2</a:t>
            </a:r>
            <a:endParaRPr lang="en-US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3</a:t>
            </a:r>
            <a:endParaRPr lang="en-US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1</a:t>
            </a:r>
            <a:endParaRPr lang="en-US"/>
          </a:p>
        </p:txBody>
      </p:sp>
      <p:sp>
        <p:nvSpPr>
          <p:cNvPr id="26664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vertex not in S with lowest cost (F) and update neighbors</a:t>
            </a:r>
          </a:p>
        </p:txBody>
      </p:sp>
      <p:sp>
        <p:nvSpPr>
          <p:cNvPr id="26665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6</a:t>
            </a:r>
            <a:endParaRPr lang="en-US"/>
          </a:p>
        </p:txBody>
      </p:sp>
      <p:sp>
        <p:nvSpPr>
          <p:cNvPr id="26672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charset="2"/>
              </a:rPr>
              <a:t>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http://oracleofbacon.org/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986FBB-D56F-46E4-9D5D-7B289D5BD711}" type="slidenum">
              <a:rPr lang="en-US"/>
              <a:pPr/>
              <a:t>60</a:t>
            </a:fld>
            <a:endParaRPr lang="en-US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256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Dijkstra’s algorithm is a greedy algorithm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make choices that currently seem the best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locally optimal does not always mean globally optimal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Correct because maintains following two properties: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for every known vertex, recorded distance is shortest distance to that vertex from source vertex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for every unknown vertex </a:t>
            </a:r>
            <a:r>
              <a:rPr lang="en-US" sz="2400" i="1" smtClean="0"/>
              <a:t>v</a:t>
            </a:r>
            <a:r>
              <a:rPr lang="en-US" sz="2400" smtClean="0"/>
              <a:t>, its recorded distance is shortest path distance to </a:t>
            </a:r>
            <a:r>
              <a:rPr lang="en-US" sz="2400" i="1" smtClean="0"/>
              <a:t>v</a:t>
            </a:r>
            <a:r>
              <a:rPr lang="en-US" sz="2400" smtClean="0"/>
              <a:t> from source vertex, considering only currently known vertices and </a:t>
            </a:r>
            <a:r>
              <a:rPr lang="en-US" sz="2400" i="1" smtClean="0"/>
              <a:t>v</a:t>
            </a:r>
            <a:r>
              <a:rPr lang="en-US" sz="2400" smtClean="0"/>
              <a:t>  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8E5F45-BCE3-4114-9C2A-D5926F8D1AF9}" type="slidenum">
              <a:rPr lang="en-US"/>
              <a:pPr/>
              <a:t>61</a:t>
            </a:fld>
            <a:endParaRPr lang="en-US"/>
          </a:p>
        </p:txBody>
      </p:sp>
      <p:sp>
        <p:nvSpPr>
          <p:cNvPr id="28675" name="AutoShape 2"/>
          <p:cNvSpPr>
            <a:spLocks noChangeArrowheads="1"/>
          </p:cNvSpPr>
          <p:nvPr/>
        </p:nvSpPr>
        <p:spPr bwMode="auto">
          <a:xfrm>
            <a:off x="3484563" y="2787650"/>
            <a:ext cx="4114800" cy="1905000"/>
          </a:xfrm>
          <a:prstGeom prst="cloudCallout">
            <a:avLst>
              <a:gd name="adj1" fmla="val 32792"/>
              <a:gd name="adj2" fmla="val -3425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800"/>
              <a:t>THE KNOWN</a:t>
            </a:r>
          </a:p>
          <a:p>
            <a:r>
              <a:rPr lang="en-US" sz="2800"/>
              <a:t>CLOUD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6380163" y="3930650"/>
            <a:ext cx="228600" cy="2286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Oval 4"/>
          <p:cNvSpPr>
            <a:spLocks noChangeAspect="1" noChangeArrowheads="1"/>
          </p:cNvSpPr>
          <p:nvPr/>
        </p:nvSpPr>
        <p:spPr bwMode="auto">
          <a:xfrm>
            <a:off x="4322763" y="2074863"/>
            <a:ext cx="411162" cy="4127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200"/>
              <a:t>v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535613" y="1797050"/>
            <a:ext cx="343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Next shortest path from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inside the known cloud</a:t>
            </a:r>
          </a:p>
        </p:txBody>
      </p:sp>
      <p:cxnSp>
        <p:nvCxnSpPr>
          <p:cNvPr id="28679" name="AutoShape 6"/>
          <p:cNvCxnSpPr>
            <a:cxnSpLocks noChangeShapeType="1"/>
            <a:stCxn id="28675" idx="3"/>
            <a:endCxn id="28677" idx="5"/>
          </p:cNvCxnSpPr>
          <p:nvPr/>
        </p:nvCxnSpPr>
        <p:spPr bwMode="auto">
          <a:xfrm rot="16200000" flipV="1">
            <a:off x="4872832" y="2228056"/>
            <a:ext cx="469900" cy="868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5162550" y="2635250"/>
            <a:ext cx="5476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81" name="AutoShape 8"/>
          <p:cNvCxnSpPr>
            <a:cxnSpLocks noChangeShapeType="1"/>
            <a:endCxn id="28680" idx="0"/>
          </p:cNvCxnSpPr>
          <p:nvPr/>
        </p:nvCxnSpPr>
        <p:spPr bwMode="auto">
          <a:xfrm rot="10800000" flipV="1">
            <a:off x="5162550" y="2281238"/>
            <a:ext cx="373063" cy="354012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8682" name="Oval 9"/>
          <p:cNvSpPr>
            <a:spLocks noChangeAspect="1" noChangeArrowheads="1"/>
          </p:cNvSpPr>
          <p:nvPr/>
        </p:nvSpPr>
        <p:spPr bwMode="auto">
          <a:xfrm>
            <a:off x="2438400" y="3581400"/>
            <a:ext cx="396875" cy="396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v'</a:t>
            </a:r>
          </a:p>
        </p:txBody>
      </p:sp>
      <p:cxnSp>
        <p:nvCxnSpPr>
          <p:cNvPr id="28683" name="AutoShape 12"/>
          <p:cNvCxnSpPr>
            <a:cxnSpLocks noChangeShapeType="1"/>
            <a:stCxn id="28682" idx="0"/>
            <a:endCxn id="28677" idx="3"/>
          </p:cNvCxnSpPr>
          <p:nvPr/>
        </p:nvCxnSpPr>
        <p:spPr bwMode="auto">
          <a:xfrm rot="5400000" flipH="1" flipV="1">
            <a:off x="2932907" y="2131219"/>
            <a:ext cx="1154112" cy="1746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68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“Cloudy” Proof: The Idea</a:t>
            </a:r>
          </a:p>
        </p:txBody>
      </p:sp>
      <p:sp>
        <p:nvSpPr>
          <p:cNvPr id="2868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r>
              <a:rPr lang="en-US" sz="2000" smtClean="0"/>
              <a:t>If the path to v is the next shortest path, the path to v' must be at least as long. Therefore, any path through v' to v cannot be shorter!</a:t>
            </a:r>
          </a:p>
        </p:txBody>
      </p:sp>
      <p:sp>
        <p:nvSpPr>
          <p:cNvPr id="28686" name="Text Box 17"/>
          <p:cNvSpPr txBox="1">
            <a:spLocks noChangeArrowheads="1"/>
          </p:cNvSpPr>
          <p:nvPr/>
        </p:nvSpPr>
        <p:spPr bwMode="auto">
          <a:xfrm>
            <a:off x="7254875" y="423545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  <a:latin typeface="Times New Roman" charset="0"/>
              </a:rPr>
              <a:t>Source</a:t>
            </a:r>
          </a:p>
        </p:txBody>
      </p:sp>
      <p:cxnSp>
        <p:nvCxnSpPr>
          <p:cNvPr id="28687" name="AutoShape 18"/>
          <p:cNvCxnSpPr>
            <a:cxnSpLocks noChangeShapeType="1"/>
            <a:stCxn id="28686" idx="1"/>
            <a:endCxn id="28676" idx="4"/>
          </p:cNvCxnSpPr>
          <p:nvPr/>
        </p:nvCxnSpPr>
        <p:spPr bwMode="auto">
          <a:xfrm rot="10800000">
            <a:off x="6494463" y="4159250"/>
            <a:ext cx="760412" cy="304800"/>
          </a:xfrm>
          <a:prstGeom prst="curvedConnector2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1981200" y="1903413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Least cost node</a:t>
            </a:r>
          </a:p>
        </p:txBody>
      </p:sp>
      <p:sp>
        <p:nvSpPr>
          <p:cNvPr id="28689" name="Freeform 20"/>
          <p:cNvSpPr>
            <a:spLocks/>
          </p:cNvSpPr>
          <p:nvPr/>
        </p:nvSpPr>
        <p:spPr bwMode="auto">
          <a:xfrm>
            <a:off x="2590800" y="3962400"/>
            <a:ext cx="3205163" cy="996950"/>
          </a:xfrm>
          <a:custGeom>
            <a:avLst/>
            <a:gdLst>
              <a:gd name="T0" fmla="*/ 2019 w 2019"/>
              <a:gd name="T1" fmla="*/ 255 h 628"/>
              <a:gd name="T2" fmla="*/ 1171 w 2019"/>
              <a:gd name="T3" fmla="*/ 598 h 628"/>
              <a:gd name="T4" fmla="*/ 339 w 2019"/>
              <a:gd name="T5" fmla="*/ 435 h 628"/>
              <a:gd name="T6" fmla="*/ 0 w 2019"/>
              <a:gd name="T7" fmla="*/ 0 h 628"/>
              <a:gd name="T8" fmla="*/ 0 60000 65536"/>
              <a:gd name="T9" fmla="*/ 0 60000 65536"/>
              <a:gd name="T10" fmla="*/ 0 60000 65536"/>
              <a:gd name="T11" fmla="*/ 0 60000 65536"/>
              <a:gd name="T12" fmla="*/ 0 w 2019"/>
              <a:gd name="T13" fmla="*/ 0 h 628"/>
              <a:gd name="T14" fmla="*/ 2019 w 2019"/>
              <a:gd name="T15" fmla="*/ 628 h 6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9" h="628">
                <a:moveTo>
                  <a:pt x="2019" y="255"/>
                </a:moveTo>
                <a:cubicBezTo>
                  <a:pt x="1878" y="311"/>
                  <a:pt x="1451" y="568"/>
                  <a:pt x="1171" y="598"/>
                </a:cubicBezTo>
                <a:cubicBezTo>
                  <a:pt x="891" y="628"/>
                  <a:pt x="534" y="535"/>
                  <a:pt x="339" y="435"/>
                </a:cubicBezTo>
                <a:cubicBezTo>
                  <a:pt x="144" y="335"/>
                  <a:pt x="71" y="9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23"/>
          <p:cNvSpPr txBox="1">
            <a:spLocks noChangeArrowheads="1"/>
          </p:cNvSpPr>
          <p:nvPr/>
        </p:nvSpPr>
        <p:spPr bwMode="auto">
          <a:xfrm>
            <a:off x="990600" y="3581400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competitor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http://www.dcs.gla.ac.uk/~pat/52233/slides/Graphs1x1.pdf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http://interactivepython.org/courselib/static/pythonds/Graphs/graphintro.html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Vertex (or Nodes)</a:t>
            </a:r>
          </a:p>
          <a:p>
            <a:r>
              <a:rPr lang="en-US" b="1" dirty="0" smtClean="0"/>
              <a:t>Edges (or Links or arc):  </a:t>
            </a:r>
            <a:r>
              <a:rPr lang="en-US" dirty="0" smtClean="0"/>
              <a:t>An edge connects two vertices to show that there is a relationship between them. Edges may be one-way or two-way. If the edges in a graph are all one-way, we say that the graph is a directed graph, or a digraph.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3511" y="1600200"/>
            <a:ext cx="4084414" cy="385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57721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1840</Words>
  <Application>Microsoft Office PowerPoint</Application>
  <PresentationFormat>On-screen Show (4:3)</PresentationFormat>
  <Paragraphs>446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Graphs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So how do we represent a graph?</vt:lpstr>
      <vt:lpstr>Array of Edges</vt:lpstr>
      <vt:lpstr>Slide 20</vt:lpstr>
      <vt:lpstr>Adjacency Matrix </vt:lpstr>
      <vt:lpstr>Slide 22</vt:lpstr>
      <vt:lpstr>Adjacency List </vt:lpstr>
      <vt:lpstr>Adjacency List (cont…)</vt:lpstr>
      <vt:lpstr>Slide 25</vt:lpstr>
      <vt:lpstr>Depth-first search</vt:lpstr>
      <vt:lpstr>Slide 27</vt:lpstr>
      <vt:lpstr>Slide 28</vt:lpstr>
      <vt:lpstr>Visualization</vt:lpstr>
      <vt:lpstr>Slide 30</vt:lpstr>
      <vt:lpstr>Slide 31</vt:lpstr>
      <vt:lpstr>Connected Components</vt:lpstr>
      <vt:lpstr>Connected Components (cont..)</vt:lpstr>
      <vt:lpstr>Breadth First Search</vt:lpstr>
      <vt:lpstr>Visualization</vt:lpstr>
      <vt:lpstr>Breadth First Search (cont…)</vt:lpstr>
      <vt:lpstr>Slide 37</vt:lpstr>
      <vt:lpstr>Slide 38</vt:lpstr>
      <vt:lpstr>Directed Graphs</vt:lpstr>
      <vt:lpstr>Slide 40</vt:lpstr>
      <vt:lpstr>Slide 41</vt:lpstr>
      <vt:lpstr>Algorithms to find MST</vt:lpstr>
      <vt:lpstr>Slide 43</vt:lpstr>
      <vt:lpstr>Greedy Algorithm</vt:lpstr>
      <vt:lpstr>Kruskal’s Algorithm</vt:lpstr>
      <vt:lpstr>Slide 46</vt:lpstr>
      <vt:lpstr>Prim’s algorithm</vt:lpstr>
      <vt:lpstr>Slide 48</vt:lpstr>
      <vt:lpstr>Slide 49</vt:lpstr>
      <vt:lpstr>Dijkstra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Correctness</vt:lpstr>
      <vt:lpstr>“Cloudy” Proof: The Idea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farrukh</cp:lastModifiedBy>
  <cp:revision>152</cp:revision>
  <dcterms:created xsi:type="dcterms:W3CDTF">2014-04-15T07:42:00Z</dcterms:created>
  <dcterms:modified xsi:type="dcterms:W3CDTF">2014-05-13T05:29:34Z</dcterms:modified>
</cp:coreProperties>
</file>