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3" r:id="rId7"/>
    <p:sldId id="269" r:id="rId8"/>
    <p:sldId id="264" r:id="rId9"/>
    <p:sldId id="262" r:id="rId10"/>
    <p:sldId id="267" r:id="rId11"/>
    <p:sldId id="266" r:id="rId12"/>
    <p:sldId id="268" r:id="rId13"/>
    <p:sldId id="261" r:id="rId14"/>
    <p:sldId id="270" r:id="rId15"/>
    <p:sldId id="271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7" r:id="rId31"/>
    <p:sldId id="291" r:id="rId32"/>
    <p:sldId id="289" r:id="rId33"/>
    <p:sldId id="272" r:id="rId34"/>
    <p:sldId id="290" r:id="rId35"/>
    <p:sldId id="26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935-5D08-45E3-88CF-D1DE1666C54D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FB0E-1188-4E10-B2C5-272C55CF2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935-5D08-45E3-88CF-D1DE1666C54D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FB0E-1188-4E10-B2C5-272C55CF2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935-5D08-45E3-88CF-D1DE1666C54D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FB0E-1188-4E10-B2C5-272C55CF2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935-5D08-45E3-88CF-D1DE1666C54D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FB0E-1188-4E10-B2C5-272C55CF2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935-5D08-45E3-88CF-D1DE1666C54D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FB0E-1188-4E10-B2C5-272C55CF2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935-5D08-45E3-88CF-D1DE1666C54D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FB0E-1188-4E10-B2C5-272C55CF2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935-5D08-45E3-88CF-D1DE1666C54D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FB0E-1188-4E10-B2C5-272C55CF2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935-5D08-45E3-88CF-D1DE1666C54D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FB0E-1188-4E10-B2C5-272C55CF2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935-5D08-45E3-88CF-D1DE1666C54D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FB0E-1188-4E10-B2C5-272C55CF2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935-5D08-45E3-88CF-D1DE1666C54D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FB0E-1188-4E10-B2C5-272C55CF2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7935-5D08-45E3-88CF-D1DE1666C54D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FB0E-1188-4E10-B2C5-272C55CF2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7935-5D08-45E3-88CF-D1DE1666C54D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FB0E-1188-4E10-B2C5-272C55CF2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cs.wsu.edu/~ananth/CptS223/Lectures/hashing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we can use come keys. For example use first m letters from the string.</a:t>
            </a:r>
          </a:p>
          <a:p>
            <a:r>
              <a:rPr lang="en-US" dirty="0"/>
              <a:t>If m=3, “</a:t>
            </a:r>
            <a:r>
              <a:rPr lang="en-US" dirty="0" err="1"/>
              <a:t>dat</a:t>
            </a:r>
            <a:r>
              <a:rPr lang="en-US" dirty="0"/>
              <a:t>” for data</a:t>
            </a:r>
          </a:p>
          <a:p>
            <a:r>
              <a:rPr lang="en-US" dirty="0"/>
              <a:t>“Pak” for Pakistan</a:t>
            </a:r>
          </a:p>
          <a:p>
            <a:r>
              <a:rPr lang="en-US" dirty="0"/>
              <a:t>etc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For example</a:t>
            </a:r>
          </a:p>
          <a:p>
            <a:r>
              <a:rPr lang="en-US" dirty="0" err="1"/>
              <a:t>int</a:t>
            </a:r>
            <a:r>
              <a:rPr lang="en-US" dirty="0"/>
              <a:t> hash31 (char key[</a:t>
            </a:r>
            <a:r>
              <a:rPr lang="en-US" dirty="0" err="1"/>
              <a:t>Key_Length</a:t>
            </a:r>
            <a:r>
              <a:rPr lang="en-US" dirty="0"/>
              <a:t>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h = 0;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Key_Length</a:t>
            </a:r>
            <a:r>
              <a:rPr lang="en-US" dirty="0"/>
              <a:t> 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h = (31 * h + key[</a:t>
            </a:r>
            <a:r>
              <a:rPr lang="en-US" dirty="0" err="1"/>
              <a:t>i</a:t>
            </a:r>
            <a:r>
              <a:rPr lang="en-US" dirty="0"/>
              <a:t>]) % </a:t>
            </a:r>
            <a:r>
              <a:rPr lang="en-US" dirty="0" err="1"/>
              <a:t>tbl_size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return h;</a:t>
            </a:r>
          </a:p>
          <a:p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"/>
            <a:ext cx="33909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1000"/>
            <a:ext cx="43910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/>
              <a:t>Table index should always be positive, so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0x7FFFFFFF is 0111 1111 1111 1111 1111 1111 1111 1111 : all 1 except the sign bit.</a:t>
            </a:r>
          </a:p>
          <a:p>
            <a:endParaRPr lang="en-US" dirty="0"/>
          </a:p>
          <a:p>
            <a:r>
              <a:rPr lang="en-US" dirty="0"/>
              <a:t>Why not use absolute function?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3629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Function -&gt; Used to map a key to an array index</a:t>
            </a:r>
          </a:p>
          <a:p>
            <a:r>
              <a:rPr lang="en-US" dirty="0"/>
              <a:t>Hash Table -&gt; An array of some fixed size</a:t>
            </a:r>
          </a:p>
          <a:p>
            <a:r>
              <a:rPr lang="en-US" dirty="0"/>
              <a:t>Collision -&gt; If two or more values end up with the same hash value. E.g. In slide 2-&gt; 907, Mango, 507, Apple both get the value 7.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Resolutions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 Chaining</a:t>
            </a:r>
          </a:p>
          <a:p>
            <a:pPr lvl="1"/>
            <a:r>
              <a:rPr lang="en-US" dirty="0"/>
              <a:t>A straightforward and general approach to collision resolution is to build, for each of the M array indices, a linked list of the key-value pairs whose keys hash to that index. This method is known as separate chaining because items that collide are chained together in separate linked lists.</a:t>
            </a:r>
          </a:p>
          <a:p>
            <a:pPr lvl="1"/>
            <a:r>
              <a:rPr lang="en-US" dirty="0"/>
              <a:t>"maintains a linked list at every hash index for collided elements"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066800"/>
            <a:ext cx="530440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2738438"/>
            <a:ext cx="68103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length = N / M.</a:t>
            </a:r>
          </a:p>
          <a:p>
            <a:r>
              <a:rPr lang="en-US" dirty="0"/>
              <a:t>Worst case: all keys hash to same list.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0"/>
            <a:ext cx="5067300" cy="686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Table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/>
              <a:t>In a separate-chaining implementation, our goal is to choose the table size M to be sufficiently small that we do not waste a huge area of contiguous memory with empty chains but sufficiently large that we do not waste time searching through long chains.</a:t>
            </a:r>
          </a:p>
          <a:p>
            <a:pPr lvl="1"/>
            <a:r>
              <a:rPr lang="en-US" dirty="0"/>
              <a:t>If more keys arrive than expected, then searches will take a little longer.</a:t>
            </a:r>
          </a:p>
          <a:p>
            <a:pPr lvl="1"/>
            <a:r>
              <a:rPr lang="en-US" dirty="0"/>
              <a:t>If fewer keys are in the table, then we have extra-fast search with some wasted space.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find a value in a list what is the most efficient way to </a:t>
            </a:r>
          </a:p>
          <a:p>
            <a:r>
              <a:rPr lang="en-US" dirty="0"/>
              <a:t>perform the search? </a:t>
            </a:r>
          </a:p>
          <a:p>
            <a:r>
              <a:rPr lang="en-US" dirty="0"/>
              <a:t>• Linear search </a:t>
            </a:r>
          </a:p>
          <a:p>
            <a:r>
              <a:rPr lang="en-US" dirty="0"/>
              <a:t>• Binary search </a:t>
            </a:r>
          </a:p>
          <a:p>
            <a:r>
              <a:rPr lang="en-US" dirty="0"/>
              <a:t>• Can we have O(1)?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Collision resolution with Open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approach to implementing hashing is to store </a:t>
            </a:r>
            <a:r>
              <a:rPr lang="en-US" i="1" dirty="0"/>
              <a:t>N key-value pairs in a hash table of size M &gt; N, relying on empty entries in the </a:t>
            </a:r>
            <a:r>
              <a:rPr lang="en-US" dirty="0"/>
              <a:t>table to help with collision resolution. Such methods are called </a:t>
            </a:r>
            <a:r>
              <a:rPr lang="en-US" i="1" dirty="0"/>
              <a:t>open-addressing hashing </a:t>
            </a:r>
            <a:r>
              <a:rPr lang="en-US" dirty="0"/>
              <a:t>methods.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addressing with 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hash to a table index that is already occupied with a key different from the search key, we just check the next entry in the table by incrementing the index.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747713"/>
            <a:ext cx="691515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/>
              <a:t>Basically:</a:t>
            </a:r>
          </a:p>
          <a:p>
            <a:pPr lvl="1"/>
            <a:r>
              <a:rPr lang="en-US" dirty="0"/>
              <a:t>Key equal to search key: search hit</a:t>
            </a:r>
          </a:p>
          <a:p>
            <a:pPr lvl="1"/>
            <a:r>
              <a:rPr lang="en-US" dirty="0"/>
              <a:t>Empty position (null key at indexed position): search miss</a:t>
            </a:r>
          </a:p>
          <a:p>
            <a:pPr lvl="1"/>
            <a:r>
              <a:rPr lang="en-US" dirty="0"/>
              <a:t>Key not equal to search key: try next entry</a:t>
            </a:r>
          </a:p>
          <a:p>
            <a:r>
              <a:rPr lang="en-US" dirty="0"/>
              <a:t>Simple enough, but what if we need to delete any entry.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just mark the space as null, our search result would terminate as soon as it finds the null value.</a:t>
            </a:r>
          </a:p>
          <a:p>
            <a:r>
              <a:rPr lang="en-US" dirty="0"/>
              <a:t>So, if we delete any key, we will have to “reinsert” all keys to it right until the next null.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list gets full, i.e. no empty space?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groups of occupied table entries, called clusters</a:t>
            </a:r>
          </a:p>
          <a:p>
            <a:r>
              <a:rPr lang="en-US" dirty="0"/>
              <a:t>A,C,H,S is a cluster.</a:t>
            </a:r>
          </a:p>
          <a:p>
            <a:r>
              <a:rPr lang="en-US" dirty="0"/>
              <a:t>The longer the cluster, the longer time it will take to search or insert.</a:t>
            </a:r>
          </a:p>
          <a:p>
            <a:r>
              <a:rPr lang="en-US" dirty="0"/>
              <a:t>The more elements there are, the more clustering will occur and also, the clusters will become longer and longer.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524000"/>
            <a:ext cx="35909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length of cluster =  N / M.</a:t>
            </a:r>
          </a:p>
          <a:p>
            <a:r>
              <a:rPr lang="en-US" dirty="0"/>
              <a:t>(N/M is also called Load factor.)</a:t>
            </a:r>
          </a:p>
          <a:p>
            <a:endParaRPr lang="en-US" dirty="0"/>
          </a:p>
          <a:p>
            <a:r>
              <a:rPr lang="en-US" dirty="0"/>
              <a:t>Worst case: all keys hash to same cluster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267200"/>
            <a:ext cx="63531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Resizing necessary.</a:t>
            </a:r>
          </a:p>
          <a:p>
            <a:r>
              <a:rPr lang="en-US" dirty="0"/>
              <a:t>Double the size of the table and insert all elements again.</a:t>
            </a:r>
          </a:p>
          <a:p>
            <a:r>
              <a:rPr lang="en-US" dirty="0"/>
              <a:t>For linear probing, implementing array resizing is </a:t>
            </a:r>
            <a:r>
              <a:rPr lang="en-US" i="1" dirty="0"/>
              <a:t>necessary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Given an array A, if </a:t>
            </a:r>
            <a:r>
              <a:rPr lang="en-US" dirty="0" err="1"/>
              <a:t>i</a:t>
            </a:r>
            <a:r>
              <a:rPr lang="en-US" dirty="0"/>
              <a:t> is the key, then we can find the value by simply looking up A[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  <a:p>
            <a:r>
              <a:rPr lang="en-US" dirty="0"/>
              <a:t>Hash functions transform keys </a:t>
            </a:r>
          </a:p>
          <a:p>
            <a:pPr marL="0" indent="0">
              <a:buNone/>
            </a:pPr>
            <a:r>
              <a:rPr lang="en-US" dirty="0"/>
              <a:t>into array indices.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19800" y="1463040"/>
          <a:ext cx="20574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468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6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6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6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6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6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6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6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31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Mango,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468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68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6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468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468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Vanilla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00400"/>
            <a:ext cx="25146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Variations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Many improved versions have been studied:</a:t>
            </a:r>
          </a:p>
          <a:p>
            <a:r>
              <a:rPr lang="en-US" dirty="0"/>
              <a:t>E.g.: Two-probe hashing </a:t>
            </a:r>
            <a:r>
              <a:rPr lang="en-US" b="1" dirty="0"/>
              <a:t>(separate chaining)</a:t>
            </a:r>
          </a:p>
          <a:p>
            <a:pPr lvl="1"/>
            <a:r>
              <a:rPr lang="en-US" dirty="0"/>
              <a:t>Hash to two positions, put key in shorter of the two lists.</a:t>
            </a:r>
          </a:p>
          <a:p>
            <a:pPr lvl="1"/>
            <a:r>
              <a:rPr lang="en-US" dirty="0"/>
              <a:t>Reduces average length of the longest list to log </a:t>
            </a:r>
            <a:r>
              <a:rPr lang="en-US" dirty="0" err="1"/>
              <a:t>log</a:t>
            </a:r>
            <a:r>
              <a:rPr lang="en-US" dirty="0"/>
              <a:t> N</a:t>
            </a:r>
          </a:p>
          <a:p>
            <a:endParaRPr lang="en-US" dirty="0"/>
          </a:p>
          <a:p>
            <a:r>
              <a:rPr lang="en-US" dirty="0"/>
              <a:t>E.g.: Double hashing</a:t>
            </a:r>
          </a:p>
          <a:p>
            <a:pPr lvl="1"/>
            <a:r>
              <a:rPr lang="en-US" dirty="0"/>
              <a:t>Use linear probing, but skip a variable amount, not just 1 each time.</a:t>
            </a:r>
          </a:p>
          <a:p>
            <a:pPr lvl="1"/>
            <a:r>
              <a:rPr lang="en-US" dirty="0"/>
              <a:t>Effectively eliminates clustering</a:t>
            </a:r>
          </a:p>
          <a:p>
            <a:pPr lvl="1"/>
            <a:r>
              <a:rPr lang="en-US" dirty="0"/>
              <a:t>Can allow table to become nearly full</a:t>
            </a:r>
          </a:p>
          <a:p>
            <a:pPr lvl="1"/>
            <a:r>
              <a:rPr lang="en-US" dirty="0"/>
              <a:t>Formula: (HashFunc1 + no. of collisions x HashFunc2)%M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Hashing with Quadratic Probe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600200"/>
            <a:ext cx="52482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800100"/>
            <a:ext cx="72675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2314575"/>
            <a:ext cx="70485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3"/>
            <a:ext cx="972502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http://www.eecs.wsu.edu/~ananth/CptS223/Lectures/hashing.pdf</a:t>
            </a:r>
            <a:endParaRPr lang="en-US" dirty="0"/>
          </a:p>
          <a:p>
            <a:r>
              <a:rPr lang="en-US" dirty="0"/>
              <a:t>https://ece.uwaterloo.ca/~cmoreno/ece250/2012-02-01--hash_tables.pdf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120" y="1657927"/>
            <a:ext cx="81629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HashFunction</a:t>
            </a:r>
            <a:r>
              <a:rPr lang="en-US" dirty="0"/>
              <a:t>(</a:t>
            </a:r>
            <a:r>
              <a:rPr lang="en-US" dirty="0" err="1"/>
              <a:t>SomeKey</a:t>
            </a:r>
            <a:r>
              <a:rPr lang="en-US" dirty="0"/>
              <a:t>)=Integer Value</a:t>
            </a:r>
          </a:p>
          <a:p>
            <a:endParaRPr lang="en-US" dirty="0"/>
          </a:p>
          <a:p>
            <a:r>
              <a:rPr lang="en-US" dirty="0"/>
              <a:t>To support insertion, deletion and search in average-case const  time</a:t>
            </a:r>
          </a:p>
          <a:p>
            <a:endParaRPr lang="en-US" dirty="0"/>
          </a:p>
          <a:p>
            <a:r>
              <a:rPr lang="en-US" dirty="0"/>
              <a:t>*Not* useful for if you want to maintain or retrieve elements in order.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Ideal condition: </a:t>
            </a:r>
          </a:p>
          <a:p>
            <a:pPr lvl="1"/>
            <a:r>
              <a:rPr lang="en-US" dirty="0"/>
              <a:t>Reduce chances of collisions</a:t>
            </a:r>
          </a:p>
          <a:p>
            <a:pPr lvl="1"/>
            <a:r>
              <a:rPr lang="en-US" dirty="0"/>
              <a:t>Scramble the keys uniformly.</a:t>
            </a:r>
          </a:p>
          <a:p>
            <a:pPr lvl="1"/>
            <a:r>
              <a:rPr lang="en-US" dirty="0"/>
              <a:t>Each position equally likely for each key.</a:t>
            </a:r>
          </a:p>
          <a:p>
            <a:pPr lvl="1"/>
            <a:r>
              <a:rPr lang="en-US" dirty="0"/>
              <a:t>Should be efficiently to compute.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6390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98319" y="2571750"/>
            <a:ext cx="11479848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example,</a:t>
            </a:r>
          </a:p>
          <a:p>
            <a:r>
              <a:rPr lang="en-US" dirty="0"/>
              <a:t>What would be the better hash for:</a:t>
            </a:r>
          </a:p>
          <a:p>
            <a:pPr lvl="1"/>
            <a:r>
              <a:rPr lang="en-US" dirty="0"/>
              <a:t>Date of Birth</a:t>
            </a:r>
          </a:p>
          <a:p>
            <a:pPr lvl="2"/>
            <a:r>
              <a:rPr lang="en-US" dirty="0"/>
              <a:t>Birth Year? Birth Month? Birth Day?</a:t>
            </a:r>
          </a:p>
          <a:p>
            <a:pPr lvl="1"/>
            <a:r>
              <a:rPr lang="en-US" dirty="0"/>
              <a:t>Phone Numbers</a:t>
            </a:r>
          </a:p>
          <a:p>
            <a:pPr lvl="2"/>
            <a:r>
              <a:rPr lang="en-US" dirty="0"/>
              <a:t>First three digits? Last three digits?</a:t>
            </a:r>
          </a:p>
          <a:p>
            <a:pPr lvl="2"/>
            <a:endParaRPr lang="en-US" dirty="0"/>
          </a:p>
          <a:p>
            <a:r>
              <a:rPr lang="en-US" dirty="0"/>
              <a:t>Best case would be to use the whole thing to compute the hash.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/>
          </a:bodyPr>
          <a:lstStyle/>
          <a:p>
            <a:r>
              <a:rPr lang="en-US" dirty="0"/>
              <a:t>For example, for strings:</a:t>
            </a:r>
          </a:p>
          <a:p>
            <a:r>
              <a:rPr lang="en-US" dirty="0"/>
              <a:t>“data”, Use the ASCII characters and sum</a:t>
            </a:r>
          </a:p>
          <a:p>
            <a:r>
              <a:rPr lang="en-US" dirty="0"/>
              <a:t>100+97+116+97 = 410</a:t>
            </a:r>
          </a:p>
          <a:p>
            <a:r>
              <a:rPr lang="en-US" dirty="0"/>
              <a:t>Should we place it on index 410?</a:t>
            </a:r>
          </a:p>
          <a:p>
            <a:pPr lvl="1"/>
            <a:r>
              <a:rPr lang="en-US" dirty="0"/>
              <a:t>Where would we place: </a:t>
            </a:r>
            <a:r>
              <a:rPr lang="en-US" dirty="0" err="1"/>
              <a:t>Pneumonoultramicroscopicsilicovolcanoconiosis</a:t>
            </a:r>
            <a:r>
              <a:rPr lang="en-US" dirty="0"/>
              <a:t>?</a:t>
            </a:r>
          </a:p>
          <a:p>
            <a:r>
              <a:rPr lang="en-US" dirty="0"/>
              <a:t>We use the modulus operator. If our table size of 50, we place “data” at index 10. (410%50 = 10)</a:t>
            </a:r>
            <a:endParaRPr lang="en-US" baseline="30000" dirty="0"/>
          </a:p>
          <a:p>
            <a:r>
              <a:rPr lang="en-US" dirty="0"/>
              <a:t>It is better to use arrays of whose size of equal to a Prime number.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1067</Words>
  <Application>Microsoft Office PowerPoint</Application>
  <PresentationFormat>On-screen Show (4:3)</PresentationFormat>
  <Paragraphs>137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Hashing</vt:lpstr>
      <vt:lpstr>PowerPoint Presentation</vt:lpstr>
      <vt:lpstr>PowerPoint Presentation</vt:lpstr>
      <vt:lpstr>Also…</vt:lpstr>
      <vt:lpstr>PowerPoint Presentation</vt:lpstr>
      <vt:lpstr>PowerPoint Presentation</vt:lpstr>
      <vt:lpstr>Uniformity</vt:lpstr>
      <vt:lpstr>PowerPoint Presentation</vt:lpstr>
      <vt:lpstr>Hash Function</vt:lpstr>
      <vt:lpstr>PowerPoint Presentation</vt:lpstr>
      <vt:lpstr>PowerPoint Presentation</vt:lpstr>
      <vt:lpstr>PowerPoint Presentation</vt:lpstr>
      <vt:lpstr>PowerPoint Presentation</vt:lpstr>
      <vt:lpstr>Collision Resolutions</vt:lpstr>
      <vt:lpstr>PowerPoint Presentation</vt:lpstr>
      <vt:lpstr>PowerPoint Presentation</vt:lpstr>
      <vt:lpstr>PowerPoint Presentation</vt:lpstr>
      <vt:lpstr>PowerPoint Presentation</vt:lpstr>
      <vt:lpstr>Table Size</vt:lpstr>
      <vt:lpstr>Collision resolution with Open Addressing</vt:lpstr>
      <vt:lpstr>Open addressing with Linear Probing</vt:lpstr>
      <vt:lpstr>PowerPoint Presentation</vt:lpstr>
      <vt:lpstr>PowerPoint Presentation</vt:lpstr>
      <vt:lpstr>PowerPoint Presentation</vt:lpstr>
      <vt:lpstr>PowerPoint Presentation</vt:lpstr>
      <vt:lpstr>Clusters</vt:lpstr>
      <vt:lpstr>PowerPoint Presentation</vt:lpstr>
      <vt:lpstr>PowerPoint Presentation</vt:lpstr>
      <vt:lpstr>PowerPoint Presentation</vt:lpstr>
      <vt:lpstr>Variations possible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farrukh</dc:creator>
  <cp:lastModifiedBy>Farrukh</cp:lastModifiedBy>
  <cp:revision>141</cp:revision>
  <dcterms:created xsi:type="dcterms:W3CDTF">2014-04-04T03:12:31Z</dcterms:created>
  <dcterms:modified xsi:type="dcterms:W3CDTF">2023-11-17T07:57:38Z</dcterms:modified>
</cp:coreProperties>
</file>