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63" r:id="rId6"/>
    <p:sldId id="265" r:id="rId7"/>
    <p:sldId id="259" r:id="rId8"/>
    <p:sldId id="260" r:id="rId9"/>
    <p:sldId id="261" r:id="rId10"/>
    <p:sldId id="262" r:id="rId11"/>
    <p:sldId id="266" r:id="rId12"/>
    <p:sldId id="270" r:id="rId13"/>
    <p:sldId id="269" r:id="rId14"/>
    <p:sldId id="267" r:id="rId15"/>
    <p:sldId id="26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56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03BB6CA-200B-4F52-8B62-84E13D3D52A8}" type="datetimeFigureOut">
              <a:rPr lang="en-US" smtClean="0"/>
              <a:pPr/>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4B0495-1668-4E95-9CFB-10F1743E846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3BB6CA-200B-4F52-8B62-84E13D3D52A8}" type="datetimeFigureOut">
              <a:rPr lang="en-US" smtClean="0"/>
              <a:pPr/>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4B0495-1668-4E95-9CFB-10F1743E846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3BB6CA-200B-4F52-8B62-84E13D3D52A8}" type="datetimeFigureOut">
              <a:rPr lang="en-US" smtClean="0"/>
              <a:pPr/>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4B0495-1668-4E95-9CFB-10F1743E846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3BB6CA-200B-4F52-8B62-84E13D3D52A8}" type="datetimeFigureOut">
              <a:rPr lang="en-US" smtClean="0"/>
              <a:pPr/>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4B0495-1668-4E95-9CFB-10F1743E846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3BB6CA-200B-4F52-8B62-84E13D3D52A8}" type="datetimeFigureOut">
              <a:rPr lang="en-US" smtClean="0"/>
              <a:pPr/>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4B0495-1668-4E95-9CFB-10F1743E846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03BB6CA-200B-4F52-8B62-84E13D3D52A8}" type="datetimeFigureOut">
              <a:rPr lang="en-US" smtClean="0"/>
              <a:pPr/>
              <a:t>9/4/2023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4B0495-1668-4E95-9CFB-10F1743E846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03BB6CA-200B-4F52-8B62-84E13D3D52A8}" type="datetimeFigureOut">
              <a:rPr lang="en-US" smtClean="0"/>
              <a:pPr/>
              <a:t>9/4/2023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4B0495-1668-4E95-9CFB-10F1743E846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03BB6CA-200B-4F52-8B62-84E13D3D52A8}" type="datetimeFigureOut">
              <a:rPr lang="en-US" smtClean="0"/>
              <a:pPr/>
              <a:t>9/4/2023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4B0495-1668-4E95-9CFB-10F1743E846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3BB6CA-200B-4F52-8B62-84E13D3D52A8}" type="datetimeFigureOut">
              <a:rPr lang="en-US" smtClean="0"/>
              <a:pPr/>
              <a:t>9/4/2023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4B0495-1668-4E95-9CFB-10F1743E846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3BB6CA-200B-4F52-8B62-84E13D3D52A8}" type="datetimeFigureOut">
              <a:rPr lang="en-US" smtClean="0"/>
              <a:pPr/>
              <a:t>9/4/2023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4B0495-1668-4E95-9CFB-10F1743E846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3BB6CA-200B-4F52-8B62-84E13D3D52A8}" type="datetimeFigureOut">
              <a:rPr lang="en-US" smtClean="0"/>
              <a:pPr/>
              <a:t>9/4/2023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4B0495-1668-4E95-9CFB-10F1743E846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3BB6CA-200B-4F52-8B62-84E13D3D52A8}" type="datetimeFigureOut">
              <a:rPr lang="en-US" smtClean="0"/>
              <a:pPr/>
              <a:t>9/4/2023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4B0495-1668-4E95-9CFB-10F1743E846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Shellsort</a:t>
            </a:r>
            <a:r>
              <a:rPr lang="en-US" dirty="0"/>
              <a:t> &amp; Comb Sort</a:t>
            </a: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O(?)</a:t>
            </a:r>
          </a:p>
          <a:p>
            <a:r>
              <a:rPr lang="en-US" dirty="0"/>
              <a:t>Depends on the gap sequence.</a:t>
            </a:r>
          </a:p>
          <a:p>
            <a:r>
              <a:rPr lang="en-US" dirty="0"/>
              <a:t>For 3h+1, it is O(n^(3/2))</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22201-6670-62EA-5A6C-2E2CAB1503FF}"/>
              </a:ext>
            </a:extLst>
          </p:cNvPr>
          <p:cNvSpPr>
            <a:spLocks noGrp="1"/>
          </p:cNvSpPr>
          <p:nvPr>
            <p:ph type="title"/>
          </p:nvPr>
        </p:nvSpPr>
        <p:spPr/>
        <p:txBody>
          <a:bodyPr/>
          <a:lstStyle/>
          <a:p>
            <a:r>
              <a:rPr lang="en-US" dirty="0"/>
              <a:t>Comb Sort</a:t>
            </a:r>
          </a:p>
        </p:txBody>
      </p:sp>
      <p:sp>
        <p:nvSpPr>
          <p:cNvPr id="3" name="Content Placeholder 2">
            <a:extLst>
              <a:ext uri="{FF2B5EF4-FFF2-40B4-BE49-F238E27FC236}">
                <a16:creationId xmlns:a16="http://schemas.microsoft.com/office/drawing/2014/main" id="{B72E6C4C-8FA5-73F6-3573-705086AD5DC7}"/>
              </a:ext>
            </a:extLst>
          </p:cNvPr>
          <p:cNvSpPr>
            <a:spLocks noGrp="1"/>
          </p:cNvSpPr>
          <p:nvPr>
            <p:ph idx="1"/>
          </p:nvPr>
        </p:nvSpPr>
        <p:spPr>
          <a:xfrm>
            <a:off x="479685" y="1295400"/>
            <a:ext cx="8229600" cy="4525963"/>
          </a:xfrm>
        </p:spPr>
        <p:txBody>
          <a:bodyPr>
            <a:noAutofit/>
          </a:bodyPr>
          <a:lstStyle/>
          <a:p>
            <a:r>
              <a:rPr lang="en-US" sz="2400" dirty="0"/>
              <a:t>Comb Sort is mainly an improvement over Bubble Sort. Bubble sort always compares adjacent values. So all inversions are removed one by one. Comb Sort improves on Bubble Sort by using gap of size more than 1. The gap starts with a large value and shrinks by a factor of 1.3 in every iteration until it reaches the value 1. Thus Comb Sort removes more than one inversion counts with one swap and performs better than Bubble Sort.</a:t>
            </a:r>
          </a:p>
          <a:p>
            <a:r>
              <a:rPr lang="en-US" sz="2400" dirty="0"/>
              <a:t>The shrink factor has been empirically found to be 1.3 (by testing </a:t>
            </a:r>
            <a:r>
              <a:rPr lang="en-US" sz="2400" dirty="0" err="1"/>
              <a:t>Combsort</a:t>
            </a:r>
            <a:r>
              <a:rPr lang="en-US" sz="2400" dirty="0"/>
              <a:t> on over 200, 000 random lists) [Source: Wiki]</a:t>
            </a:r>
          </a:p>
          <a:p>
            <a:r>
              <a:rPr lang="en-US" sz="2400" dirty="0"/>
              <a:t>Although, it works better than Bubble Sort on average, worst case remains O(n2).</a:t>
            </a:r>
          </a:p>
          <a:p>
            <a:r>
              <a:rPr lang="en-US" sz="2400" dirty="0"/>
              <a:t>[Source: https://www.geeksforgeeks.org/]</a:t>
            </a:r>
          </a:p>
        </p:txBody>
      </p:sp>
    </p:spTree>
    <p:extLst>
      <p:ext uri="{BB962C8B-B14F-4D97-AF65-F5344CB8AC3E}">
        <p14:creationId xmlns:p14="http://schemas.microsoft.com/office/powerpoint/2010/main" val="2237931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C3506-AB81-1900-5C86-A1B83BA7622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5B66C95-A13C-937B-BA06-A57A05E27CFA}"/>
              </a:ext>
            </a:extLst>
          </p:cNvPr>
          <p:cNvSpPr>
            <a:spLocks noGrp="1"/>
          </p:cNvSpPr>
          <p:nvPr>
            <p:ph idx="1"/>
          </p:nvPr>
        </p:nvSpPr>
        <p:spPr/>
        <p:txBody>
          <a:bodyPr/>
          <a:lstStyle/>
          <a:p>
            <a:r>
              <a:rPr lang="en-US" dirty="0"/>
              <a:t>Experimental runs indicate that the improvement is indeed dramatic and the impressive performance of comb sort is comparable to the performance of quicksort</a:t>
            </a:r>
          </a:p>
          <a:p>
            <a:endParaRPr lang="en-US" dirty="0"/>
          </a:p>
        </p:txBody>
      </p:sp>
    </p:spTree>
    <p:extLst>
      <p:ext uri="{BB962C8B-B14F-4D97-AF65-F5344CB8AC3E}">
        <p14:creationId xmlns:p14="http://schemas.microsoft.com/office/powerpoint/2010/main" val="746206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D49B0-E7EC-D5EC-1F1D-E3A93FECA56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21DE044-58D0-423C-5960-162BBE794CA8}"/>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B5E10110-CEDE-E9F7-AFCE-1B9C89FAF341}"/>
              </a:ext>
            </a:extLst>
          </p:cNvPr>
          <p:cNvPicPr>
            <a:picLocks noChangeAspect="1"/>
          </p:cNvPicPr>
          <p:nvPr/>
        </p:nvPicPr>
        <p:blipFill>
          <a:blip r:embed="rId2"/>
          <a:stretch>
            <a:fillRect/>
          </a:stretch>
        </p:blipFill>
        <p:spPr>
          <a:xfrm>
            <a:off x="440624" y="2819400"/>
            <a:ext cx="8223691" cy="1528763"/>
          </a:xfrm>
          <a:prstGeom prst="rect">
            <a:avLst/>
          </a:prstGeom>
        </p:spPr>
      </p:pic>
    </p:spTree>
    <p:extLst>
      <p:ext uri="{BB962C8B-B14F-4D97-AF65-F5344CB8AC3E}">
        <p14:creationId xmlns:p14="http://schemas.microsoft.com/office/powerpoint/2010/main" val="1763665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6B529-CF8A-B432-5BE0-CB14CFFB056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2B08765-CA34-6225-CFBC-5D0930DC6A9D}"/>
              </a:ext>
            </a:extLst>
          </p:cNvPr>
          <p:cNvSpPr>
            <a:spLocks noGrp="1"/>
          </p:cNvSpPr>
          <p:nvPr>
            <p:ph idx="1"/>
          </p:nvPr>
        </p:nvSpPr>
        <p:spPr/>
        <p:txBody>
          <a:bodyPr>
            <a:normAutofit fontScale="85000" lnSpcReduction="20000"/>
          </a:bodyPr>
          <a:lstStyle/>
          <a:p>
            <a:r>
              <a:rPr lang="en-US" dirty="0"/>
              <a:t>public class </a:t>
            </a:r>
            <a:r>
              <a:rPr lang="en-US" dirty="0" err="1"/>
              <a:t>CombSort</a:t>
            </a:r>
            <a:r>
              <a:rPr lang="en-US" dirty="0"/>
              <a:t> {</a:t>
            </a:r>
          </a:p>
          <a:p>
            <a:r>
              <a:rPr lang="en-US" dirty="0"/>
              <a:t>    // To find gap between elements</a:t>
            </a:r>
          </a:p>
          <a:p>
            <a:r>
              <a:rPr lang="en-US" dirty="0"/>
              <a:t>    int </a:t>
            </a:r>
            <a:r>
              <a:rPr lang="en-US" dirty="0" err="1"/>
              <a:t>getNextGap</a:t>
            </a:r>
            <a:r>
              <a:rPr lang="en-US" dirty="0"/>
              <a:t>(int gap)</a:t>
            </a:r>
          </a:p>
          <a:p>
            <a:r>
              <a:rPr lang="en-US" dirty="0"/>
              <a:t>    {</a:t>
            </a:r>
          </a:p>
          <a:p>
            <a:r>
              <a:rPr lang="en-US" dirty="0"/>
              <a:t>        // Shrink gap by Shrink factor</a:t>
            </a:r>
          </a:p>
          <a:p>
            <a:r>
              <a:rPr lang="en-US" dirty="0"/>
              <a:t>        gap = (gap) / 1.3;</a:t>
            </a:r>
          </a:p>
          <a:p>
            <a:r>
              <a:rPr lang="en-US" dirty="0"/>
              <a:t>        if (gap &lt; 1)</a:t>
            </a:r>
          </a:p>
          <a:p>
            <a:r>
              <a:rPr lang="en-US" dirty="0"/>
              <a:t>            return 1;</a:t>
            </a:r>
          </a:p>
          <a:p>
            <a:r>
              <a:rPr lang="en-US" dirty="0"/>
              <a:t>        return gap;</a:t>
            </a:r>
          </a:p>
          <a:p>
            <a:r>
              <a:rPr lang="en-US" dirty="0"/>
              <a:t>    }</a:t>
            </a:r>
          </a:p>
        </p:txBody>
      </p:sp>
    </p:spTree>
    <p:extLst>
      <p:ext uri="{BB962C8B-B14F-4D97-AF65-F5344CB8AC3E}">
        <p14:creationId xmlns:p14="http://schemas.microsoft.com/office/powerpoint/2010/main" val="3288583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965928-E721-FFF0-A129-2106B3B72BB2}"/>
              </a:ext>
            </a:extLst>
          </p:cNvPr>
          <p:cNvSpPr>
            <a:spLocks noGrp="1"/>
          </p:cNvSpPr>
          <p:nvPr>
            <p:ph idx="1"/>
          </p:nvPr>
        </p:nvSpPr>
        <p:spPr>
          <a:xfrm>
            <a:off x="457200" y="304800"/>
            <a:ext cx="8229600" cy="5821363"/>
          </a:xfrm>
        </p:spPr>
        <p:txBody>
          <a:bodyPr>
            <a:normAutofit fontScale="70000" lnSpcReduction="20000"/>
          </a:bodyPr>
          <a:lstStyle/>
          <a:p>
            <a:r>
              <a:rPr lang="en-US" dirty="0"/>
              <a:t> // initialize gap</a:t>
            </a:r>
          </a:p>
          <a:p>
            <a:r>
              <a:rPr lang="en-US" dirty="0"/>
              <a:t>        int gap = n;</a:t>
            </a:r>
          </a:p>
          <a:p>
            <a:r>
              <a:rPr lang="en-US" dirty="0"/>
              <a:t>        </a:t>
            </a:r>
            <a:r>
              <a:rPr lang="en-US" dirty="0" err="1"/>
              <a:t>boolean</a:t>
            </a:r>
            <a:r>
              <a:rPr lang="en-US" dirty="0"/>
              <a:t> swapped = true;</a:t>
            </a:r>
          </a:p>
          <a:p>
            <a:endParaRPr lang="en-US" dirty="0"/>
          </a:p>
          <a:p>
            <a:r>
              <a:rPr lang="en-US" dirty="0"/>
              <a:t>        while (gap != 1 || swapped == true) {</a:t>
            </a:r>
          </a:p>
          <a:p>
            <a:r>
              <a:rPr lang="en-US" dirty="0"/>
              <a:t>            // Find next gap</a:t>
            </a:r>
          </a:p>
          <a:p>
            <a:r>
              <a:rPr lang="en-US" dirty="0"/>
              <a:t>            gap = </a:t>
            </a:r>
            <a:r>
              <a:rPr lang="en-US" dirty="0" err="1"/>
              <a:t>getNextGap</a:t>
            </a:r>
            <a:r>
              <a:rPr lang="en-US" dirty="0"/>
              <a:t>(gap);</a:t>
            </a:r>
          </a:p>
          <a:p>
            <a:r>
              <a:rPr lang="en-US" dirty="0"/>
              <a:t>            swapped = false;</a:t>
            </a:r>
          </a:p>
          <a:p>
            <a:r>
              <a:rPr lang="en-US" dirty="0"/>
              <a:t> </a:t>
            </a:r>
          </a:p>
          <a:p>
            <a:r>
              <a:rPr lang="en-US" dirty="0"/>
              <a:t>            // Compare all elements with current gap</a:t>
            </a:r>
          </a:p>
          <a:p>
            <a:r>
              <a:rPr lang="en-US" dirty="0"/>
              <a:t>            for (int </a:t>
            </a:r>
            <a:r>
              <a:rPr lang="en-US" dirty="0" err="1"/>
              <a:t>i</a:t>
            </a:r>
            <a:r>
              <a:rPr lang="en-US" dirty="0"/>
              <a:t> = 0; </a:t>
            </a:r>
            <a:r>
              <a:rPr lang="en-US" dirty="0" err="1"/>
              <a:t>i</a:t>
            </a:r>
            <a:r>
              <a:rPr lang="en-US" dirty="0"/>
              <a:t> &lt; n - gap; </a:t>
            </a:r>
            <a:r>
              <a:rPr lang="en-US" dirty="0" err="1"/>
              <a:t>i</a:t>
            </a:r>
            <a:r>
              <a:rPr lang="en-US" dirty="0"/>
              <a:t>++) {</a:t>
            </a:r>
          </a:p>
          <a:p>
            <a:r>
              <a:rPr lang="en-US" dirty="0"/>
              <a:t>                if (</a:t>
            </a:r>
            <a:r>
              <a:rPr lang="en-US" dirty="0" err="1"/>
              <a:t>arr</a:t>
            </a:r>
            <a:r>
              <a:rPr lang="en-US" dirty="0"/>
              <a:t>[</a:t>
            </a:r>
            <a:r>
              <a:rPr lang="en-US" dirty="0" err="1"/>
              <a:t>i</a:t>
            </a:r>
            <a:r>
              <a:rPr lang="en-US" dirty="0"/>
              <a:t>] &gt; </a:t>
            </a:r>
            <a:r>
              <a:rPr lang="en-US" dirty="0" err="1"/>
              <a:t>arr</a:t>
            </a:r>
            <a:r>
              <a:rPr lang="en-US" dirty="0"/>
              <a:t>[</a:t>
            </a:r>
            <a:r>
              <a:rPr lang="en-US" dirty="0" err="1"/>
              <a:t>i</a:t>
            </a:r>
            <a:r>
              <a:rPr lang="en-US" dirty="0"/>
              <a:t> + gap]) {</a:t>
            </a:r>
          </a:p>
          <a:p>
            <a:r>
              <a:rPr lang="en-US" dirty="0"/>
              <a:t>                    // Swap </a:t>
            </a:r>
          </a:p>
          <a:p>
            <a:r>
              <a:rPr lang="en-US" dirty="0"/>
              <a:t>                    int temp = </a:t>
            </a:r>
            <a:r>
              <a:rPr lang="en-US" dirty="0" err="1"/>
              <a:t>arr</a:t>
            </a:r>
            <a:r>
              <a:rPr lang="en-US" dirty="0"/>
              <a:t>[</a:t>
            </a:r>
            <a:r>
              <a:rPr lang="en-US" dirty="0" err="1"/>
              <a:t>i</a:t>
            </a:r>
            <a:r>
              <a:rPr lang="en-US" dirty="0"/>
              <a:t>];</a:t>
            </a:r>
          </a:p>
          <a:p>
            <a:r>
              <a:rPr lang="en-US" dirty="0"/>
              <a:t>                    </a:t>
            </a:r>
            <a:r>
              <a:rPr lang="en-US" dirty="0" err="1"/>
              <a:t>arr</a:t>
            </a:r>
            <a:r>
              <a:rPr lang="en-US" dirty="0"/>
              <a:t>[</a:t>
            </a:r>
            <a:r>
              <a:rPr lang="en-US" dirty="0" err="1"/>
              <a:t>i</a:t>
            </a:r>
            <a:r>
              <a:rPr lang="en-US" dirty="0"/>
              <a:t>] = </a:t>
            </a:r>
            <a:r>
              <a:rPr lang="en-US" dirty="0" err="1"/>
              <a:t>arr</a:t>
            </a:r>
            <a:r>
              <a:rPr lang="en-US" dirty="0"/>
              <a:t>[</a:t>
            </a:r>
            <a:r>
              <a:rPr lang="en-US" dirty="0" err="1"/>
              <a:t>i</a:t>
            </a:r>
            <a:r>
              <a:rPr lang="en-US" dirty="0"/>
              <a:t> + gap];</a:t>
            </a:r>
          </a:p>
          <a:p>
            <a:r>
              <a:rPr lang="en-US" dirty="0"/>
              <a:t>                    </a:t>
            </a:r>
            <a:r>
              <a:rPr lang="en-US" dirty="0" err="1"/>
              <a:t>arr</a:t>
            </a:r>
            <a:r>
              <a:rPr lang="en-US" dirty="0"/>
              <a:t>[</a:t>
            </a:r>
            <a:r>
              <a:rPr lang="en-US" dirty="0" err="1"/>
              <a:t>i</a:t>
            </a:r>
            <a:r>
              <a:rPr lang="en-US" dirty="0"/>
              <a:t> + gap] = temp;                   </a:t>
            </a:r>
          </a:p>
          <a:p>
            <a:r>
              <a:rPr lang="en-US" dirty="0"/>
              <a:t>                    swapped = true;</a:t>
            </a:r>
          </a:p>
        </p:txBody>
      </p:sp>
    </p:spTree>
    <p:extLst>
      <p:ext uri="{BB962C8B-B14F-4D97-AF65-F5344CB8AC3E}">
        <p14:creationId xmlns:p14="http://schemas.microsoft.com/office/powerpoint/2010/main" val="1029203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Shell sort</a:t>
            </a:r>
          </a:p>
        </p:txBody>
      </p:sp>
      <p:sp>
        <p:nvSpPr>
          <p:cNvPr id="3" name="Content Placeholder 2"/>
          <p:cNvSpPr>
            <a:spLocks noGrp="1"/>
          </p:cNvSpPr>
          <p:nvPr>
            <p:ph idx="1"/>
          </p:nvPr>
        </p:nvSpPr>
        <p:spPr/>
        <p:txBody>
          <a:bodyPr/>
          <a:lstStyle/>
          <a:p>
            <a:r>
              <a:rPr lang="en-US" dirty="0"/>
              <a:t>Insertion sort is very effective in some cases.</a:t>
            </a:r>
          </a:p>
          <a:p>
            <a:r>
              <a:rPr lang="en-US" dirty="0"/>
              <a:t>Problem is that it exchanges with each item until less one is found, so it each step is very small.</a:t>
            </a:r>
          </a:p>
          <a:p>
            <a:r>
              <a:rPr lang="en-US" dirty="0"/>
              <a:t>In shell sort, we try with bigger steps.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dirty="0"/>
              <a:t>Idea is to sort every h element instead of each single one.</a:t>
            </a:r>
          </a:p>
          <a:p>
            <a:r>
              <a:rPr lang="en-US" dirty="0"/>
              <a:t>Then decrease h (also called gap, spacing etc) until it becomes 1.</a:t>
            </a:r>
          </a:p>
          <a:p>
            <a:r>
              <a:rPr lang="en-US" dirty="0"/>
              <a:t>i.e. h-sort for decreasing values of h</a:t>
            </a:r>
          </a:p>
          <a:p>
            <a:r>
              <a:rPr lang="en-US" dirty="0"/>
              <a:t>When h is 1, it means we will be running insertion sort on the items.</a:t>
            </a:r>
          </a:p>
          <a:p>
            <a:r>
              <a:rPr lang="en-US" dirty="0"/>
              <a:t>Advantage is, since most of the items should be sorted by this time, we will not require a lot of exchanges.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362200"/>
            <a:ext cx="7570721" cy="2119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3816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hell sort wikipedia example.jpg"/>
          <p:cNvPicPr>
            <a:picLocks noGrp="1" noChangeAspect="1"/>
          </p:cNvPicPr>
          <p:nvPr>
            <p:ph idx="1"/>
          </p:nvPr>
        </p:nvPicPr>
        <p:blipFill>
          <a:blip r:embed="rId2"/>
          <a:stretch>
            <a:fillRect/>
          </a:stretch>
        </p:blipFill>
        <p:spPr>
          <a:xfrm>
            <a:off x="762000" y="2209800"/>
            <a:ext cx="7913716" cy="1828800"/>
          </a:xfrm>
        </p:spPr>
      </p:pic>
      <p:sp>
        <p:nvSpPr>
          <p:cNvPr id="5" name="TextBox 4"/>
          <p:cNvSpPr txBox="1"/>
          <p:nvPr/>
        </p:nvSpPr>
        <p:spPr>
          <a:xfrm>
            <a:off x="6172200" y="6096000"/>
            <a:ext cx="2590800" cy="369332"/>
          </a:xfrm>
          <a:prstGeom prst="rect">
            <a:avLst/>
          </a:prstGeom>
          <a:noFill/>
        </p:spPr>
        <p:txBody>
          <a:bodyPr wrap="square" rtlCol="0">
            <a:spAutoFit/>
          </a:bodyPr>
          <a:lstStyle/>
          <a:p>
            <a:r>
              <a:rPr lang="en-US" dirty="0"/>
              <a:t>-</a:t>
            </a:r>
            <a:r>
              <a:rPr lang="en-US" dirty="0" err="1"/>
              <a:t>wikipedia.com</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28600"/>
            <a:ext cx="4143375" cy="6408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8069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ifferent gap series for shell sort.jpg"/>
          <p:cNvPicPr>
            <a:picLocks noGrp="1" noChangeAspect="1"/>
          </p:cNvPicPr>
          <p:nvPr>
            <p:ph idx="1"/>
          </p:nvPr>
        </p:nvPicPr>
        <p:blipFill>
          <a:blip r:embed="rId2"/>
          <a:stretch>
            <a:fillRect/>
          </a:stretch>
        </p:blipFill>
        <p:spPr>
          <a:xfrm>
            <a:off x="990600" y="838200"/>
            <a:ext cx="6957092" cy="4525963"/>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Knuth’s 3x + 1</a:t>
            </a:r>
          </a:p>
          <a:p>
            <a:endParaRPr lang="en-US" dirty="0"/>
          </a:p>
          <a:p>
            <a:endParaRPr lang="en-US" dirty="0"/>
          </a:p>
          <a:p>
            <a:endParaRPr lang="en-US" dirty="0"/>
          </a:p>
          <a:p>
            <a:endParaRPr lang="en-US" dirty="0"/>
          </a:p>
          <a:p>
            <a:r>
              <a:rPr lang="en-US" dirty="0" err="1"/>
              <a:t>Sedgewick</a:t>
            </a:r>
            <a:r>
              <a:rPr lang="en-US" dirty="0"/>
              <a:t>: 1, 5, 19, 41, 109, 209 …</a:t>
            </a:r>
          </a:p>
          <a:p>
            <a:endParaRPr lang="en-US" dirty="0"/>
          </a:p>
          <a:p>
            <a:r>
              <a:rPr lang="en-US" dirty="0"/>
              <a:t>For example, start with h=19?</a:t>
            </a:r>
          </a:p>
        </p:txBody>
      </p:sp>
      <p:pic>
        <p:nvPicPr>
          <p:cNvPr id="1026" name="Picture 2"/>
          <p:cNvPicPr>
            <a:picLocks noChangeAspect="1" noChangeArrowheads="1"/>
          </p:cNvPicPr>
          <p:nvPr/>
        </p:nvPicPr>
        <p:blipFill>
          <a:blip r:embed="rId2"/>
          <a:srcRect/>
          <a:stretch>
            <a:fillRect/>
          </a:stretch>
        </p:blipFill>
        <p:spPr bwMode="auto">
          <a:xfrm>
            <a:off x="3352800" y="2438400"/>
            <a:ext cx="2362200" cy="1764535"/>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ode shell sort.jpg"/>
          <p:cNvPicPr>
            <a:picLocks noGrp="1" noChangeAspect="1"/>
          </p:cNvPicPr>
          <p:nvPr>
            <p:ph idx="1"/>
          </p:nvPr>
        </p:nvPicPr>
        <p:blipFill>
          <a:blip r:embed="rId2"/>
          <a:stretch>
            <a:fillRect/>
          </a:stretch>
        </p:blipFill>
        <p:spPr>
          <a:xfrm>
            <a:off x="1295400" y="3657600"/>
            <a:ext cx="7203515" cy="2667000"/>
          </a:xfrm>
        </p:spPr>
      </p:pic>
      <p:pic>
        <p:nvPicPr>
          <p:cNvPr id="5" name="Picture 4" descr="insertion sort code.jpg"/>
          <p:cNvPicPr>
            <a:picLocks noChangeAspect="1"/>
          </p:cNvPicPr>
          <p:nvPr/>
        </p:nvPicPr>
        <p:blipFill>
          <a:blip r:embed="rId3"/>
          <a:stretch>
            <a:fillRect/>
          </a:stretch>
        </p:blipFill>
        <p:spPr>
          <a:xfrm>
            <a:off x="1524000" y="1066800"/>
            <a:ext cx="5895242" cy="1371600"/>
          </a:xfrm>
          <a:prstGeom prst="rect">
            <a:avLst/>
          </a:prstGeom>
        </p:spPr>
      </p:pic>
      <p:sp>
        <p:nvSpPr>
          <p:cNvPr id="6" name="TextBox 5"/>
          <p:cNvSpPr txBox="1"/>
          <p:nvPr/>
        </p:nvSpPr>
        <p:spPr>
          <a:xfrm>
            <a:off x="1676400" y="685800"/>
            <a:ext cx="2895600" cy="369332"/>
          </a:xfrm>
          <a:prstGeom prst="rect">
            <a:avLst/>
          </a:prstGeom>
          <a:noFill/>
        </p:spPr>
        <p:txBody>
          <a:bodyPr wrap="square" rtlCol="0">
            <a:spAutoFit/>
          </a:bodyPr>
          <a:lstStyle/>
          <a:p>
            <a:r>
              <a:rPr lang="en-US" dirty="0"/>
              <a:t>INSERTION SORT</a:t>
            </a:r>
          </a:p>
        </p:txBody>
      </p:sp>
      <p:sp>
        <p:nvSpPr>
          <p:cNvPr id="7" name="TextBox 6"/>
          <p:cNvSpPr txBox="1"/>
          <p:nvPr/>
        </p:nvSpPr>
        <p:spPr>
          <a:xfrm>
            <a:off x="1600200" y="3352800"/>
            <a:ext cx="2438400" cy="381000"/>
          </a:xfrm>
          <a:prstGeom prst="rect">
            <a:avLst/>
          </a:prstGeom>
          <a:noFill/>
        </p:spPr>
        <p:txBody>
          <a:bodyPr wrap="square" rtlCol="0">
            <a:spAutoFit/>
          </a:bodyPr>
          <a:lstStyle/>
          <a:p>
            <a:r>
              <a:rPr lang="en-US" dirty="0"/>
              <a:t>SHELL SORT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398</TotalTime>
  <Words>525</Words>
  <Application>Microsoft Office PowerPoint</Application>
  <PresentationFormat>On-screen Show (4:3)</PresentationFormat>
  <Paragraphs>57</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Shellsort &amp; Comb Sort</vt:lpstr>
      <vt:lpstr>Shell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Comb Sort</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Farrukh</dc:creator>
  <cp:lastModifiedBy>Farrukh</cp:lastModifiedBy>
  <cp:revision>23</cp:revision>
  <dcterms:created xsi:type="dcterms:W3CDTF">2014-02-02T07:56:33Z</dcterms:created>
  <dcterms:modified xsi:type="dcterms:W3CDTF">2023-09-04T04:24:33Z</dcterms:modified>
</cp:coreProperties>
</file>