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6" r:id="rId3"/>
  </p:sldMasterIdLst>
  <p:notesMasterIdLst>
    <p:notesMasterId r:id="rId43"/>
  </p:notesMasterIdLst>
  <p:sldIdLst>
    <p:sldId id="277" r:id="rId4"/>
    <p:sldId id="303" r:id="rId5"/>
    <p:sldId id="304" r:id="rId6"/>
    <p:sldId id="305" r:id="rId7"/>
    <p:sldId id="306" r:id="rId8"/>
    <p:sldId id="337" r:id="rId9"/>
    <p:sldId id="338" r:id="rId10"/>
    <p:sldId id="351" r:id="rId11"/>
    <p:sldId id="283" r:id="rId12"/>
    <p:sldId id="284" r:id="rId13"/>
    <p:sldId id="285" r:id="rId14"/>
    <p:sldId id="286" r:id="rId15"/>
    <p:sldId id="287" r:id="rId16"/>
    <p:sldId id="288" r:id="rId17"/>
    <p:sldId id="345" r:id="rId18"/>
    <p:sldId id="289" r:id="rId19"/>
    <p:sldId id="344" r:id="rId20"/>
    <p:sldId id="290" r:id="rId21"/>
    <p:sldId id="293" r:id="rId22"/>
    <p:sldId id="294" r:id="rId23"/>
    <p:sldId id="295" r:id="rId24"/>
    <p:sldId id="346" r:id="rId25"/>
    <p:sldId id="299" r:id="rId26"/>
    <p:sldId id="352" r:id="rId27"/>
    <p:sldId id="300" r:id="rId28"/>
    <p:sldId id="301" r:id="rId29"/>
    <p:sldId id="348" r:id="rId30"/>
    <p:sldId id="349" r:id="rId31"/>
    <p:sldId id="308" r:id="rId32"/>
    <p:sldId id="312" r:id="rId33"/>
    <p:sldId id="314" r:id="rId34"/>
    <p:sldId id="315" r:id="rId35"/>
    <p:sldId id="340" r:id="rId36"/>
    <p:sldId id="326" r:id="rId37"/>
    <p:sldId id="334" r:id="rId38"/>
    <p:sldId id="341" r:id="rId39"/>
    <p:sldId id="343" r:id="rId40"/>
    <p:sldId id="342" r:id="rId41"/>
    <p:sldId id="282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5" autoAdjust="0"/>
    <p:restoredTop sz="88360" autoAdjust="0"/>
  </p:normalViewPr>
  <p:slideViewPr>
    <p:cSldViewPr>
      <p:cViewPr varScale="1">
        <p:scale>
          <a:sx n="60" d="100"/>
          <a:sy n="60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9EC8-5E2D-4DF8-BBA6-6A48BCFC7886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9B5D-D1F1-479A-8FA3-8FB762F0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http://www.nd.edu/~networks/Image%20Gallery/Large%20Images/eick1_lg.png</a:t>
            </a:r>
          </a:p>
          <a:p>
            <a:r>
              <a:rPr lang="en-US" baseline="0" dirty="0"/>
              <a:t>http://www.sxc.hu/browse.phtml?f=download&amp;id=352344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51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10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19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11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7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12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7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13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79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14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165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19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56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Hacker image from: http://english.vietnamnet.vn/dataimages/200611/original/images1168407_hacker.jpg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20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39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21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3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IP spoofing is pretending to have someone else’s IP address.</a:t>
            </a:r>
          </a:p>
          <a:p>
            <a:br>
              <a:rPr lang="en-US" baseline="0" dirty="0"/>
            </a:br>
            <a:r>
              <a:rPr lang="en-US" baseline="0" dirty="0"/>
              <a:t>In the scenario above, it can be that that private network is configured to allow only limited access (based on IP address or MAC address).</a:t>
            </a:r>
          </a:p>
          <a:p>
            <a:endParaRPr lang="en-US" baseline="0" dirty="0"/>
          </a:p>
          <a:p>
            <a:r>
              <a:rPr lang="en-US" baseline="0" dirty="0"/>
              <a:t>An intruding/ malicious node can attack both by claiming to have an IP address/ and or MAC address it does not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22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359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23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74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900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http://www.ddosinfo.com/images/Attack%20of%20the%20bots_1.jpg</a:t>
            </a:r>
          </a:p>
          <a:p>
            <a:endParaRPr lang="en-US" dirty="0"/>
          </a:p>
          <a:p>
            <a:r>
              <a:rPr lang="en-US"/>
              <a:t>http://cyberwarfaremag.files.wordpress.com/2008/11/computer-worm-01.jpg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24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389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25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36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26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78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http://blog.activeservers.com/content/binary/hallmark2.jpg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27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8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http://www.millersmiles.co.uk/report/2698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28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652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29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965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0A7F4-781B-4FEC-809A-BB0E250A0332}" type="slidenum">
              <a:rPr lang="en-US"/>
              <a:pPr/>
              <a:t>32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http://www3.uwm.edu/security/</a:t>
            </a:r>
          </a:p>
        </p:txBody>
      </p:sp>
    </p:spTree>
    <p:extLst>
      <p:ext uri="{BB962C8B-B14F-4D97-AF65-F5344CB8AC3E}">
        <p14:creationId xmlns:p14="http://schemas.microsoft.com/office/powerpoint/2010/main" val="413280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33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33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37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329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38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7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3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39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7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4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39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http://atom.smasher.org/error/gallery/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5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09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6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8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7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49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http://www.alibaba.com/product/prolech-11475911-10943255/KeyShark_Hardware_Keylogger.html</a:t>
            </a:r>
          </a:p>
          <a:p>
            <a:r>
              <a:rPr lang="en-US" dirty="0"/>
              <a:t>http://www.illinoisicac.org/images/spy.gif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8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60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FA42BC8-8DA5-47C8-8273-5E961E174FAB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9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99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00AE82B-E6DE-496D-8593-D879E45BA82B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6B78E9A-6735-4E07-A74B-4B6796617BE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EA5B254-B072-4CB1-B43D-2BC2DB9CD7C4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1B5DFDB-71EF-4201-9335-7AB930609C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335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A39E9E-BDE3-41E7-9EBD-6C7A434DA7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C9C2D1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C9C2D1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C9C2D1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C9C2D1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C9C2D1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C9C2D1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C9C2D1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C9C2D1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C9C2D1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C9C2D1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7420030-1D19-48EE-8FEC-248B2DA967E1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3C0AEA-CD41-4F3C-B390-ED135E50998F}" type="datetimeFigureOut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06E2B85-19E5-46B6-96E8-D48D86305B43}" type="slidenum">
              <a:rPr lang="en-US" sz="1200" kern="120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00AE82B-E6DE-496D-8593-D879E45BA82B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7420030-1D19-48EE-8FEC-248B2DA967E1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CC7024-A3EF-4289-85F3-1C5CEC3D99F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B93474D-E5F8-4FC2-9B60-E2ED55F7E2BC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45F01133-C2BB-4240-8A90-E7F9C260C7F2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CC7024-A3EF-4289-85F3-1C5CEC3D99F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0208E7E-0F10-4335-A88E-EEEC5A96BB5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3768742-6EA7-4B48-AECD-8DE7C863408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AEF9BD24-8B58-4783-8F34-32EB50B922AF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E698035-A15B-4316-8BE6-2D4E036B8C5E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6B78E9A-6735-4E07-A74B-4B6796617BE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EA5B254-B072-4CB1-B43D-2BC2DB9CD7C4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B93474D-E5F8-4FC2-9B60-E2ED55F7E2BC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45F01133-C2BB-4240-8A90-E7F9C260C7F2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0208E7E-0F10-4335-A88E-EEEC5A96BB5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3768742-6EA7-4B48-AECD-8DE7C863408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AEF9BD24-8B58-4783-8F34-32EB50B922AF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E698035-A15B-4316-8BE6-2D4E036B8C5E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11/21/2022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B6B065-F737-42D4-B0BE-72B22DA3D634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11/21/2022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B07901-0FDA-43D8-9966-A72C4CAA4B5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44" r:id="rId12"/>
    <p:sldLayoutId id="2147483745" r:id="rId13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fld id="{0B3C0AEA-CD41-4F3C-B390-ED135E50998F}" type="datetimeFigureOut">
              <a:rPr lang="en-US" kern="1200" smtClean="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rtl="0"/>
              <a:t>11/21/2022</a:t>
            </a:fld>
            <a:endParaRPr lang="en-US" kern="1200" dirty="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fld id="{206E2B85-19E5-46B6-96E8-D48D86305B43}" type="slidenum">
              <a:rPr lang="en-US" kern="1200" smtClean="0">
                <a:solidFill>
                  <a:srgbClr val="69676D">
                    <a:shade val="90000"/>
                  </a:srgb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srgbClr val="69676D">
                  <a:shade val="90000"/>
                </a:srgbClr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l" rtl="0"/>
              <a:endParaRPr lang="en-US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l" rtl="0"/>
              <a:endParaRPr lang="en-US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B6B065-F737-42D4-B0BE-72B22DA3D634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11/21/2022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B07901-0FDA-43D8-9966-A72C4CAA4B5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iit.edu.pk/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iit.edu.pk/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5hb8p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cartoo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57200"/>
            <a:ext cx="3505200" cy="13234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 rtl="0"/>
            <a:r>
              <a:rPr lang="en-US" sz="8000" b="1" kern="1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Lecture</a:t>
            </a:r>
            <a:endParaRPr lang="en-US" sz="4800" kern="1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62800" y="152400"/>
            <a:ext cx="16764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2819400"/>
            <a:ext cx="586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Information </a:t>
            </a:r>
          </a:p>
          <a:p>
            <a:pPr lvl="0" algn="ctr"/>
            <a:r>
              <a:rPr lang="en-US" sz="5400" b="1" dirty="0"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Security</a:t>
            </a:r>
          </a:p>
        </p:txBody>
      </p:sp>
      <p:pic>
        <p:nvPicPr>
          <p:cNvPr id="6" name="Picture 5" descr="locks.jpg"/>
          <p:cNvPicPr>
            <a:picLocks noChangeAspect="1"/>
          </p:cNvPicPr>
          <p:nvPr/>
        </p:nvPicPr>
        <p:blipFill>
          <a:blip r:embed="rId3" cstate="print"/>
          <a:srcRect l="23646" t="14664" r="8074" b="18450"/>
          <a:stretch>
            <a:fillRect/>
          </a:stretch>
        </p:blipFill>
        <p:spPr>
          <a:xfrm>
            <a:off x="0" y="1828800"/>
            <a:ext cx="3886200" cy="36134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339975"/>
            <a:ext cx="70866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Email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Spoofing </a:t>
            </a:r>
            <a:r>
              <a:rPr lang="en-US" dirty="0">
                <a:latin typeface="Tahoma" pitchFamily="34" charset="0"/>
                <a:cs typeface="Tahoma" pitchFamily="34" charset="0"/>
              </a:rPr>
              <a:t>(phishing)</a:t>
            </a:r>
            <a:endParaRPr lang="en-US" sz="6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2057400"/>
            <a:ext cx="1676400" cy="18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3.a</a:t>
            </a:r>
            <a:endParaRPr lang="en-US" sz="11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68" y="189123"/>
            <a:ext cx="8615332" cy="605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18"/>
          <p:cNvCxnSpPr/>
          <p:nvPr/>
        </p:nvCxnSpPr>
        <p:spPr>
          <a:xfrm rot="5400000">
            <a:off x="-2209006" y="3124200"/>
            <a:ext cx="5028406" cy="79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90897" y="647303"/>
            <a:ext cx="228600" cy="7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90897" y="1028303"/>
            <a:ext cx="228600" cy="7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90897" y="1333103"/>
            <a:ext cx="228600" cy="7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90897" y="1637903"/>
            <a:ext cx="228600" cy="7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190897" y="1942703"/>
            <a:ext cx="228600" cy="7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90897" y="5752703"/>
            <a:ext cx="228600" cy="7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0" y="838200"/>
            <a:ext cx="304800" cy="762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0" y="1219200"/>
            <a:ext cx="304800" cy="762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0" y="1524000"/>
            <a:ext cx="304800" cy="762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0" y="1828800"/>
            <a:ext cx="304800" cy="762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0" y="3733800"/>
            <a:ext cx="304800" cy="762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415" y="0"/>
            <a:ext cx="79496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3" y="685800"/>
            <a:ext cx="8858367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2590800"/>
            <a:ext cx="8839200" cy="6858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3657600"/>
            <a:ext cx="42672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339975"/>
            <a:ext cx="70866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URL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Spoofing </a:t>
            </a:r>
            <a:r>
              <a:rPr lang="en-US" dirty="0">
                <a:latin typeface="Tahoma" pitchFamily="34" charset="0"/>
                <a:cs typeface="Tahoma" pitchFamily="34" charset="0"/>
              </a:rPr>
              <a:t>(phishing)</a:t>
            </a:r>
            <a:endParaRPr lang="en-US" sz="6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2057400"/>
            <a:ext cx="1676400" cy="18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3.b</a:t>
            </a:r>
            <a:endParaRPr lang="en-US" sz="11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 descr="phishing_phi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962400"/>
            <a:ext cx="1905000" cy="177758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61925"/>
            <a:ext cx="7200900" cy="6534150"/>
          </a:xfrm>
          <a:prstGeom prst="rect">
            <a:avLst/>
          </a:prstGeom>
          <a:solidFill>
            <a:schemeClr val="tx1">
              <a:alpha val="18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3505200" y="969168"/>
            <a:ext cx="3886200" cy="2307432"/>
            <a:chOff x="3505200" y="762000"/>
            <a:chExt cx="3581400" cy="2209800"/>
          </a:xfrm>
        </p:grpSpPr>
        <p:sp>
          <p:nvSpPr>
            <p:cNvPr id="9" name="Rounded Rectangle 8"/>
            <p:cNvSpPr/>
            <p:nvPr/>
          </p:nvSpPr>
          <p:spPr>
            <a:xfrm>
              <a:off x="3810000" y="1295400"/>
              <a:ext cx="3276600" cy="1676400"/>
            </a:xfrm>
            <a:prstGeom prst="roundRect">
              <a:avLst/>
            </a:prstGeom>
            <a:solidFill>
              <a:schemeClr val="tx1">
                <a:alpha val="90000"/>
              </a:schemeClr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 b="1" kern="1200" dirty="0">
                  <a:solidFill>
                    <a:schemeClr val="accent4">
                      <a:lumMod val="50000"/>
                    </a:schemeClr>
                  </a:solidFill>
                  <a:latin typeface="Calibri"/>
                  <a:ea typeface="+mn-ea"/>
                  <a:cs typeface="+mn-cs"/>
                </a:rPr>
                <a:t>Genuine</a:t>
              </a:r>
              <a:r>
                <a:rPr lang="en-US" sz="2800" kern="1200" dirty="0">
                  <a:solidFill>
                    <a:schemeClr val="accent4">
                      <a:lumMod val="50000"/>
                    </a:schemeClr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2800" b="1" kern="1200" dirty="0">
                  <a:solidFill>
                    <a:schemeClr val="accent4">
                      <a:lumMod val="50000"/>
                    </a:schemeClr>
                  </a:solidFill>
                  <a:latin typeface="Calibri"/>
                  <a:ea typeface="+mn-ea"/>
                  <a:cs typeface="+mn-cs"/>
                </a:rPr>
                <a:t>URL</a:t>
              </a:r>
              <a:r>
                <a:rPr lang="en-US" sz="2800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; </a:t>
              </a:r>
            </a:p>
            <a:p>
              <a:pPr algn="ctr" rtl="0"/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Site</a:t>
              </a:r>
              <a:r>
                <a:rPr lang="en-US" sz="2800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: </a:t>
              </a:r>
              <a:r>
                <a:rPr lang="en-US" sz="2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niit.edu.pk</a:t>
              </a:r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; </a:t>
              </a:r>
              <a:r>
                <a:rPr lang="en-US" sz="2800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directory</a:t>
              </a:r>
              <a:r>
                <a:rPr lang="en-US" sz="2800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: </a:t>
              </a:r>
              <a:r>
                <a:rPr lang="en-US" sz="2800" b="1" kern="1200" dirty="0" err="1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src</a:t>
              </a:r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; </a:t>
              </a:r>
              <a:r>
                <a:rPr lang="en-US" sz="2800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 </a:t>
              </a:r>
            </a:p>
            <a:p>
              <a:pPr algn="ctr" rtl="0"/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file</a:t>
              </a:r>
              <a:r>
                <a:rPr lang="en-US" sz="2800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: </a:t>
              </a:r>
              <a:r>
                <a:rPr lang="en-US" sz="2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login.php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V="1">
              <a:off x="3505200" y="762000"/>
              <a:ext cx="533400" cy="533400"/>
            </a:xfrm>
            <a:prstGeom prst="straightConnector1">
              <a:avLst/>
            </a:prstGeom>
            <a:ln w="1143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295400" y="533400"/>
            <a:ext cx="7086600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https://webmail.niit.edu.pk/src/login.php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133600" y="762000"/>
            <a:ext cx="2971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200" y="152400"/>
            <a:ext cx="838200" cy="838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1</a:t>
            </a:r>
            <a:endParaRPr lang="en-US" sz="11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1219200" y="166688"/>
            <a:ext cx="7172325" cy="6524625"/>
            <a:chOff x="985838" y="166688"/>
            <a:chExt cx="7172325" cy="65246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5838" y="166688"/>
              <a:ext cx="7172325" cy="652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865376" y="530352"/>
              <a:ext cx="2926080" cy="2194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875" kern="1200" dirty="0">
                  <a:solidFill>
                    <a:prstClr val="black"/>
                  </a:solidFill>
                  <a:latin typeface="Courier" pitchFamily="2" charset="0"/>
                  <a:ea typeface="+mn-ea"/>
                  <a:cs typeface="+mn-cs"/>
                </a:rPr>
                <a:t>https://webmail.niit.org.pk/src/login.php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86200" y="348013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6000" kern="1200" dirty="0">
                <a:solidFill>
                  <a:srgbClr val="FF0000"/>
                </a:solidFill>
                <a:latin typeface="Bernard MT Condensed" pitchFamily="18" charset="0"/>
              </a:rPr>
              <a:t>HACKED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3708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Victim.ID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3975556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**************</a:t>
            </a:r>
            <a:endParaRPr lang="en-US" sz="800" b="1" kern="1200" dirty="0">
              <a:solidFill>
                <a:prstClr val="black"/>
              </a:solidFill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15474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9600" kern="1200" dirty="0">
                <a:solidFill>
                  <a:srgbClr val="FF0000"/>
                </a:solidFill>
                <a:latin typeface="Bernard MT Condensed" pitchFamily="18" charset="0"/>
              </a:rPr>
              <a:t>HACKED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2971800"/>
            <a:ext cx="617220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13800" kern="1200" dirty="0">
                <a:solidFill>
                  <a:srgbClr val="FF0000"/>
                </a:solidFill>
                <a:latin typeface="Bernard MT Condensed" pitchFamily="18" charset="0"/>
                <a:cs typeface="Aharoni" pitchFamily="2" charset="-79"/>
              </a:rPr>
              <a:t>HACKED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057900" y="4762501"/>
            <a:ext cx="533400" cy="15240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762000"/>
            <a:ext cx="2971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"/>
          <p:cNvGrpSpPr/>
          <p:nvPr/>
        </p:nvGrpSpPr>
        <p:grpSpPr>
          <a:xfrm>
            <a:off x="3810000" y="969168"/>
            <a:ext cx="4038600" cy="2307432"/>
            <a:chOff x="3505200" y="762000"/>
            <a:chExt cx="3721847" cy="2209800"/>
          </a:xfrm>
        </p:grpSpPr>
        <p:sp>
          <p:nvSpPr>
            <p:cNvPr id="20" name="Rounded Rectangle 19"/>
            <p:cNvSpPr/>
            <p:nvPr/>
          </p:nvSpPr>
          <p:spPr>
            <a:xfrm>
              <a:off x="3810000" y="1295400"/>
              <a:ext cx="3417047" cy="1676400"/>
            </a:xfrm>
            <a:prstGeom prst="roundRect">
              <a:avLst/>
            </a:prstGeom>
            <a:solidFill>
              <a:schemeClr val="tx1">
                <a:alpha val="90000"/>
              </a:schemeClr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The second-level domain is </a:t>
              </a:r>
              <a:r>
                <a:rPr lang="en-US" sz="2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.org </a:t>
              </a:r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and not </a:t>
              </a:r>
              <a:r>
                <a:rPr lang="en-US" sz="2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.</a:t>
              </a:r>
              <a:r>
                <a:rPr lang="en-US" sz="2800" b="1" kern="1200" dirty="0" err="1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edu</a:t>
              </a:r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; </a:t>
              </a:r>
              <a:r>
                <a:rPr lang="en-US" sz="2800" b="1" kern="1200" dirty="0">
                  <a:solidFill>
                    <a:schemeClr val="accent4">
                      <a:lumMod val="50000"/>
                    </a:schemeClr>
                  </a:solidFill>
                  <a:latin typeface="Calibri"/>
                  <a:ea typeface="+mn-ea"/>
                  <a:cs typeface="+mn-cs"/>
                </a:rPr>
                <a:t>faked website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6200000" flipV="1">
              <a:off x="3505200" y="762000"/>
              <a:ext cx="533400" cy="533400"/>
            </a:xfrm>
            <a:prstGeom prst="straightConnector1">
              <a:avLst/>
            </a:prstGeom>
            <a:ln w="1143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95400" y="533400"/>
            <a:ext cx="7086600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https://webmail.niit.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org.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pk/src/login.php</a:t>
            </a:r>
          </a:p>
        </p:txBody>
      </p:sp>
      <p:sp>
        <p:nvSpPr>
          <p:cNvPr id="23" name="Oval 22"/>
          <p:cNvSpPr/>
          <p:nvPr/>
        </p:nvSpPr>
        <p:spPr>
          <a:xfrm>
            <a:off x="76200" y="1295400"/>
            <a:ext cx="838200" cy="838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2</a:t>
            </a:r>
            <a:endParaRPr lang="en-US" sz="11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61925"/>
            <a:ext cx="7200900" cy="6534150"/>
          </a:xfrm>
          <a:prstGeom prst="rect">
            <a:avLst/>
          </a:prstGeom>
          <a:solidFill>
            <a:schemeClr val="tx1">
              <a:alpha val="18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09800" y="533400"/>
            <a:ext cx="2971800" cy="226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875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https://webmail.niit.edu.tk/src/login.php</a:t>
            </a:r>
          </a:p>
        </p:txBody>
      </p:sp>
      <p:sp>
        <p:nvSpPr>
          <p:cNvPr id="13" name="Oval 12"/>
          <p:cNvSpPr/>
          <p:nvPr/>
        </p:nvSpPr>
        <p:spPr>
          <a:xfrm>
            <a:off x="76200" y="2514600"/>
            <a:ext cx="838200" cy="838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3</a:t>
            </a:r>
            <a:endParaRPr lang="en-US" sz="11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9"/>
          <p:cNvGrpSpPr/>
          <p:nvPr/>
        </p:nvGrpSpPr>
        <p:grpSpPr>
          <a:xfrm>
            <a:off x="3810000" y="969168"/>
            <a:ext cx="4038600" cy="2307432"/>
            <a:chOff x="3505200" y="762000"/>
            <a:chExt cx="3721847" cy="2209800"/>
          </a:xfrm>
        </p:grpSpPr>
        <p:sp>
          <p:nvSpPr>
            <p:cNvPr id="15" name="Rounded Rectangle 14"/>
            <p:cNvSpPr/>
            <p:nvPr/>
          </p:nvSpPr>
          <p:spPr>
            <a:xfrm>
              <a:off x="3810000" y="1295400"/>
              <a:ext cx="3417047" cy="1676400"/>
            </a:xfrm>
            <a:prstGeom prst="roundRect">
              <a:avLst/>
            </a:prstGeom>
            <a:solidFill>
              <a:schemeClr val="tx1">
                <a:alpha val="90000"/>
              </a:schemeClr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The first-level domain is </a:t>
              </a:r>
              <a:r>
                <a:rPr lang="en-US" sz="2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.</a:t>
              </a:r>
              <a:r>
                <a:rPr lang="en-US" sz="2800" b="1" kern="1200" dirty="0" err="1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tk</a:t>
              </a:r>
              <a:r>
                <a:rPr lang="en-US" sz="2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and not </a:t>
              </a:r>
              <a:r>
                <a:rPr lang="en-US" sz="2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.</a:t>
              </a:r>
              <a:r>
                <a:rPr lang="en-US" sz="2800" b="1" kern="1200" dirty="0" err="1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pk</a:t>
              </a:r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; </a:t>
              </a:r>
              <a:r>
                <a:rPr lang="en-US" sz="2800" b="1" kern="1200" dirty="0">
                  <a:solidFill>
                    <a:schemeClr val="accent4">
                      <a:lumMod val="50000"/>
                    </a:schemeClr>
                  </a:solidFill>
                  <a:latin typeface="Calibri"/>
                  <a:ea typeface="+mn-ea"/>
                  <a:cs typeface="+mn-cs"/>
                </a:rPr>
                <a:t>faked website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V="1">
              <a:off x="3505200" y="762000"/>
              <a:ext cx="533400" cy="533400"/>
            </a:xfrm>
            <a:prstGeom prst="straightConnector1">
              <a:avLst/>
            </a:prstGeom>
            <a:ln w="1143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19200" y="533400"/>
            <a:ext cx="7086600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https://webmail.niit.edu.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tk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/src/login.php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6200" y="348013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6000" kern="1200" dirty="0">
                <a:solidFill>
                  <a:srgbClr val="FF0000"/>
                </a:solidFill>
                <a:latin typeface="Bernard MT Condensed" pitchFamily="18" charset="0"/>
              </a:rPr>
              <a:t>HACKED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3708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Victim.ID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1600" y="3975556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**************</a:t>
            </a:r>
            <a:endParaRPr lang="en-US" sz="800" b="1" kern="1200" dirty="0">
              <a:solidFill>
                <a:prstClr val="black"/>
              </a:solidFill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0" y="315474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9600" kern="1200" dirty="0">
                <a:solidFill>
                  <a:srgbClr val="FF0000"/>
                </a:solidFill>
                <a:latin typeface="Bernard MT Condensed" pitchFamily="18" charset="0"/>
              </a:rPr>
              <a:t>HACKED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2971800"/>
            <a:ext cx="617220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13800" kern="1200" dirty="0">
                <a:solidFill>
                  <a:srgbClr val="FF0000"/>
                </a:solidFill>
                <a:latin typeface="Bernard MT Condensed" pitchFamily="18" charset="0"/>
                <a:cs typeface="Aharoni" pitchFamily="2" charset="-79"/>
              </a:rPr>
              <a:t>HACKED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5829300" y="4762501"/>
            <a:ext cx="533400" cy="15240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762000"/>
            <a:ext cx="2971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8" grpId="1"/>
      <p:bldP spid="21" grpId="0"/>
      <p:bldP spid="21" grpId="1"/>
      <p:bldP spid="22" grpId="0"/>
      <p:bldP spid="2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61925"/>
            <a:ext cx="720090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533400"/>
            <a:ext cx="2971800" cy="226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875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https://202.125.111.57/src/login.php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533400"/>
            <a:ext cx="2971800" cy="228600"/>
          </a:xfrm>
          <a:prstGeom prst="rect">
            <a:avLst/>
          </a:prstGeom>
          <a:noFill/>
          <a:ln w="76200">
            <a:solidFill>
              <a:srgbClr val="DE9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9"/>
          <p:cNvGrpSpPr/>
          <p:nvPr/>
        </p:nvGrpSpPr>
        <p:grpSpPr>
          <a:xfrm>
            <a:off x="3810000" y="969168"/>
            <a:ext cx="4038600" cy="2307432"/>
            <a:chOff x="3505200" y="762000"/>
            <a:chExt cx="3721847" cy="2209800"/>
          </a:xfrm>
        </p:grpSpPr>
        <p:sp>
          <p:nvSpPr>
            <p:cNvPr id="12" name="Rounded Rectangle 11"/>
            <p:cNvSpPr/>
            <p:nvPr/>
          </p:nvSpPr>
          <p:spPr>
            <a:xfrm>
              <a:off x="3810000" y="1295400"/>
              <a:ext cx="3417047" cy="1676400"/>
            </a:xfrm>
            <a:prstGeom prst="roundRect">
              <a:avLst/>
            </a:prstGeom>
            <a:solidFill>
              <a:schemeClr val="tx1">
                <a:alpha val="90000"/>
              </a:schemeClr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 b="1" kern="1200" dirty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The IP address does not correspond to webmail.niit.edu.pk; </a:t>
              </a:r>
              <a:r>
                <a:rPr lang="en-US" sz="2800" b="1" kern="1200" dirty="0">
                  <a:solidFill>
                    <a:schemeClr val="accent4">
                      <a:lumMod val="50000"/>
                    </a:schemeClr>
                  </a:solidFill>
                  <a:latin typeface="Calibri"/>
                  <a:ea typeface="+mn-ea"/>
                  <a:cs typeface="+mn-cs"/>
                </a:rPr>
                <a:t>faked website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505200" y="762000"/>
              <a:ext cx="533400" cy="533400"/>
            </a:xfrm>
            <a:prstGeom prst="straightConnector1">
              <a:avLst/>
            </a:prstGeom>
            <a:ln w="1143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9200" y="533400"/>
            <a:ext cx="7086600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https://202.128.111.87/src/login.php</a:t>
            </a:r>
          </a:p>
        </p:txBody>
      </p:sp>
      <p:sp>
        <p:nvSpPr>
          <p:cNvPr id="17" name="Oval 16"/>
          <p:cNvSpPr/>
          <p:nvPr/>
        </p:nvSpPr>
        <p:spPr>
          <a:xfrm>
            <a:off x="76200" y="3810000"/>
            <a:ext cx="838200" cy="838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4</a:t>
            </a:r>
            <a:endParaRPr lang="en-US" sz="11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6200" y="348013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6000" kern="1200" dirty="0">
                <a:solidFill>
                  <a:srgbClr val="FF0000"/>
                </a:solidFill>
                <a:latin typeface="Bernard MT Condensed" pitchFamily="18" charset="0"/>
              </a:rPr>
              <a:t>HACKED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3708484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Victim.ID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1600" y="3975556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**************</a:t>
            </a:r>
            <a:endParaRPr lang="en-US" sz="800" b="1" kern="1200" dirty="0">
              <a:solidFill>
                <a:prstClr val="black"/>
              </a:solidFill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0" y="315474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9600" kern="1200" dirty="0">
                <a:solidFill>
                  <a:srgbClr val="FF0000"/>
                </a:solidFill>
                <a:latin typeface="Bernard MT Condensed" pitchFamily="18" charset="0"/>
              </a:rPr>
              <a:t>HACKED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2971800"/>
            <a:ext cx="617220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 rtl="0"/>
            <a:r>
              <a:rPr lang="en-US" sz="13800" kern="1200" dirty="0">
                <a:solidFill>
                  <a:srgbClr val="FF0000"/>
                </a:solidFill>
                <a:latin typeface="Bernard MT Condensed" pitchFamily="18" charset="0"/>
                <a:cs typeface="Aharoni" pitchFamily="2" charset="-79"/>
              </a:rPr>
              <a:t>HACKED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057900" y="4762501"/>
            <a:ext cx="533400" cy="15240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8800" y="762000"/>
            <a:ext cx="2971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8" grpId="1"/>
      <p:bldP spid="21" grpId="0"/>
      <p:bldP spid="21" grpId="1"/>
      <p:bldP spid="22" grpId="0"/>
      <p:bldP spid="2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34975"/>
            <a:ext cx="43434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DNS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Spoofing</a:t>
            </a:r>
            <a:endParaRPr lang="en-US" sz="6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152400"/>
            <a:ext cx="1676400" cy="18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3.c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228600" y="2286000"/>
            <a:ext cx="5943600" cy="1828800"/>
            <a:chOff x="152400" y="3733800"/>
            <a:chExt cx="5943600" cy="1828800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057400" y="3863975"/>
              <a:ext cx="4038600" cy="1470025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algn="l" rtl="0">
                <a:lnSpc>
                  <a:spcPts val="6000"/>
                </a:lnSpc>
                <a:spcBef>
                  <a:spcPct val="0"/>
                </a:spcBef>
                <a:defRPr/>
              </a:pPr>
              <a:r>
                <a:rPr lang="en-US" sz="4400" b="1" kern="1200" dirty="0">
                  <a:solidFill>
                    <a:srgbClr val="F79646">
                      <a:lumMod val="75000"/>
                    </a:srgbClr>
                  </a:solidFill>
                  <a:latin typeface="Tahoma" pitchFamily="34" charset="0"/>
                  <a:ea typeface="+mn-ea"/>
                  <a:cs typeface="Tahoma" pitchFamily="34" charset="0"/>
                </a:rPr>
                <a:t>IP</a:t>
              </a:r>
              <a:r>
                <a:rPr lang="en-US" sz="4400" b="1" kern="1200" dirty="0">
                  <a:solidFill>
                    <a:prstClr val="black"/>
                  </a:solidFill>
                  <a:latin typeface="Tahoma" pitchFamily="34" charset="0"/>
                  <a:ea typeface="+mn-ea"/>
                  <a:cs typeface="Tahoma" pitchFamily="34" charset="0"/>
                </a:rPr>
                <a:t> Spoofing</a:t>
              </a:r>
              <a:endParaRPr lang="en-US" sz="6600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2400" y="3733800"/>
              <a:ext cx="16764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6000" b="1" kern="1200" dirty="0">
                  <a:solidFill>
                    <a:prstClr val="white"/>
                  </a:solidFill>
                  <a:latin typeface="Calibri"/>
                  <a:ea typeface="+mn-ea"/>
                  <a:cs typeface="+mn-cs"/>
                </a:rPr>
                <a:t>3.d</a:t>
              </a:r>
              <a:endParaRPr lang="en-US" sz="1100" kern="1200" dirty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8600" y="4267200"/>
            <a:ext cx="6858000" cy="1828800"/>
            <a:chOff x="152400" y="3733800"/>
            <a:chExt cx="6858000" cy="1828800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2057400" y="3863975"/>
              <a:ext cx="4953000" cy="1470025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algn="l" rtl="0">
                <a:lnSpc>
                  <a:spcPts val="6000"/>
                </a:lnSpc>
                <a:spcBef>
                  <a:spcPct val="0"/>
                </a:spcBef>
              </a:pPr>
              <a:r>
                <a:rPr lang="en-US" sz="4400" b="1" kern="1200" dirty="0">
                  <a:solidFill>
                    <a:prstClr val="black"/>
                  </a:solidFill>
                  <a:latin typeface="Tahoma" pitchFamily="34" charset="0"/>
                  <a:ea typeface="+mn-ea"/>
                  <a:cs typeface="Tahoma" pitchFamily="34" charset="0"/>
                </a:rPr>
                <a:t>MAC </a:t>
              </a:r>
              <a:r>
                <a:rPr lang="en-US" sz="4400" b="1" kern="1200" dirty="0">
                  <a:solidFill>
                    <a:srgbClr val="F79646">
                      <a:lumMod val="75000"/>
                    </a:srgbClr>
                  </a:solidFill>
                  <a:latin typeface="Tahoma" pitchFamily="34" charset="0"/>
                  <a:ea typeface="+mn-ea"/>
                  <a:cs typeface="Tahoma" pitchFamily="34" charset="0"/>
                </a:rPr>
                <a:t>Spoofing</a:t>
              </a:r>
              <a:endParaRPr lang="en-US" sz="6600" kern="1200" dirty="0">
                <a:solidFill>
                  <a:srgbClr val="1F497D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2400" y="3733800"/>
              <a:ext cx="16764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6000" b="1" kern="1200" dirty="0">
                  <a:solidFill>
                    <a:prstClr val="white"/>
                  </a:solidFill>
                  <a:latin typeface="Calibri"/>
                  <a:ea typeface="+mn-ea"/>
                  <a:cs typeface="+mn-cs"/>
                </a:rPr>
                <a:t>3.e</a:t>
              </a:r>
              <a:endParaRPr lang="en-US" sz="1100" kern="1200" dirty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927967"/>
            <a:ext cx="9144000" cy="573490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514350" lvl="1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Basic security terminology</a:t>
            </a:r>
          </a:p>
          <a:p>
            <a:pPr marL="514350" lvl="1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Malware---</a:t>
            </a: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attacks on integrity and confidentiality</a:t>
            </a:r>
          </a:p>
          <a:p>
            <a:pPr marL="640080" lvl="2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Viruses, Trojan Horses, Spyware and Key-loggers</a:t>
            </a:r>
          </a:p>
          <a:p>
            <a:pPr marL="514350" lvl="1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Spoofing attacks---</a:t>
            </a: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attacks on authenticity</a:t>
            </a:r>
          </a:p>
          <a:p>
            <a:pPr marL="640080" lvl="2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URL, DNS, IP, MAC, Email/ Caller ID spoofing</a:t>
            </a:r>
          </a:p>
          <a:p>
            <a:pPr marL="514350" lvl="1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Network-based attacks---</a:t>
            </a: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attacks on availability</a:t>
            </a:r>
          </a:p>
          <a:p>
            <a:pPr marL="640080" lvl="2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 err="1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</a:t>
            </a: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attack, worms </a:t>
            </a:r>
          </a:p>
          <a:p>
            <a:pPr marL="514350" lvl="1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Social engineering attacks</a:t>
            </a:r>
          </a:p>
          <a:p>
            <a:pPr marL="640080" lvl="2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Phishing, greetings card, lottery win, etc.</a:t>
            </a:r>
          </a:p>
          <a:p>
            <a:pPr marL="514350" lvl="1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How to protect/mitigate against these attacks?</a:t>
            </a:r>
          </a:p>
          <a:p>
            <a:pPr marL="640080" lvl="2" indent="-514350">
              <a:lnSpc>
                <a:spcPts val="40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Firewall, Anti-virus, Precautions, 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latin typeface="Tahoma" pitchFamily="34" charset="0"/>
                <a:cs typeface="Tahoma" pitchFamily="34" charset="0"/>
              </a:rPr>
              <a:t>Today’s lecture outline</a:t>
            </a:r>
            <a:endParaRPr lang="th-TH" sz="4000" b="1" kern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437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DNS spoofing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1600200" y="2590800"/>
            <a:ext cx="3657600" cy="2514600"/>
            <a:chOff x="1066800" y="2286000"/>
            <a:chExt cx="3657600" cy="2514600"/>
          </a:xfrm>
        </p:grpSpPr>
        <p:pic>
          <p:nvPicPr>
            <p:cNvPr id="10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1800" y="2286000"/>
              <a:ext cx="1752600" cy="74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Elbow Connector 11"/>
            <p:cNvCxnSpPr/>
            <p:nvPr/>
          </p:nvCxnSpPr>
          <p:spPr>
            <a:xfrm rot="5400000">
              <a:off x="2039112" y="2971801"/>
              <a:ext cx="1143002" cy="1143001"/>
            </a:xfrm>
            <a:prstGeom prst="bentConnector3">
              <a:avLst>
                <a:gd name="adj1" fmla="val 10013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8" descr="Androgynous Pers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6800" y="3505200"/>
              <a:ext cx="1120775" cy="1295400"/>
            </a:xfrm>
            <a:prstGeom prst="rect">
              <a:avLst/>
            </a:prstGeom>
            <a:noFill/>
          </p:spPr>
        </p:pic>
      </p:grpSp>
      <p:cxnSp>
        <p:nvCxnSpPr>
          <p:cNvPr id="23" name="Elbow Connector 22"/>
          <p:cNvCxnSpPr/>
          <p:nvPr/>
        </p:nvCxnSpPr>
        <p:spPr>
          <a:xfrm>
            <a:off x="4648200" y="3311842"/>
            <a:ext cx="2362201" cy="1134069"/>
          </a:xfrm>
          <a:prstGeom prst="bentConnector3">
            <a:avLst>
              <a:gd name="adj1" fmla="val 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7010400" y="3921442"/>
            <a:ext cx="851043" cy="1131888"/>
            <a:chOff x="5486399" y="3886200"/>
            <a:chExt cx="851043" cy="1131888"/>
          </a:xfrm>
        </p:grpSpPr>
        <p:pic>
          <p:nvPicPr>
            <p:cNvPr id="9" name="Picture 42" descr="File Server_Updated2005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1219200" y="4454842"/>
            <a:ext cx="4191000" cy="2250758"/>
            <a:chOff x="685800" y="4114800"/>
            <a:chExt cx="4191000" cy="2250758"/>
          </a:xfrm>
        </p:grpSpPr>
        <p:sp>
          <p:nvSpPr>
            <p:cNvPr id="32" name="TextBox 31"/>
            <p:cNvSpPr txBox="1"/>
            <p:nvPr/>
          </p:nvSpPr>
          <p:spPr>
            <a:xfrm>
              <a:off x="685800" y="5288340"/>
              <a:ext cx="419100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Tell me the IP address of 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50" name="Straight Arrow Connector 49"/>
            <p:cNvCxnSpPr>
              <a:stCxn id="33" idx="2"/>
              <a:endCxn id="32" idx="0"/>
            </p:cNvCxnSpPr>
            <p:nvPr/>
          </p:nvCxnSpPr>
          <p:spPr>
            <a:xfrm rot="16200000" flipH="1">
              <a:off x="2099280" y="4606320"/>
              <a:ext cx="1173540" cy="1905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33400" y="990600"/>
            <a:ext cx="3429002" cy="2286000"/>
            <a:chOff x="533400" y="990600"/>
            <a:chExt cx="3429002" cy="2286000"/>
          </a:xfrm>
        </p:grpSpPr>
        <p:pic>
          <p:nvPicPr>
            <p:cNvPr id="34" name="Picture 42" descr="File Server_Updated2005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33400" y="990600"/>
              <a:ext cx="851043" cy="1131888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627371" y="1001712"/>
              <a:ext cx="3335031" cy="2274888"/>
              <a:chOff x="627371" y="1001712"/>
              <a:chExt cx="3335031" cy="2274888"/>
            </a:xfrm>
          </p:grpSpPr>
          <p:grpSp>
            <p:nvGrpSpPr>
              <p:cNvPr id="11" name="Group 36"/>
              <p:cNvGrpSpPr/>
              <p:nvPr/>
            </p:nvGrpSpPr>
            <p:grpSpPr>
              <a:xfrm>
                <a:off x="685800" y="1001712"/>
                <a:ext cx="3276602" cy="2274888"/>
                <a:chOff x="381000" y="925512"/>
                <a:chExt cx="3276602" cy="2274888"/>
              </a:xfrm>
            </p:grpSpPr>
            <p:grpSp>
              <p:nvGrpSpPr>
                <p:cNvPr id="14" name="Group 26"/>
                <p:cNvGrpSpPr/>
                <p:nvPr/>
              </p:nvGrpSpPr>
              <p:grpSpPr>
                <a:xfrm>
                  <a:off x="1981200" y="925512"/>
                  <a:ext cx="851043" cy="1131888"/>
                  <a:chOff x="5486399" y="3886200"/>
                  <a:chExt cx="851043" cy="1131888"/>
                </a:xfrm>
              </p:grpSpPr>
              <p:pic>
                <p:nvPicPr>
                  <p:cNvPr id="46" name="Picture 42" descr="File Server_Updated2005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86399" y="3886200"/>
                    <a:ext cx="851043" cy="1131888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562599" y="4114800"/>
                    <a:ext cx="457200" cy="83099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rtl="0"/>
                    <a:r>
                      <a:rPr lang="en-US" sz="16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rPr>
                      <a:t>WWW</a:t>
                    </a:r>
                  </a:p>
                </p:txBody>
              </p:sp>
            </p:grpSp>
            <p:grpSp>
              <p:nvGrpSpPr>
                <p:cNvPr id="15" name="Group 47"/>
                <p:cNvGrpSpPr/>
                <p:nvPr/>
              </p:nvGrpSpPr>
              <p:grpSpPr>
                <a:xfrm>
                  <a:off x="685800" y="1981200"/>
                  <a:ext cx="2820194" cy="1219200"/>
                  <a:chOff x="685800" y="1951514"/>
                  <a:chExt cx="2820194" cy="1219200"/>
                </a:xfrm>
              </p:grpSpPr>
              <p:cxnSp>
                <p:nvCxnSpPr>
                  <p:cNvPr id="44" name="Elbow Connector 43"/>
                  <p:cNvCxnSpPr/>
                  <p:nvPr/>
                </p:nvCxnSpPr>
                <p:spPr>
                  <a:xfrm>
                    <a:off x="685800" y="1951514"/>
                    <a:ext cx="2819400" cy="944086"/>
                  </a:xfrm>
                  <a:prstGeom prst="bentConnector3">
                    <a:avLst>
                      <a:gd name="adj1" fmla="val -595"/>
                    </a:avLst>
                  </a:prstGeom>
                  <a:ln w="762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rot="5400000">
                    <a:off x="3352800" y="3017520"/>
                    <a:ext cx="304800" cy="1588"/>
                  </a:xfrm>
                  <a:prstGeom prst="line">
                    <a:avLst/>
                  </a:prstGeom>
                  <a:ln w="762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81000" y="1371600"/>
                  <a:ext cx="457200" cy="6242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16" name="Group 48"/>
                <p:cNvGrpSpPr/>
                <p:nvPr/>
              </p:nvGrpSpPr>
              <p:grpSpPr>
                <a:xfrm>
                  <a:off x="2286000" y="2045541"/>
                  <a:ext cx="1371602" cy="1154859"/>
                  <a:chOff x="2133601" y="1985108"/>
                  <a:chExt cx="1371602" cy="1154859"/>
                </a:xfrm>
              </p:grpSpPr>
              <p:cxnSp>
                <p:nvCxnSpPr>
                  <p:cNvPr id="42" name="Elbow Connector 49"/>
                  <p:cNvCxnSpPr>
                    <a:stCxn id="47" idx="2"/>
                  </p:cNvCxnSpPr>
                  <p:nvPr/>
                </p:nvCxnSpPr>
                <p:spPr>
                  <a:xfrm rot="16200000" flipH="1">
                    <a:off x="2554655" y="1564054"/>
                    <a:ext cx="529493" cy="1371602"/>
                  </a:xfrm>
                  <a:prstGeom prst="bentConnector2">
                    <a:avLst/>
                  </a:prstGeom>
                  <a:ln w="762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5400000">
                    <a:off x="3157728" y="2811116"/>
                    <a:ext cx="656114" cy="1588"/>
                  </a:xfrm>
                  <a:prstGeom prst="line">
                    <a:avLst/>
                  </a:prstGeom>
                  <a:ln w="762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Rectangle 35"/>
              <p:cNvSpPr/>
              <p:nvPr/>
            </p:nvSpPr>
            <p:spPr>
              <a:xfrm>
                <a:off x="627371" y="1154668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prstClr val="black"/>
                    </a:solidFill>
                  </a:rPr>
                  <a:t>DNS</a:t>
                </a: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2667000" y="3997642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Request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8 -0.01459 C 0.02986 -0.02199 0.03177 -0.06273 0.03038 -0.07546 C 0.02847 -0.09699 0.05156 -0.13334 0.01857 -0.14398 C -0.01441 -0.15463 -0.12917 -0.1375 -0.16806 -0.14005 C -0.17709 -0.15 -0.20625 -0.14398 -0.21528 -0.15972 C -0.22431 -0.17546 -0.22084 -0.21829 -0.22257 -0.23426 C -0.22309 -0.24121 -0.22483 -0.25139 -0.22552 -0.25579 " pathEditMode="relative" rAng="0" ptsTypes="ffafaff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0" y="-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295400" y="2545140"/>
            <a:ext cx="3657600" cy="2514600"/>
            <a:chOff x="1066800" y="2286000"/>
            <a:chExt cx="3657600" cy="2514600"/>
          </a:xfrm>
        </p:grpSpPr>
        <p:pic>
          <p:nvPicPr>
            <p:cNvPr id="10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1800" y="2286000"/>
              <a:ext cx="1752600" cy="74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Elbow Connector 11"/>
            <p:cNvCxnSpPr/>
            <p:nvPr/>
          </p:nvCxnSpPr>
          <p:spPr>
            <a:xfrm rot="5400000">
              <a:off x="2039112" y="2971801"/>
              <a:ext cx="1143002" cy="1143001"/>
            </a:xfrm>
            <a:prstGeom prst="bentConnector3">
              <a:avLst>
                <a:gd name="adj1" fmla="val 10013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8" descr="Androgynous Person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6800" y="3505200"/>
              <a:ext cx="1120775" cy="1295400"/>
            </a:xfrm>
            <a:prstGeom prst="rect">
              <a:avLst/>
            </a:prstGeom>
            <a:noFill/>
          </p:spPr>
        </p:pic>
      </p:grpSp>
      <p:cxnSp>
        <p:nvCxnSpPr>
          <p:cNvPr id="23" name="Elbow Connector 22"/>
          <p:cNvCxnSpPr/>
          <p:nvPr/>
        </p:nvCxnSpPr>
        <p:spPr>
          <a:xfrm>
            <a:off x="4343400" y="3230940"/>
            <a:ext cx="2362201" cy="1134069"/>
          </a:xfrm>
          <a:prstGeom prst="bentConnector3">
            <a:avLst>
              <a:gd name="adj1" fmla="val 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6705600" y="3840540"/>
            <a:ext cx="851043" cy="1131888"/>
            <a:chOff x="5486399" y="3886200"/>
            <a:chExt cx="851043" cy="1131888"/>
          </a:xfrm>
        </p:grpSpPr>
        <p:pic>
          <p:nvPicPr>
            <p:cNvPr id="9" name="Picture 42" descr="File Server_Updated2005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62000" y="20574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Reply</a:t>
            </a:r>
          </a:p>
        </p:txBody>
      </p:sp>
      <p:grpSp>
        <p:nvGrpSpPr>
          <p:cNvPr id="4" name="Group 61"/>
          <p:cNvGrpSpPr/>
          <p:nvPr/>
        </p:nvGrpSpPr>
        <p:grpSpPr>
          <a:xfrm>
            <a:off x="1181100" y="2438400"/>
            <a:ext cx="5334000" cy="4419600"/>
            <a:chOff x="-4191000" y="1691520"/>
            <a:chExt cx="5334000" cy="4419600"/>
          </a:xfrm>
        </p:grpSpPr>
        <p:sp>
          <p:nvSpPr>
            <p:cNvPr id="63" name="TextBox 62"/>
            <p:cNvSpPr txBox="1"/>
            <p:nvPr/>
          </p:nvSpPr>
          <p:spPr>
            <a:xfrm>
              <a:off x="-3048000" y="4541460"/>
              <a:ext cx="4191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The IP address of 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is </a:t>
              </a:r>
              <a:r>
                <a:rPr lang="en-US" sz="32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110.125.157.198</a:t>
              </a:r>
            </a:p>
          </p:txBody>
        </p:sp>
        <p:cxnSp>
          <p:nvCxnSpPr>
            <p:cNvPr id="64" name="Straight Arrow Connector 63"/>
            <p:cNvCxnSpPr>
              <a:stCxn id="61" idx="2"/>
              <a:endCxn id="63" idx="0"/>
            </p:cNvCxnSpPr>
            <p:nvPr/>
          </p:nvCxnSpPr>
          <p:spPr>
            <a:xfrm rot="16200000" flipH="1">
              <a:off x="-3996720" y="1497240"/>
              <a:ext cx="2849940" cy="32385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0" y="0"/>
            <a:ext cx="4365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DNS spoofing</a:t>
            </a:r>
          </a:p>
        </p:txBody>
      </p:sp>
      <p:grpSp>
        <p:nvGrpSpPr>
          <p:cNvPr id="6" name="Group 26"/>
          <p:cNvGrpSpPr/>
          <p:nvPr/>
        </p:nvGrpSpPr>
        <p:grpSpPr>
          <a:xfrm>
            <a:off x="1981200" y="925512"/>
            <a:ext cx="851043" cy="1131888"/>
            <a:chOff x="5486399" y="3886200"/>
            <a:chExt cx="851043" cy="1131888"/>
          </a:xfrm>
        </p:grpSpPr>
        <p:pic>
          <p:nvPicPr>
            <p:cNvPr id="27" name="Picture 42" descr="File Server_Updated2005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685800" y="1981200"/>
            <a:ext cx="2820194" cy="1219200"/>
            <a:chOff x="685800" y="1951514"/>
            <a:chExt cx="2820194" cy="1219200"/>
          </a:xfrm>
        </p:grpSpPr>
        <p:cxnSp>
          <p:nvCxnSpPr>
            <p:cNvPr id="31" name="Elbow Connector 30"/>
            <p:cNvCxnSpPr/>
            <p:nvPr/>
          </p:nvCxnSpPr>
          <p:spPr>
            <a:xfrm>
              <a:off x="685800" y="1951514"/>
              <a:ext cx="2819400" cy="944086"/>
            </a:xfrm>
            <a:prstGeom prst="bentConnector3">
              <a:avLst>
                <a:gd name="adj1" fmla="val -595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352800" y="3017520"/>
              <a:ext cx="304800" cy="158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8"/>
          <p:cNvGrpSpPr/>
          <p:nvPr/>
        </p:nvGrpSpPr>
        <p:grpSpPr>
          <a:xfrm>
            <a:off x="2286000" y="2045541"/>
            <a:ext cx="1371602" cy="1154859"/>
            <a:chOff x="2133601" y="1985108"/>
            <a:chExt cx="1371602" cy="1154859"/>
          </a:xfrm>
        </p:grpSpPr>
        <p:cxnSp>
          <p:nvCxnSpPr>
            <p:cNvPr id="50" name="Elbow Connector 49"/>
            <p:cNvCxnSpPr>
              <a:stCxn id="28" idx="2"/>
            </p:cNvCxnSpPr>
            <p:nvPr/>
          </p:nvCxnSpPr>
          <p:spPr>
            <a:xfrm rot="16200000" flipH="1">
              <a:off x="2554655" y="1564054"/>
              <a:ext cx="529493" cy="1371602"/>
            </a:xfrm>
            <a:prstGeom prst="bentConnector2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157728" y="2811116"/>
              <a:ext cx="656114" cy="158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42" descr="File Server_Updated200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990600"/>
            <a:ext cx="851043" cy="1131888"/>
          </a:xfrm>
          <a:prstGeom prst="rect">
            <a:avLst/>
          </a:prstGeom>
          <a:noFill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5629" y="1447800"/>
            <a:ext cx="457200" cy="6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457200" y="115466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DNS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295144" y="4343400"/>
            <a:ext cx="4191000" cy="2514600"/>
            <a:chOff x="2295144" y="4343400"/>
            <a:chExt cx="4191000" cy="2514600"/>
          </a:xfrm>
        </p:grpSpPr>
        <p:sp>
          <p:nvSpPr>
            <p:cNvPr id="47" name="TextBox 46"/>
            <p:cNvSpPr txBox="1"/>
            <p:nvPr/>
          </p:nvSpPr>
          <p:spPr>
            <a:xfrm>
              <a:off x="2295144" y="5288340"/>
              <a:ext cx="4191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The IP address of 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is </a:t>
              </a:r>
              <a:r>
                <a:rPr lang="en-US" sz="32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110.125.157.198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514600" y="4343400"/>
              <a:ext cx="1790701" cy="94494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096000" y="6248400"/>
            <a:ext cx="3048000" cy="584775"/>
            <a:chOff x="6096000" y="6248400"/>
            <a:chExt cx="3048000" cy="584775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>
              <a:off x="6096000" y="6553200"/>
              <a:ext cx="609600" cy="158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6705600" y="6248400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Fake NIIT site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495 C 0.00573 0.03727 -0.02153 0.07291 0.01198 0.08403 C 0.04548 0.09514 0.16701 0.09583 0.19982 0.10162 C 0.23368 0.11759 0.21163 0.15486 0.21354 0.18009 C 0.21146 0.18958 0.21597 0.24421 0.2118 0.25254 C 0.20243 0.26782 0.17725 0.28241 0.16493 0.28796 C 0.15121 0.29491 0.13559 0.29305 0.12968 0.29398 " pathEditMode="relative" rAng="0" ptsTypes="fafffff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1981200" y="762000"/>
            <a:ext cx="7086600" cy="548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5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Private network</a:t>
            </a:r>
          </a:p>
          <a:p>
            <a:pPr algn="ctr" rtl="0"/>
            <a:r>
              <a:rPr lang="en-US" sz="5400" b="1" dirty="0">
                <a:solidFill>
                  <a:schemeClr val="bg1"/>
                </a:solidFill>
                <a:latin typeface="Calibri"/>
              </a:rPr>
              <a:t>192.168.1.0/24</a:t>
            </a:r>
            <a:endParaRPr lang="en-US" sz="5400" b="1" kern="120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655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MAC/ IP spoofing</a:t>
            </a:r>
            <a:endParaRPr lang="en-US" sz="32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0" y="2895600"/>
            <a:ext cx="3733800" cy="3937575"/>
            <a:chOff x="0" y="2895600"/>
            <a:chExt cx="3733800" cy="3937575"/>
          </a:xfrm>
        </p:grpSpPr>
        <p:grpSp>
          <p:nvGrpSpPr>
            <p:cNvPr id="55" name="Group 54"/>
            <p:cNvGrpSpPr/>
            <p:nvPr/>
          </p:nvGrpSpPr>
          <p:grpSpPr>
            <a:xfrm>
              <a:off x="1981200" y="2895600"/>
              <a:ext cx="1295400" cy="3442272"/>
              <a:chOff x="1981200" y="2895600"/>
              <a:chExt cx="1295400" cy="344227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981200" y="2895600"/>
                <a:ext cx="1295400" cy="3442272"/>
                <a:chOff x="1981200" y="2895600"/>
                <a:chExt cx="1295400" cy="3442272"/>
              </a:xfrm>
            </p:grpSpPr>
            <p:cxnSp>
              <p:nvCxnSpPr>
                <p:cNvPr id="47" name="Elbow Connector 46"/>
                <p:cNvCxnSpPr/>
                <p:nvPr/>
              </p:nvCxnSpPr>
              <p:spPr>
                <a:xfrm rot="5400000" flipH="1" flipV="1">
                  <a:off x="1790700" y="3543300"/>
                  <a:ext cx="2133600" cy="838200"/>
                </a:xfrm>
                <a:prstGeom prst="bentConnector3">
                  <a:avLst>
                    <a:gd name="adj1" fmla="val 50000"/>
                  </a:avLst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9" name="Picture 42" descr="File Server_Updated2005"/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981200" y="4876800"/>
                  <a:ext cx="1098550" cy="146107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981200" y="5257800"/>
                <a:ext cx="990600" cy="584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32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.254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0" y="6248400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00:aa:bb:cc:dd:ee:ff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71800" y="1066800"/>
            <a:ext cx="4908551" cy="4103688"/>
            <a:chOff x="2971800" y="1066800"/>
            <a:chExt cx="4908551" cy="4103688"/>
          </a:xfrm>
        </p:grpSpPr>
        <p:grpSp>
          <p:nvGrpSpPr>
            <p:cNvPr id="2" name="Group 27"/>
            <p:cNvGrpSpPr/>
            <p:nvPr/>
          </p:nvGrpSpPr>
          <p:grpSpPr>
            <a:xfrm>
              <a:off x="2971800" y="1066800"/>
              <a:ext cx="4908551" cy="4103688"/>
              <a:chOff x="2971800" y="1066800"/>
              <a:chExt cx="4908551" cy="4103688"/>
            </a:xfrm>
          </p:grpSpPr>
          <p:pic>
            <p:nvPicPr>
              <p:cNvPr id="10" name="Picture 3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971800" y="2286000"/>
                <a:ext cx="1752600" cy="7488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23" name="Elbow Connector 22"/>
              <p:cNvCxnSpPr/>
              <p:nvPr/>
            </p:nvCxnSpPr>
            <p:spPr>
              <a:xfrm>
                <a:off x="4114800" y="2971800"/>
                <a:ext cx="2362201" cy="1134069"/>
              </a:xfrm>
              <a:prstGeom prst="bentConnector3">
                <a:avLst>
                  <a:gd name="adj1" fmla="val 452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6477000" y="3497135"/>
                <a:ext cx="914400" cy="1216153"/>
              </a:xfrm>
              <a:prstGeom prst="rect">
                <a:avLst/>
              </a:prstGeom>
              <a:noFill/>
            </p:spPr>
          </p:pic>
          <p:grpSp>
            <p:nvGrpSpPr>
              <p:cNvPr id="3" name="Group 30"/>
              <p:cNvGrpSpPr/>
              <p:nvPr/>
            </p:nvGrpSpPr>
            <p:grpSpPr>
              <a:xfrm>
                <a:off x="3657600" y="1066800"/>
                <a:ext cx="4222751" cy="1905000"/>
                <a:chOff x="3657600" y="1066800"/>
                <a:chExt cx="4222751" cy="1905000"/>
              </a:xfrm>
            </p:grpSpPr>
            <p:cxnSp>
              <p:nvCxnSpPr>
                <p:cNvPr id="13" name="Elbow Connector 12"/>
                <p:cNvCxnSpPr/>
                <p:nvPr/>
              </p:nvCxnSpPr>
              <p:spPr>
                <a:xfrm flipV="1">
                  <a:off x="3657600" y="1905000"/>
                  <a:ext cx="3352800" cy="1066800"/>
                </a:xfrm>
                <a:prstGeom prst="bentConnector3">
                  <a:avLst>
                    <a:gd name="adj1" fmla="val 182"/>
                  </a:avLst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Picture 42" descr="File Server_Updated2005"/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6781801" y="1066800"/>
                  <a:ext cx="1098550" cy="146107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" name="Group 26"/>
              <p:cNvGrpSpPr/>
              <p:nvPr/>
            </p:nvGrpSpPr>
            <p:grpSpPr>
              <a:xfrm>
                <a:off x="5334000" y="4038600"/>
                <a:ext cx="851043" cy="1131888"/>
                <a:chOff x="5333999" y="3417888"/>
                <a:chExt cx="851043" cy="1131888"/>
              </a:xfrm>
            </p:grpSpPr>
            <p:pic>
              <p:nvPicPr>
                <p:cNvPr id="25" name="Picture 42" descr="File Server_Updated2005"/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5333999" y="3417888"/>
                  <a:ext cx="851043" cy="1131888"/>
                </a:xfrm>
                <a:prstGeom prst="rect">
                  <a:avLst/>
                </a:prstGeom>
                <a:noFill/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333999" y="3722688"/>
                  <a:ext cx="609600" cy="64633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sz="3600" b="1" kern="1200" dirty="0">
                      <a:solidFill>
                        <a:prstClr val="black"/>
                      </a:solidFill>
                      <a:latin typeface="Calibri"/>
                      <a:ea typeface="+mn-ea"/>
                      <a:cs typeface="+mn-cs"/>
                    </a:rPr>
                    <a:t>.1</a:t>
                  </a:r>
                </a:p>
              </p:txBody>
            </p:sp>
          </p:grpSp>
          <p:cxnSp>
            <p:nvCxnSpPr>
              <p:cNvPr id="27" name="Elbow Connector 26"/>
              <p:cNvCxnSpPr/>
              <p:nvPr/>
            </p:nvCxnSpPr>
            <p:spPr>
              <a:xfrm rot="16200000" flipH="1">
                <a:off x="3844311" y="3076755"/>
                <a:ext cx="1569678" cy="1485900"/>
              </a:xfrm>
              <a:prstGeom prst="bentConnector2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 rot="810938">
                <a:off x="6861222" y="2166954"/>
                <a:ext cx="514301" cy="1931475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7158761"/>
                  </a:avLst>
                </a:prstTxWarp>
                <a:spAutoFit/>
              </a:bodyPr>
              <a:lstStyle/>
              <a:p>
                <a:pPr algn="l" rtl="0"/>
                <a:r>
                  <a:rPr lang="en-US" sz="11500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05600" y="1676400"/>
                <a:ext cx="990600" cy="584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32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.254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276600" y="1371600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00:aa:bb:cc:dd:ee:ff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0" y="3352800"/>
            <a:ext cx="2057400" cy="1816388"/>
            <a:chOff x="0" y="3352800"/>
            <a:chExt cx="2057400" cy="1816388"/>
          </a:xfrm>
        </p:grpSpPr>
        <p:cxnSp>
          <p:nvCxnSpPr>
            <p:cNvPr id="61" name="Straight Arrow Connector 60"/>
            <p:cNvCxnSpPr/>
            <p:nvPr/>
          </p:nvCxnSpPr>
          <p:spPr>
            <a:xfrm rot="16200000" flipH="1">
              <a:off x="996806" y="4489594"/>
              <a:ext cx="749588" cy="60960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0" y="3352800"/>
              <a:ext cx="2057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Malicious node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0000" y="5751493"/>
            <a:ext cx="5334000" cy="95410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malicious node </a:t>
            </a:r>
            <a:r>
              <a:rPr lang="en-US" sz="28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can pretend to be another node</a:t>
            </a:r>
            <a:endParaRPr lang="en-US" sz="2800" b="1" kern="1200" dirty="0">
              <a:solidFill>
                <a:schemeClr val="tx2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70866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Network-based attacks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304800"/>
            <a:ext cx="16764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72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4</a:t>
            </a:r>
            <a:endPara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6764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kern="1200" dirty="0">
                <a:solidFill>
                  <a:srgbClr val="F79646">
                    <a:lumMod val="75000"/>
                  </a:srgbClr>
                </a:solidFill>
                <a:latin typeface="Courier" pitchFamily="2" charset="0"/>
                <a:ea typeface="+mn-ea"/>
                <a:cs typeface="+mn-cs"/>
              </a:rPr>
              <a:t>where the attacker pretends to be something he/she/it is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8194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Worms</a:t>
            </a:r>
          </a:p>
          <a:p>
            <a:pPr algn="l" rtl="0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Denial of Service attacks</a:t>
            </a:r>
            <a:endParaRPr lang="en-US" sz="2800" kern="1200" dirty="0">
              <a:solidFill>
                <a:prstClr val="black"/>
              </a:solidFill>
              <a:latin typeface="Courier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805656"/>
            <a:ext cx="4648200" cy="605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latin typeface="Tahoma" pitchFamily="34" charset="0"/>
                <a:cs typeface="Tahoma" pitchFamily="34" charset="0"/>
              </a:rPr>
              <a:t>Denial of Service attacks</a:t>
            </a:r>
            <a:endParaRPr lang="th-TH" sz="4000" b="1" kern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6294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Social Engineering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304800"/>
            <a:ext cx="16764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72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5</a:t>
            </a:r>
            <a:endPara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6764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rgbClr val="F79646">
                    <a:lumMod val="75000"/>
                  </a:srgbClr>
                </a:solidFill>
                <a:latin typeface="Courier" pitchFamily="2" charset="0"/>
              </a:rPr>
              <a:t>Targets the weakest component of a security system---the users</a:t>
            </a:r>
            <a:endParaRPr lang="en-US" sz="2400" b="1" kern="1200" dirty="0">
              <a:solidFill>
                <a:srgbClr val="F79646">
                  <a:lumMod val="75000"/>
                </a:srgbClr>
              </a:solidFill>
              <a:latin typeface="Courier" pitchFamily="2" charset="0"/>
              <a:ea typeface="+mn-ea"/>
              <a:cs typeface="+mn-cs"/>
            </a:endParaRPr>
          </a:p>
        </p:txBody>
      </p:sp>
      <p:pic>
        <p:nvPicPr>
          <p:cNvPr id="7" name="Picture 4" descr="phishing_phi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505200"/>
            <a:ext cx="2895600" cy="2701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1724" b="19666"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981200" y="4038600"/>
            <a:ext cx="3733800" cy="4572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403"/>
            <a:ext cx="85344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Non-technical </a:t>
            </a:r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hacking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29" y="1295400"/>
            <a:ext cx="907047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76200"/>
            <a:ext cx="91440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rPr>
              <a:t>Greeting card </a:t>
            </a:r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phishing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3403"/>
            <a:ext cx="91440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rPr>
              <a:t>Lottery winning </a:t>
            </a:r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phishing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39083"/>
            <a:ext cx="7543800" cy="506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587375"/>
            <a:ext cx="66294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How to protect against security attacks?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304800"/>
            <a:ext cx="16764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72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6</a:t>
            </a:r>
            <a:endPara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4770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Basic terminology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304800"/>
            <a:ext cx="16764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72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1</a:t>
            </a:r>
            <a:endPara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676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>
                <a:solidFill>
                  <a:srgbClr val="F79646">
                    <a:lumMod val="75000"/>
                  </a:srgbClr>
                </a:solidFill>
                <a:latin typeface="Courier" pitchFamily="2" charset="0"/>
                <a:ea typeface="+mn-ea"/>
                <a:cs typeface="+mn-cs"/>
              </a:rPr>
              <a:t>Security jargon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667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Vulnerability, threat, attack;</a:t>
            </a:r>
          </a:p>
          <a:p>
            <a:pPr algn="l" rtl="0"/>
            <a:endParaRPr lang="en-US" sz="3600" b="1" kern="1200" dirty="0">
              <a:solidFill>
                <a:srgbClr val="C00000"/>
              </a:solidFill>
              <a:latin typeface="Courier" pitchFamily="2" charset="0"/>
              <a:ea typeface="+mn-ea"/>
              <a:cs typeface="+mn-cs"/>
            </a:endParaRPr>
          </a:p>
          <a:p>
            <a:pPr algn="l" rtl="0"/>
            <a:r>
              <a:rPr lang="en-US" sz="3600" b="1" dirty="0">
                <a:solidFill>
                  <a:srgbClr val="C00000"/>
                </a:solidFill>
                <a:latin typeface="Courier" pitchFamily="2" charset="0"/>
              </a:rPr>
              <a:t>Hacker, cracker;</a:t>
            </a:r>
          </a:p>
          <a:p>
            <a:pPr algn="l" rtl="0"/>
            <a:endParaRPr lang="en-US" sz="3600" b="1" kern="1200" dirty="0">
              <a:solidFill>
                <a:srgbClr val="C00000"/>
              </a:solidFill>
              <a:latin typeface="Courier" pitchFamily="2" charset="0"/>
              <a:ea typeface="+mn-ea"/>
              <a:cs typeface="+mn-cs"/>
            </a:endParaRPr>
          </a:p>
          <a:p>
            <a:pPr algn="l" rtl="0"/>
            <a:r>
              <a:rPr lang="en-US" sz="3600" b="1" dirty="0">
                <a:solidFill>
                  <a:srgbClr val="C00000"/>
                </a:solidFill>
                <a:latin typeface="Courier" pitchFamily="2" charset="0"/>
              </a:rPr>
              <a:t>Black hats versus White hats</a:t>
            </a:r>
            <a:endParaRPr lang="en-US" sz="3600" kern="1200" dirty="0">
              <a:solidFill>
                <a:prstClr val="black"/>
              </a:solidFill>
              <a:latin typeface="Courier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2" name="Picture 4" descr="XPSP2FirewallSetting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3586"/>
            <a:ext cx="7010400" cy="5248063"/>
          </a:xfrm>
          <a:prstGeom prst="rect">
            <a:avLst/>
          </a:prstGeom>
          <a:noFill/>
        </p:spPr>
      </p:pic>
      <p:pic>
        <p:nvPicPr>
          <p:cNvPr id="3" name="Picture 4" descr="0701 McAfee Firewall Graphic 300cymk 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41701"/>
            <a:ext cx="4419601" cy="531629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0"/>
            <a:ext cx="8534400" cy="83099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Use an Internet </a:t>
            </a:r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Firewall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93880"/>
            <a:ext cx="6858000" cy="549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 descr="XP-SP2-C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143000"/>
            <a:ext cx="5181600" cy="5224423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187473"/>
            <a:ext cx="3886200" cy="551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28600" y="0"/>
            <a:ext cx="85344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Apply the latest</a:t>
            </a:r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41" name="Picture 41" descr="find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6510130" cy="4991100"/>
          </a:xfrm>
          <a:prstGeom prst="rect">
            <a:avLst/>
          </a:prstGeom>
          <a:noFill/>
        </p:spPr>
      </p:pic>
      <p:pic>
        <p:nvPicPr>
          <p:cNvPr id="25640" name="Picture 40" descr="3McAfeeVirusSc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8597" y="1489234"/>
            <a:ext cx="3477403" cy="506396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304800"/>
            <a:ext cx="85344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Use </a:t>
            </a:r>
            <a:r>
              <a:rPr lang="en-US" sz="4800" b="1" kern="1200" dirty="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rPr>
              <a:t>up-to-date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Anti-virus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"/>
            <a:ext cx="91440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Opening </a:t>
            </a:r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trusted files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only</a:t>
            </a:r>
            <a:endParaRPr lang="en-US" sz="4800" b="1" kern="1200" dirty="0">
              <a:solidFill>
                <a:srgbClr val="C00000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676400"/>
            <a:ext cx="4876800" cy="474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0"/>
            <a:ext cx="3505200" cy="509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62000" y="1471910"/>
            <a:ext cx="251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1395710"/>
            <a:ext cx="251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rgbClr val="C00000"/>
                </a:solidFill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4" grpId="1"/>
      <p:bldP spid="15" grpId="0"/>
      <p:bldP spid="1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br>
              <a:rPr lang="en-US">
                <a:latin typeface="Verdana" pitchFamily="34" charset="0"/>
              </a:rPr>
            </a:br>
            <a:endParaRPr lang="en-US" sz="2400">
              <a:latin typeface="Verdana" pitchFamily="34" charset="0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762000" y="1600200"/>
            <a:ext cx="7086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>
              <a:cs typeface="Arial" charset="0"/>
            </a:endParaRPr>
          </a:p>
          <a:p>
            <a:pPr lvl="4" eaLnBrk="1" hangingPunct="1">
              <a:buFontTx/>
              <a:buChar char="•"/>
            </a:pPr>
            <a:endParaRPr lang="en-US">
              <a:cs typeface="Arial" charset="0"/>
            </a:endParaRPr>
          </a:p>
          <a:p>
            <a:pPr lvl="4" eaLnBrk="1" hangingPunct="1"/>
            <a:endParaRPr lang="en-US">
              <a:cs typeface="Arial" charset="0"/>
            </a:endParaRPr>
          </a:p>
        </p:txBody>
      </p:sp>
      <p:pic>
        <p:nvPicPr>
          <p:cNvPr id="86020" name="Picture 4" descr="sbot-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294027"/>
            <a:ext cx="7315200" cy="5030573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Protecting against s</a:t>
            </a:r>
            <a:r>
              <a:rPr lang="en-US" sz="48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pyware</a:t>
            </a:r>
            <a:endParaRPr lang="en-US" sz="4800" b="1" kern="1200" dirty="0">
              <a:solidFill>
                <a:srgbClr val="C00000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 descr="5111461382379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848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9144000" cy="156966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Passwords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and </a:t>
            </a:r>
            <a:r>
              <a:rPr lang="en-US" sz="4800" b="1" kern="1200" dirty="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rPr>
              <a:t>locking systems when unused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1000"/>
            <a:ext cx="91440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Backing up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data</a:t>
            </a:r>
            <a:endParaRPr lang="en-US" sz="4800" b="1" kern="1200" dirty="0">
              <a:solidFill>
                <a:schemeClr val="tx2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2358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798743"/>
            <a:ext cx="9144000" cy="499245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514350" lvl="1" indent="-5143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6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Using an Internet Firewall</a:t>
            </a:r>
          </a:p>
          <a:p>
            <a:pPr marL="514350" lvl="1" indent="-5143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6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Installing the latest OS updates</a:t>
            </a:r>
            <a:endParaRPr lang="en-US" sz="1600" b="1" dirty="0">
              <a:ln w="0" cap="rnd" cmpd="thickThin">
                <a:solidFill>
                  <a:prstClr val="black"/>
                </a:solidFill>
                <a:bevel/>
              </a:ln>
              <a:solidFill>
                <a:schemeClr val="tx2"/>
              </a:solidFill>
            </a:endParaRPr>
          </a:p>
          <a:p>
            <a:pPr marL="514350" lvl="1" indent="-5143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6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Using Antivirus with updated virus database</a:t>
            </a:r>
          </a:p>
          <a:p>
            <a:pPr marL="514350" lvl="1" indent="-5143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6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Opening trusted files only</a:t>
            </a:r>
          </a:p>
          <a:p>
            <a:pPr marL="514350" lvl="1" indent="-5143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6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Protecting against spyware</a:t>
            </a:r>
          </a:p>
          <a:p>
            <a:pPr marL="514350" lvl="1" indent="-5143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6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Using good passwords and locking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400" b="1" kern="1200" dirty="0">
                <a:latin typeface="Tahoma" pitchFamily="34" charset="0"/>
                <a:cs typeface="Tahoma" pitchFamily="34" charset="0"/>
              </a:rPr>
              <a:t>Security protection---Recall</a:t>
            </a:r>
            <a:endParaRPr lang="th-TH" sz="3600" b="1" kern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914400"/>
            <a:ext cx="9144000" cy="576234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514350" lvl="1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Basic security terminology</a:t>
            </a:r>
          </a:p>
          <a:p>
            <a:pPr marL="514350" lvl="1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Malware---</a:t>
            </a: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</a:rPr>
              <a:t>attacks on integrity and confidentiality</a:t>
            </a:r>
          </a:p>
          <a:p>
            <a:pPr marL="640080" lvl="2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</a:rPr>
              <a:t>Viruses, Trojan Horses, Spyware and Key-loggers</a:t>
            </a:r>
          </a:p>
          <a:p>
            <a:pPr marL="514350" lvl="1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Spoofing attacks---</a:t>
            </a: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</a:rPr>
              <a:t>attacks on authenticity</a:t>
            </a:r>
          </a:p>
          <a:p>
            <a:pPr marL="640080" lvl="2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</a:rPr>
              <a:t>URL, DNS, IP, MAC, Email spoofing</a:t>
            </a:r>
          </a:p>
          <a:p>
            <a:pPr marL="514350" lvl="1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Network-based attacks---</a:t>
            </a: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</a:rPr>
              <a:t>attacks on availability</a:t>
            </a:r>
          </a:p>
          <a:p>
            <a:pPr marL="640080" lvl="2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 err="1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</a:rPr>
              <a:t>DoS</a:t>
            </a: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</a:rPr>
              <a:t> attack, worms </a:t>
            </a:r>
          </a:p>
          <a:p>
            <a:pPr marL="514350" lvl="1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Social engineering attacks</a:t>
            </a:r>
          </a:p>
          <a:p>
            <a:pPr marL="640080" lvl="2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</a:rPr>
              <a:t>Phishing, greetings card, lottery win, etc.</a:t>
            </a:r>
          </a:p>
          <a:p>
            <a:pPr marL="514350" lvl="1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How to protect against these attacks?</a:t>
            </a:r>
          </a:p>
          <a:p>
            <a:pPr marL="640080" lvl="2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800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FF0000"/>
                </a:solidFill>
              </a:rPr>
              <a:t>Firewall, Anti-virus, Education, Precautions, Best practices</a:t>
            </a:r>
          </a:p>
          <a:p>
            <a:pPr marL="514350" lvl="1" indent="-514350">
              <a:lnSpc>
                <a:spcPts val="37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latin typeface="Tahoma" pitchFamily="34" charset="0"/>
                <a:cs typeface="Tahoma" pitchFamily="34" charset="0"/>
              </a:rPr>
              <a:t>Conclusions</a:t>
            </a:r>
            <a:endParaRPr lang="th-TH" sz="4000" b="1" kern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534240" y="108649"/>
            <a:ext cx="1714803" cy="2657325"/>
            <a:chOff x="534240" y="108649"/>
            <a:chExt cx="1714803" cy="2657325"/>
          </a:xfrm>
        </p:grpSpPr>
        <p:sp>
          <p:nvSpPr>
            <p:cNvPr id="7" name="Rectangle 6"/>
            <p:cNvSpPr/>
            <p:nvPr/>
          </p:nvSpPr>
          <p:spPr>
            <a:xfrm rot="19241039">
              <a:off x="871342" y="522720"/>
              <a:ext cx="70724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8800" kern="1200" dirty="0">
                  <a:ln cap="rnd" cmpd="thickThin">
                    <a:solidFill>
                      <a:prstClr val="black"/>
                    </a:solidFill>
                    <a:bevel/>
                  </a:ln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?</a:t>
              </a:r>
              <a:endParaRPr lang="en-US" sz="6600" kern="1200" dirty="0">
                <a:solidFill>
                  <a:srgbClr val="EEECE1">
                    <a:lumMod val="2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" name="Group 9"/>
            <p:cNvGrpSpPr/>
            <p:nvPr/>
          </p:nvGrpSpPr>
          <p:grpSpPr>
            <a:xfrm>
              <a:off x="534240" y="108649"/>
              <a:ext cx="1714803" cy="2657325"/>
              <a:chOff x="534240" y="108649"/>
              <a:chExt cx="1714803" cy="2657325"/>
            </a:xfrm>
          </p:grpSpPr>
          <p:sp>
            <p:nvSpPr>
              <p:cNvPr id="9" name="Rectangle 8"/>
              <p:cNvSpPr/>
              <p:nvPr/>
            </p:nvSpPr>
            <p:spPr>
              <a:xfrm rot="20169128">
                <a:off x="1243640" y="108649"/>
                <a:ext cx="1005403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3800" kern="1200" dirty="0">
                    <a:ln cap="rnd" cmpd="thickThin">
                      <a:solidFill>
                        <a:prstClr val="black"/>
                      </a:solidFill>
                      <a:bevel/>
                    </a:ln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+mn-ea"/>
                    <a:cs typeface="+mn-cs"/>
                  </a:rPr>
                  <a:t>?</a:t>
                </a:r>
                <a:endParaRPr lang="en-US" sz="8800" kern="1200" dirty="0">
                  <a:solidFill>
                    <a:srgbClr val="F79646">
                      <a:lumMod val="75000"/>
                    </a:srgbClr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9258157">
                <a:off x="534240" y="549983"/>
                <a:ext cx="1465152" cy="2215991"/>
              </a:xfrm>
              <a:prstGeom prst="rect">
                <a:avLst/>
              </a:prstGeom>
              <a:scene3d>
                <a:camera prst="orthographicFront">
                  <a:rot lat="0" lon="10200000" rev="600000"/>
                </a:camera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13800" kern="1200" dirty="0">
                    <a:ln cap="rnd" cmpd="thickThin">
                      <a:solidFill>
                        <a:prstClr val="black"/>
                      </a:solidFill>
                      <a:bevel/>
                    </a:ln>
                    <a:solidFill>
                      <a:srgbClr val="1F497D">
                        <a:lumMod val="75000"/>
                      </a:srgbClr>
                    </a:solidFill>
                    <a:latin typeface="Calibri"/>
                    <a:ea typeface="+mn-ea"/>
                    <a:cs typeface="+mn-cs"/>
                  </a:rPr>
                  <a:t>?</a:t>
                </a:r>
                <a:endParaRPr lang="en-US" sz="8800" kern="1200" dirty="0">
                  <a:solidFill>
                    <a:srgbClr val="1F497D">
                      <a:lumMod val="75000"/>
                    </a:srgbClr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981200" y="1718608"/>
            <a:ext cx="5715000" cy="193899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1200000"/>
              </a:camera>
              <a:lightRig rig="threePt" dir="t"/>
            </a:scene3d>
          </a:bodyPr>
          <a:lstStyle/>
          <a:p>
            <a:pPr algn="ctr" rtl="0"/>
            <a:r>
              <a:rPr lang="en-US" sz="6000" b="1" kern="1200" dirty="0">
                <a:ln cap="rnd" cmpd="thickThin">
                  <a:solidFill>
                    <a:prstClr val="black"/>
                  </a:solidFill>
                  <a:beve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Questions/ Confusions?</a:t>
            </a:r>
            <a:endParaRPr lang="en-US" sz="5400" b="1" kern="1200" dirty="0">
              <a:ln cap="rnd" cmpd="thickThin">
                <a:solidFill>
                  <a:prstClr val="black"/>
                </a:solidFill>
                <a:beve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343400"/>
            <a:ext cx="9144000" cy="193899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1200000"/>
              </a:camera>
              <a:lightRig rig="threePt" dir="t"/>
            </a:scene3d>
          </a:bodyPr>
          <a:lstStyle/>
          <a:p>
            <a:pPr algn="ctr" rtl="0"/>
            <a:r>
              <a:rPr lang="en-US" sz="4000" b="1" kern="1200" dirty="0">
                <a:ln cap="rnd" cmpd="thickThin">
                  <a:solidFill>
                    <a:prstClr val="black"/>
                  </a:solidFill>
                  <a:beve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Credits/ Acknowledgement can be found at the course website: </a:t>
            </a:r>
            <a:r>
              <a:rPr lang="en-US" sz="40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3"/>
              </a:rPr>
              <a:t>http://tinyurl.com/5hb8pp</a:t>
            </a:r>
            <a:r>
              <a:rPr lang="en-US" sz="40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endParaRPr lang="en-US" sz="4800" b="1" kern="1200" dirty="0">
              <a:ln cap="rnd" cmpd="thickThin">
                <a:solidFill>
                  <a:prstClr val="black"/>
                </a:solidFill>
                <a:beve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" y="1082219"/>
            <a:ext cx="8991601" cy="470898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514350" lvl="1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2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“CIA” triad of security requirements:</a:t>
            </a:r>
          </a:p>
          <a:p>
            <a:pPr marL="971550" lvl="2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2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Confidentiality (Privacy)</a:t>
            </a:r>
          </a:p>
          <a:p>
            <a:pPr marL="971550" lvl="2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2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Integrity (Authorization)</a:t>
            </a:r>
          </a:p>
          <a:p>
            <a:pPr marL="971550" lvl="2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2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Availability </a:t>
            </a:r>
          </a:p>
          <a:p>
            <a:pPr marL="514350" lvl="1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32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Other core security requirements:</a:t>
            </a:r>
          </a:p>
          <a:p>
            <a:pPr marL="971550" lvl="2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2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Authenticity</a:t>
            </a:r>
          </a:p>
          <a:p>
            <a:pPr marL="971550" lvl="2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200" b="1" dirty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Non-</a:t>
            </a:r>
            <a:r>
              <a:rPr lang="en-US" sz="3200" b="1" dirty="0" err="1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repudiability</a:t>
            </a:r>
            <a:endParaRPr lang="en-US" sz="3200" b="1" dirty="0">
              <a:ln w="0" cap="rnd" cmpd="thickThin">
                <a:solidFill>
                  <a:prstClr val="black"/>
                </a:solidFill>
                <a:bevel/>
              </a:ln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2" indent="-514350">
              <a:lnSpc>
                <a:spcPts val="4500"/>
              </a:lnSpc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endParaRPr lang="en-US" sz="3200" b="1" dirty="0">
              <a:ln w="0" cap="rnd" cmpd="thickThin">
                <a:solidFill>
                  <a:prstClr val="black"/>
                </a:solidFill>
                <a:bevel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latin typeface="Tahoma" pitchFamily="34" charset="0"/>
                <a:cs typeface="Tahoma" pitchFamily="34" charset="0"/>
              </a:rPr>
              <a:t>Information Security Basics</a:t>
            </a:r>
            <a:endParaRPr lang="th-TH" sz="4000" b="1" kern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8580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Malware </a:t>
            </a:r>
            <a:endParaRPr lang="en-US" sz="6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304800"/>
            <a:ext cx="16764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72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2</a:t>
            </a:r>
            <a:endPara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6764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>
                <a:solidFill>
                  <a:srgbClr val="F79646">
                    <a:lumMod val="75000"/>
                  </a:srgbClr>
                </a:solidFill>
                <a:latin typeface="Courier" pitchFamily="2" charset="0"/>
                <a:ea typeface="+mn-ea"/>
                <a:cs typeface="+mn-cs"/>
              </a:rPr>
              <a:t>The software that is written for malicious purposes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35814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Viruses</a:t>
            </a:r>
          </a:p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Trojan Horses</a:t>
            </a:r>
          </a:p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Spyware</a:t>
            </a:r>
          </a:p>
          <a:p>
            <a:pPr algn="l" rtl="0"/>
            <a:r>
              <a:rPr lang="en-US" sz="3600" b="1" dirty="0" err="1">
                <a:solidFill>
                  <a:srgbClr val="C00000"/>
                </a:solidFill>
                <a:latin typeface="Courier" pitchFamily="2" charset="0"/>
              </a:rPr>
              <a:t>Keyloggers</a:t>
            </a:r>
            <a:endParaRPr lang="en-US" sz="3600" b="1" dirty="0">
              <a:solidFill>
                <a:srgbClr val="C00000"/>
              </a:solidFill>
              <a:latin typeface="Courier" pitchFamily="2" charset="0"/>
            </a:endParaRPr>
          </a:p>
          <a:p>
            <a:pPr algn="l" rtl="0"/>
            <a:r>
              <a:rPr lang="en-US" sz="3600" b="1" kern="1200" dirty="0" err="1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Ransomeware</a:t>
            </a:r>
            <a:endParaRPr lang="en-US" sz="3600" kern="1200" dirty="0">
              <a:solidFill>
                <a:prstClr val="black"/>
              </a:solidFill>
              <a:latin typeface="Courier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6550223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Reproduced with permission. Please visit </a:t>
            </a:r>
            <a:r>
              <a:rPr lang="en-US" sz="1400" b="1" dirty="0">
                <a:latin typeface="Consolas" pitchFamily="49" charset="0"/>
                <a:hlinkClick r:id="rId3"/>
              </a:rPr>
              <a:t>www.SecurityCartoon.com</a:t>
            </a:r>
            <a:r>
              <a:rPr lang="en-US" sz="1400" b="1" dirty="0">
                <a:latin typeface="Consolas" pitchFamily="49" charset="0"/>
              </a:rPr>
              <a:t> for more material</a:t>
            </a:r>
            <a:endParaRPr lang="en-US" sz="1400" b="1" kern="1200" dirty="0">
              <a:solidFill>
                <a:prstClr val="black"/>
              </a:solidFill>
              <a:latin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48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572000" y="0"/>
            <a:ext cx="44958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429000"/>
            <a:ext cx="4572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29000"/>
            <a:ext cx="4572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2159"/>
            <a:ext cx="8610600" cy="629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705600" y="533400"/>
            <a:ext cx="2057400" cy="52578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792540"/>
            <a:ext cx="8534400" cy="452431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Brain Virus </a:t>
            </a:r>
            <a:r>
              <a:rPr lang="en-US" sz="4800" b="1" kern="1200" dirty="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rPr>
              <a:t>(Pakistani Flu) 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1986</a:t>
            </a:r>
          </a:p>
          <a:p>
            <a:pPr algn="ctr" rtl="0"/>
            <a:endParaRPr lang="en-US" sz="48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  <a:p>
            <a:pPr algn="ctr" rtl="0"/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Created by </a:t>
            </a:r>
            <a:r>
              <a:rPr lang="en-US" sz="4800" b="1" kern="1200" dirty="0" err="1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Amjad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Farooq </a:t>
            </a:r>
            <a:r>
              <a:rPr lang="en-US" sz="4800" b="1" kern="1200" dirty="0" err="1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Alvi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&amp; </a:t>
            </a:r>
            <a:r>
              <a:rPr lang="en-US" sz="4800" b="1" kern="1200" dirty="0" err="1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Basit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Farooq </a:t>
            </a:r>
            <a:r>
              <a:rPr lang="en-US" sz="4800" b="1" kern="1200" dirty="0" err="1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Alvi</a:t>
            </a:r>
            <a:r>
              <a:rPr lang="en-US" sz="4800" b="1" kern="1200" dirty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in Lahore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6550223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kern="1200" dirty="0">
                <a:solidFill>
                  <a:prstClr val="black"/>
                </a:solidFill>
                <a:latin typeface="Consolas" pitchFamily="49" charset="0"/>
                <a:ea typeface="+mn-ea"/>
                <a:cs typeface="+mn-cs"/>
              </a:rPr>
              <a:t>Credit:</a:t>
            </a:r>
            <a:r>
              <a:rPr lang="en-US" sz="1400" kern="1200" dirty="0">
                <a:solidFill>
                  <a:prstClr val="black"/>
                </a:solidFill>
                <a:latin typeface="Consolas" pitchFamily="49" charset="0"/>
                <a:ea typeface="+mn-ea"/>
                <a:cs typeface="+mn-cs"/>
              </a:rPr>
              <a:t> http://en.wikipedia.org/wiki/Brain_(computer_virus)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59603"/>
            <a:ext cx="8534400" cy="830997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The first computer virus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6505" y="3657600"/>
            <a:ext cx="2966085" cy="299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9954" y="1219200"/>
            <a:ext cx="332404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30033">
            <a:off x="255186" y="1610696"/>
            <a:ext cx="4290849" cy="321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latin typeface="Tahoma" pitchFamily="34" charset="0"/>
                <a:cs typeface="Tahoma" pitchFamily="34" charset="0"/>
              </a:rPr>
              <a:t>Key-loggers and Spyware</a:t>
            </a:r>
            <a:endParaRPr lang="th-TH" sz="4000" b="1" kern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5029200" cy="147002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Spoofing Attacks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304800"/>
            <a:ext cx="16764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72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3</a:t>
            </a:r>
            <a:endParaRPr lang="en-US" sz="14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6764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>
                <a:solidFill>
                  <a:srgbClr val="F79646">
                    <a:lumMod val="75000"/>
                  </a:srgbClr>
                </a:solidFill>
                <a:latin typeface="Courier" pitchFamily="2" charset="0"/>
                <a:ea typeface="+mn-ea"/>
                <a:cs typeface="+mn-cs"/>
              </a:rPr>
              <a:t>where the attacker impersonates some one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34290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urier" pitchFamily="2" charset="0"/>
              </a:rPr>
              <a:t>Email</a:t>
            </a:r>
            <a:r>
              <a:rPr lang="en-US" sz="3600" b="1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ourier" pitchFamily="2" charset="0"/>
              </a:rPr>
              <a:t>spoofing</a:t>
            </a:r>
          </a:p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URL</a:t>
            </a:r>
            <a:r>
              <a:rPr lang="en-US" sz="3600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 spoofing</a:t>
            </a:r>
            <a:endParaRPr lang="en-US" sz="3600" b="1" kern="1200" dirty="0">
              <a:solidFill>
                <a:srgbClr val="1F497D"/>
              </a:solidFill>
              <a:latin typeface="Courier" pitchFamily="2" charset="0"/>
              <a:ea typeface="+mn-ea"/>
              <a:cs typeface="+mn-cs"/>
            </a:endParaRPr>
          </a:p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DNS</a:t>
            </a:r>
            <a:r>
              <a:rPr lang="en-US" sz="3600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 spoofing</a:t>
            </a:r>
          </a:p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IP</a:t>
            </a:r>
            <a:r>
              <a:rPr lang="en-US" sz="3600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 spoofing</a:t>
            </a:r>
          </a:p>
          <a:p>
            <a:pPr algn="l" rtl="0"/>
            <a:r>
              <a:rPr lang="en-US" sz="3600" b="1" kern="1200" dirty="0">
                <a:solidFill>
                  <a:srgbClr val="C00000"/>
                </a:solidFill>
                <a:latin typeface="Courier" pitchFamily="2" charset="0"/>
                <a:ea typeface="+mn-ea"/>
                <a:cs typeface="+mn-cs"/>
              </a:rPr>
              <a:t>MAC</a:t>
            </a:r>
            <a:r>
              <a:rPr lang="en-US" sz="3600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 spoofing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77&quot;/&gt;&lt;/object&gt;&lt;object type=&quot;3&quot; unique_id=&quot;10048&quot;&gt;&lt;property id=&quot;20148&quot; value=&quot;5&quot;/&gt;&lt;property id=&quot;20300&quot; value=&quot;Slide 40&quot;/&gt;&lt;property id=&quot;20307&quot; value=&quot;282&quot;/&gt;&lt;/object&gt;&lt;object type=&quot;3&quot; unique_id=&quot;37621&quot;&gt;&lt;property id=&quot;20148&quot; value=&quot;5&quot;/&gt;&lt;property id=&quot;20300&quot; value=&quot;Slide 9 - &amp;quot;Spoofing Attacks&amp;quot;&quot;/&gt;&lt;property id=&quot;20307&quot; value=&quot;283&quot;/&gt;&lt;/object&gt;&lt;object type=&quot;3&quot; unique_id=&quot;37622&quot;&gt;&lt;property id=&quot;20148&quot; value=&quot;5&quot;/&gt;&lt;property id=&quot;20300&quot; value=&quot;Slide 10 - &amp;quot;Email Spoofing (phishing)&amp;quot;&quot;/&gt;&lt;property id=&quot;20307&quot; value=&quot;284&quot;/&gt;&lt;/object&gt;&lt;object type=&quot;3&quot; unique_id=&quot;37623&quot;&gt;&lt;property id=&quot;20148&quot; value=&quot;5&quot;/&gt;&lt;property id=&quot;20300&quot; value=&quot;Slide 11&quot;/&gt;&lt;property id=&quot;20307&quot; value=&quot;285&quot;/&gt;&lt;/object&gt;&lt;object type=&quot;3&quot; unique_id=&quot;37624&quot;&gt;&lt;property id=&quot;20148&quot; value=&quot;5&quot;/&gt;&lt;property id=&quot;20300&quot; value=&quot;Slide 12&quot;/&gt;&lt;property id=&quot;20307&quot; value=&quot;286&quot;/&gt;&lt;/object&gt;&lt;object type=&quot;3&quot; unique_id=&quot;37625&quot;&gt;&lt;property id=&quot;20148&quot; value=&quot;5&quot;/&gt;&lt;property id=&quot;20300&quot; value=&quot;Slide 13&quot;/&gt;&lt;property id=&quot;20307&quot; value=&quot;287&quot;/&gt;&lt;/object&gt;&lt;object type=&quot;3&quot; unique_id=&quot;37626&quot;&gt;&lt;property id=&quot;20148&quot; value=&quot;5&quot;/&gt;&lt;property id=&quot;20300&quot; value=&quot;Slide 14 - &amp;quot;URL Spoofing (phishing)&amp;quot;&quot;/&gt;&lt;property id=&quot;20307&quot; value=&quot;288&quot;/&gt;&lt;/object&gt;&lt;object type=&quot;3&quot; unique_id=&quot;37627&quot;&gt;&lt;property id=&quot;20148&quot; value=&quot;5&quot;/&gt;&lt;property id=&quot;20300&quot; value=&quot;Slide 16&quot;/&gt;&lt;property id=&quot;20307&quot; value=&quot;289&quot;/&gt;&lt;/object&gt;&lt;object type=&quot;3&quot; unique_id=&quot;37628&quot;&gt;&lt;property id=&quot;20148&quot; value=&quot;5&quot;/&gt;&lt;property id=&quot;20300&quot; value=&quot;Slide 18&quot;/&gt;&lt;property id=&quot;20307&quot; value=&quot;290&quot;/&gt;&lt;/object&gt;&lt;object type=&quot;3&quot; unique_id=&quot;37631&quot;&gt;&lt;property id=&quot;20148&quot; value=&quot;5&quot;/&gt;&lt;property id=&quot;20300&quot; value=&quot;Slide 19 - &amp;quot;DNS Spoofing&amp;quot;&quot;/&gt;&lt;property id=&quot;20307&quot; value=&quot;293&quot;/&gt;&lt;/object&gt;&lt;object type=&quot;3&quot; unique_id=&quot;37632&quot;&gt;&lt;property id=&quot;20148&quot; value=&quot;5&quot;/&gt;&lt;property id=&quot;20300&quot; value=&quot;Slide 20&quot;/&gt;&lt;property id=&quot;20307&quot; value=&quot;294&quot;/&gt;&lt;/object&gt;&lt;object type=&quot;3&quot; unique_id=&quot;37633&quot;&gt;&lt;property id=&quot;20148&quot; value=&quot;5&quot;/&gt;&lt;property id=&quot;20300&quot; value=&quot;Slide 21&quot;/&gt;&lt;property id=&quot;20307&quot; value=&quot;295&quot;/&gt;&lt;/object&gt;&lt;object type=&quot;3&quot; unique_id=&quot;37637&quot;&gt;&lt;property id=&quot;20148&quot; value=&quot;5&quot;/&gt;&lt;property id=&quot;20300&quot; value=&quot;Slide 24 - &amp;quot;Network-based attacks&amp;quot;&quot;/&gt;&lt;property id=&quot;20307&quot; value=&quot;299&quot;/&gt;&lt;/object&gt;&lt;object type=&quot;3&quot; unique_id=&quot;37638&quot;&gt;&lt;property id=&quot;20148&quot; value=&quot;5&quot;/&gt;&lt;property id=&quot;20300&quot; value=&quot;Slide 26 - &amp;quot;Social Engineering&amp;quot;&quot;/&gt;&lt;property id=&quot;20307&quot; value=&quot;300&quot;/&gt;&lt;/object&gt;&lt;object type=&quot;3&quot; unique_id=&quot;37639&quot;&gt;&lt;property id=&quot;20148&quot; value=&quot;5&quot;/&gt;&lt;property id=&quot;20300&quot; value=&quot;Slide 27&quot;/&gt;&lt;property id=&quot;20307&quot; value=&quot;301&quot;/&gt;&lt;/object&gt;&lt;object type=&quot;3&quot; unique_id=&quot;38121&quot;&gt;&lt;property id=&quot;20148&quot; value=&quot;5&quot;/&gt;&lt;property id=&quot;20300&quot; value=&quot;Slide 2&quot;/&gt;&lt;property id=&quot;20307&quot; value=&quot;303&quot;/&gt;&lt;/object&gt;&lt;object type=&quot;3&quot; unique_id=&quot;38272&quot;&gt;&lt;property id=&quot;20148&quot; value=&quot;5&quot;/&gt;&lt;property id=&quot;20300&quot; value=&quot;Slide 3 - &amp;quot;Basic terminology&amp;quot;&quot;/&gt;&lt;property id=&quot;20307&quot; value=&quot;304&quot;/&gt;&lt;/object&gt;&lt;object type=&quot;3&quot; unique_id=&quot;38298&quot;&gt;&lt;property id=&quot;20148&quot; value=&quot;5&quot;/&gt;&lt;property id=&quot;20300&quot; value=&quot;Slide 4&quot;/&gt;&lt;property id=&quot;20307&quot; value=&quot;305&quot;/&gt;&lt;/object&gt;&lt;object type=&quot;3&quot; unique_id=&quot;39937&quot;&gt;&lt;property id=&quot;20148&quot; value=&quot;5&quot;/&gt;&lt;property id=&quot;20300&quot; value=&quot;Slide 5 - &amp;quot;Malware &amp;quot;&quot;/&gt;&lt;property id=&quot;20307&quot; value=&quot;306&quot;/&gt;&lt;/object&gt;&lt;object type=&quot;3&quot; unique_id=&quot;40903&quot;&gt;&lt;property id=&quot;20148&quot; value=&quot;5&quot;/&gt;&lt;property id=&quot;20300&quot; value=&quot;Slide 30 - &amp;quot;How to protect against security attacks?&amp;quot;&quot;/&gt;&lt;property id=&quot;20307&quot; value=&quot;308&quot;/&gt;&lt;/object&gt;&lt;object type=&quot;3&quot; unique_id=&quot;42129&quot;&gt;&lt;property id=&quot;20148&quot; value=&quot;5&quot;/&gt;&lt;property id=&quot;20300&quot; value=&quot;Slide 31&quot;/&gt;&lt;property id=&quot;20307&quot; value=&quot;312&quot;/&gt;&lt;/object&gt;&lt;object type=&quot;3&quot; unique_id=&quot;42131&quot;&gt;&lt;property id=&quot;20148&quot; value=&quot;5&quot;/&gt;&lt;property id=&quot;20300&quot; value=&quot;Slide 32&quot;/&gt;&lt;property id=&quot;20307&quot; value=&quot;314&quot;/&gt;&lt;/object&gt;&lt;object type=&quot;3&quot; unique_id=&quot;42132&quot;&gt;&lt;property id=&quot;20148&quot; value=&quot;5&quot;/&gt;&lt;property id=&quot;20300&quot; value=&quot;Slide 33&quot;/&gt;&lt;property id=&quot;20307&quot; value=&quot;315&quot;/&gt;&lt;/object&gt;&lt;object type=&quot;3&quot; unique_id=&quot;42143&quot;&gt;&lt;property id=&quot;20148&quot; value=&quot;5&quot;/&gt;&lt;property id=&quot;20300&quot; value=&quot;Slide 35 - &amp;quot;&amp;#x0D;&amp;#x0A;&amp;quot;&quot;/&gt;&lt;property id=&quot;20307&quot; value=&quot;326&quot;/&gt;&lt;/object&gt;&lt;object type=&quot;3&quot; unique_id=&quot;42151&quot;&gt;&lt;property id=&quot;20148&quot; value=&quot;5&quot;/&gt;&lt;property id=&quot;20300&quot; value=&quot;Slide 36&quot;/&gt;&lt;property id=&quot;20307&quot; value=&quot;334&quot;/&gt;&lt;/object&gt;&lt;object type=&quot;3&quot; unique_id=&quot;43607&quot;&gt;&lt;property id=&quot;20148&quot; value=&quot;5&quot;/&gt;&lt;property id=&quot;20300&quot; value=&quot;Slide 6&quot;/&gt;&lt;property id=&quot;20307&quot; value=&quot;337&quot;/&gt;&lt;/object&gt;&lt;object type=&quot;3&quot; unique_id=&quot;44482&quot;&gt;&lt;property id=&quot;20148&quot; value=&quot;5&quot;/&gt;&lt;property id=&quot;20300&quot; value=&quot;Slide 7&quot;/&gt;&lt;property id=&quot;20307&quot; value=&quot;338&quot;/&gt;&lt;/object&gt;&lt;object type=&quot;3&quot; unique_id=&quot;45182&quot;&gt;&lt;property id=&quot;20148&quot; value=&quot;5&quot;/&gt;&lt;property id=&quot;20300&quot; value=&quot;Slide 34&quot;/&gt;&lt;property id=&quot;20307&quot; value=&quot;340&quot;/&gt;&lt;/object&gt;&lt;object type=&quot;3&quot; unique_id=&quot;46582&quot;&gt;&lt;property id=&quot;20148&quot; value=&quot;5&quot;/&gt;&lt;property id=&quot;20300&quot; value=&quot;Slide 37&quot;/&gt;&lt;property id=&quot;20307&quot; value=&quot;341&quot;/&gt;&lt;/object&gt;&lt;object type=&quot;3&quot; unique_id=&quot;47281&quot;&gt;&lt;property id=&quot;20148&quot; value=&quot;5&quot;/&gt;&lt;property id=&quot;20300&quot; value=&quot;Slide 39&quot;/&gt;&lt;property id=&quot;20307&quot; value=&quot;342&quot;/&gt;&lt;/object&gt;&lt;object type=&quot;3&quot; unique_id=&quot;47615&quot;&gt;&lt;property id=&quot;20148&quot; value=&quot;5&quot;/&gt;&lt;property id=&quot;20300&quot; value=&quot;Slide 38&quot;/&gt;&lt;property id=&quot;20307&quot; value=&quot;343&quot;/&gt;&lt;/object&gt;&lt;object type=&quot;3&quot; unique_id=&quot;47765&quot;&gt;&lt;property id=&quot;20148&quot; value=&quot;5&quot;/&gt;&lt;property id=&quot;20300&quot; value=&quot;Slide 17&quot;/&gt;&lt;property id=&quot;20307&quot; value=&quot;344&quot;/&gt;&lt;/object&gt;&lt;object type=&quot;3&quot; unique_id=&quot;48803&quot;&gt;&lt;property id=&quot;20148&quot; value=&quot;5&quot;/&gt;&lt;property id=&quot;20300&quot; value=&quot;Slide 15&quot;/&gt;&lt;property id=&quot;20307&quot; value=&quot;345&quot;/&gt;&lt;/object&gt;&lt;object type=&quot;3&quot; unique_id=&quot;50476&quot;&gt;&lt;property id=&quot;20148&quot; value=&quot;5&quot;/&gt;&lt;property id=&quot;20300&quot; value=&quot;Slide 22&quot;/&gt;&lt;property id=&quot;20307&quot; value=&quot;346&quot;/&gt;&lt;/object&gt;&lt;object type=&quot;3&quot; unique_id=&quot;51959&quot;&gt;&lt;property id=&quot;20148&quot; value=&quot;5&quot;/&gt;&lt;property id=&quot;20300&quot; value=&quot;Slide 23&quot;/&gt;&lt;property id=&quot;20307&quot; value=&quot;347&quot;/&gt;&lt;/object&gt;&lt;object type=&quot;3&quot; unique_id=&quot;52074&quot;&gt;&lt;property id=&quot;20148&quot; value=&quot;5&quot;/&gt;&lt;property id=&quot;20300&quot; value=&quot;Slide 28&quot;/&gt;&lt;property id=&quot;20307&quot; value=&quot;348&quot;/&gt;&lt;/object&gt;&lt;object type=&quot;3&quot; unique_id=&quot;52192&quot;&gt;&lt;property id=&quot;20148&quot; value=&quot;5&quot;/&gt;&lt;property id=&quot;20300&quot; value=&quot;Slide 29&quot;/&gt;&lt;property id=&quot;20307&quot; value=&quot;349&quot;/&gt;&lt;/object&gt;&lt;object type=&quot;3&quot; unique_id=&quot;54199&quot;&gt;&lt;property id=&quot;20148&quot; value=&quot;5&quot;/&gt;&lt;property id=&quot;20300&quot; value=&quot;Slide 8&quot;/&gt;&lt;property id=&quot;20307&quot; value=&quot;351&quot;/&gt;&lt;/object&gt;&lt;object type=&quot;3&quot; unique_id=&quot;55230&quot;&gt;&lt;property id=&quot;20148&quot; value=&quot;5&quot;/&gt;&lt;property id=&quot;20300&quot; value=&quot;Slide 25&quot;/&gt;&lt;property id=&quot;20307&quot; value=&quot;35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4329</TotalTime>
  <Words>1042</Words>
  <Application>Microsoft Office PowerPoint</Application>
  <PresentationFormat>On-screen Show (4:3)</PresentationFormat>
  <Paragraphs>218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Bernard MT Condensed</vt:lpstr>
      <vt:lpstr>Calibri</vt:lpstr>
      <vt:lpstr>Consolas</vt:lpstr>
      <vt:lpstr>Courier</vt:lpstr>
      <vt:lpstr>Courier New</vt:lpstr>
      <vt:lpstr>Tahoma</vt:lpstr>
      <vt:lpstr>Verdana</vt:lpstr>
      <vt:lpstr>Wingdings 2</vt:lpstr>
      <vt:lpstr>3_Office Theme</vt:lpstr>
      <vt:lpstr>Default Theme</vt:lpstr>
      <vt:lpstr>4_Office Theme</vt:lpstr>
      <vt:lpstr>PowerPoint Presentation</vt:lpstr>
      <vt:lpstr>PowerPoint Presentation</vt:lpstr>
      <vt:lpstr>Basic terminology</vt:lpstr>
      <vt:lpstr>PowerPoint Presentation</vt:lpstr>
      <vt:lpstr>Malware </vt:lpstr>
      <vt:lpstr>PowerPoint Presentation</vt:lpstr>
      <vt:lpstr>PowerPoint Presentation</vt:lpstr>
      <vt:lpstr>PowerPoint Presentation</vt:lpstr>
      <vt:lpstr>Spoofing Attacks</vt:lpstr>
      <vt:lpstr>Email Spoofing (phishing)</vt:lpstr>
      <vt:lpstr>PowerPoint Presentation</vt:lpstr>
      <vt:lpstr>PowerPoint Presentation</vt:lpstr>
      <vt:lpstr>PowerPoint Presentation</vt:lpstr>
      <vt:lpstr>URL Spoofing (phishing)</vt:lpstr>
      <vt:lpstr>PowerPoint Presentation</vt:lpstr>
      <vt:lpstr>PowerPoint Presentation</vt:lpstr>
      <vt:lpstr>PowerPoint Presentation</vt:lpstr>
      <vt:lpstr>PowerPoint Presentation</vt:lpstr>
      <vt:lpstr>DNS Spoofing</vt:lpstr>
      <vt:lpstr>PowerPoint Presentation</vt:lpstr>
      <vt:lpstr>PowerPoint Presentation</vt:lpstr>
      <vt:lpstr>PowerPoint Presentation</vt:lpstr>
      <vt:lpstr>Network-based attacks</vt:lpstr>
      <vt:lpstr>PowerPoint Presentation</vt:lpstr>
      <vt:lpstr>Social Engineering</vt:lpstr>
      <vt:lpstr>PowerPoint Presentation</vt:lpstr>
      <vt:lpstr>PowerPoint Presentation</vt:lpstr>
      <vt:lpstr>PowerPoint Presentation</vt:lpstr>
      <vt:lpstr>How to protect against security attacks?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jq</dc:creator>
  <cp:lastModifiedBy>Fast</cp:lastModifiedBy>
  <cp:revision>1200</cp:revision>
  <dcterms:created xsi:type="dcterms:W3CDTF">2008-12-16T16:35:07Z</dcterms:created>
  <dcterms:modified xsi:type="dcterms:W3CDTF">2022-11-21T08:15:04Z</dcterms:modified>
</cp:coreProperties>
</file>