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2.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5.jpeg" ContentType="image/jpeg"/>
  <Override PartName="/ppt/media/image4.png" ContentType="image/png"/>
  <Override PartName="/ppt/media/image3.png" ContentType="image/png"/>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5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5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5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57" name="PlaceHolder 6"/>
          <p:cNvSpPr>
            <a:spLocks noGrp="1"/>
          </p:cNvSpPr>
          <p:nvPr>
            <p:ph type="sldNum"/>
          </p:nvPr>
        </p:nvSpPr>
        <p:spPr>
          <a:xfrm>
            <a:off x="4278960" y="10157400"/>
            <a:ext cx="3280680" cy="534240"/>
          </a:xfrm>
          <a:prstGeom prst="rect">
            <a:avLst/>
          </a:prstGeom>
        </p:spPr>
        <p:txBody>
          <a:bodyPr lIns="0" rIns="0" tIns="0" bIns="0" anchor="b"/>
          <a:p>
            <a:pPr algn="r"/>
            <a:fld id="{F26BE167-B506-44AB-9A2E-10501B34EBF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computer.howstuffworks.com/pc.htm" TargetMode="External"/><Relationship Id="rId2" Type="http://schemas.openxmlformats.org/officeDocument/2006/relationships/hyperlink" Target="http://computer.howstuffworks.com/mouse.htm" TargetMode="External"/><Relationship Id="rId3" Type="http://schemas.openxmlformats.org/officeDocument/2006/relationships/hyperlink" Target="http://computer.howstuffworks.com/internet-infrastructure.htm" TargetMode="External"/><Relationship Id="rId4" Type="http://schemas.openxmlformats.org/officeDocument/2006/relationships/hyperlink" Target="http://computer.howstuffworks.com/laptop.htm" TargetMode="External"/><Relationship Id="rId5" Type="http://schemas.openxmlformats.org/officeDocument/2006/relationships/hyperlink" Target="http://computer.howstuffworks.com/microwave.htm" TargetMode="External"/><Relationship Id="rId6" Type="http://schemas.openxmlformats.org/officeDocument/2006/relationships/hyperlink" Target="http://en.wikipedia.org/wiki/Infrastructure" TargetMode="External"/><Relationship Id="rId7" Type="http://schemas.openxmlformats.org/officeDocument/2006/relationships/hyperlink" Target="http://en.wikipedia.org/wiki/Computer" TargetMode="External"/><Relationship Id="rId8" Type="http://schemas.openxmlformats.org/officeDocument/2006/relationships/hyperlink" Target="http://en.wikipedia.org/wiki/Applications_(computing)" TargetMode="External"/><Relationship Id="rId9" Type="http://schemas.openxmlformats.org/officeDocument/2006/relationships/hyperlink" Target="http://en.wikipedia.org/wiki/Computer_hardware" TargetMode="External"/><Relationship Id="rId10" Type="http://schemas.openxmlformats.org/officeDocument/2006/relationships/hyperlink" Target="http://en.wikipedia.org/wiki/Handheld_computers" TargetMode="External"/><Relationship Id="rId11" Type="http://schemas.openxmlformats.org/officeDocument/2006/relationships/hyperlink" Target="http://en.wikipedia.org/wiki/Desktop_computers" TargetMode="External"/><Relationship Id="rId12" Type="http://schemas.openxmlformats.org/officeDocument/2006/relationships/hyperlink" Target="http://en.wikipedia.org/wiki/Supercomputers" TargetMode="External"/><Relationship Id="rId13" Type="http://schemas.openxmlformats.org/officeDocument/2006/relationships/hyperlink" Target="http://en.wikipedia.org/wiki/Video_game_consoles" TargetMode="External"/><Relationship Id="rId14" Type="http://schemas.openxmlformats.org/officeDocument/2006/relationships/hyperlink" Target="http://en.wikipedia.org/wiki/Embedded_operating_system" TargetMode="External"/><Relationship Id="rId15" Type="http://schemas.openxmlformats.org/officeDocument/2006/relationships/hyperlink" Target="http://en.wikipedia.org/wiki/Compact_disk" TargetMode="External"/><Relationship Id="rId16" Type="http://schemas.openxmlformats.org/officeDocument/2006/relationships/hyperlink" Target="http://en.wikipedia.org/wiki/Data_storage_device" TargetMode="External"/><Relationship Id="rId17" Type="http://schemas.openxmlformats.org/officeDocument/2006/relationships/hyperlink" Target="http://en.wikipedia.org/wiki/Application_programming_interfaces" TargetMode="External"/><Relationship Id="rId18" Type="http://schemas.openxmlformats.org/officeDocument/2006/relationships/hyperlink" Target="http://en.wikipedia.org/wiki/System_calls" TargetMode="External"/><Relationship Id="rId19" Type="http://schemas.openxmlformats.org/officeDocument/2006/relationships/hyperlink" Target="http://en.wikipedia.org/wiki/Command_line_interface" TargetMode="External"/><Relationship Id="rId20" Type="http://schemas.openxmlformats.org/officeDocument/2006/relationships/hyperlink" Target="http://en.wikipedia.org/wiki/Graphical_user_interface" TargetMode="External"/><Relationship Id="rId21" Type="http://schemas.openxmlformats.org/officeDocument/2006/relationships/hyperlink" Target="http://en.wikipedia.org/wiki/Microsoft_Windows" TargetMode="External"/><Relationship Id="rId22" Type="http://schemas.openxmlformats.org/officeDocument/2006/relationships/hyperlink" Target="http://en.wikipedia.org/wiki/Mac_OS" TargetMode="External"/><Relationship Id="rId23" Type="http://schemas.openxmlformats.org/officeDocument/2006/relationships/hyperlink" Target="http://en.wikipedia.org/wiki/Linux" TargetMode="External"/><Relationship Id="rId24" Type="http://schemas.openxmlformats.org/officeDocument/2006/relationships/hyperlink" Target="http://en.wikipedia.org/wiki/Solaris_(operating_system)" TargetMode="External"/><Relationship Id="rId25" Type="http://schemas.openxmlformats.org/officeDocument/2006/relationships/hyperlink" Target="http://en.wikipedia.org/wiki/Operating_systems#cite_note-0" TargetMode="External"/><Relationship Id="rId26" Type="http://schemas.openxmlformats.org/officeDocument/2006/relationships/hyperlink" Target="http://en.wikipedia.org/wiki/Operating_systems#cite_note-1" TargetMode="External"/><Relationship Id="rId27" Type="http://schemas.openxmlformats.org/officeDocument/2006/relationships/hyperlink" Target="http://en.wikipedia.org/wiki/Operating_systems#Program_execution" TargetMode="External"/><Relationship Id="rId28" Type="http://schemas.openxmlformats.org/officeDocument/2006/relationships/hyperlink" Target="http://en.wikipedia.org/wiki/Operating_systems#Interrupts" TargetMode="External"/><Relationship Id="rId29" Type="http://schemas.openxmlformats.org/officeDocument/2006/relationships/hyperlink" Target="http://en.wikipedia.org/wiki/Operating_systems#Protected_mode_and_supervisor_mode" TargetMode="External"/><Relationship Id="rId30" Type="http://schemas.openxmlformats.org/officeDocument/2006/relationships/hyperlink" Target="http://en.wikipedia.org/wiki/Operating_systems#Memory_management" TargetMode="External"/><Relationship Id="rId31" Type="http://schemas.openxmlformats.org/officeDocument/2006/relationships/hyperlink" Target="http://en.wikipedia.org/wiki/Operating_systems#Virtual_memory" TargetMode="External"/><Relationship Id="rId32" Type="http://schemas.openxmlformats.org/officeDocument/2006/relationships/hyperlink" Target="http://en.wikipedia.org/wiki/Operating_systems#Multitasking" TargetMode="External"/><Relationship Id="rId33" Type="http://schemas.openxmlformats.org/officeDocument/2006/relationships/hyperlink" Target="http://en.wikipedia.org/wiki/Operating_systems#Disk_access_and_file_systems" TargetMode="External"/><Relationship Id="rId34" Type="http://schemas.openxmlformats.org/officeDocument/2006/relationships/hyperlink" Target="http://en.wikipedia.org/wiki/Operating_systems#Device_drivers" TargetMode="External"/><Relationship Id="rId35" Type="http://schemas.openxmlformats.org/officeDocument/2006/relationships/hyperlink" Target="http://en.wikipedia.org/wiki/Operating_systems#Networking" TargetMode="External"/><Relationship Id="rId36" Type="http://schemas.openxmlformats.org/officeDocument/2006/relationships/hyperlink" Target="http://en.wikipedia.org/wiki/Operating_systems#Security" TargetMode="External"/><Relationship Id="rId37" Type="http://schemas.openxmlformats.org/officeDocument/2006/relationships/hyperlink" Target="http://en.wikipedia.org/wiki/Operating_systems#Example:_Microsoft_Windows" TargetMode="External"/><Relationship Id="rId38" Type="http://schemas.openxmlformats.org/officeDocument/2006/relationships/hyperlink" Target="http://en.wikipedia.org/wiki/Operating_systems#Example:_Linux.2FUnix" TargetMode="External"/><Relationship Id="rId39" Type="http://schemas.openxmlformats.org/officeDocument/2006/relationships/hyperlink" Target="http://en.wikipedia.org/wiki/Operating_systems#File_system_support_in_modern_operating_systems" TargetMode="External"/><Relationship Id="rId40" Type="http://schemas.openxmlformats.org/officeDocument/2006/relationships/hyperlink" Target="http://en.wikipedia.org/wiki/Operating_systems#SOLARIS" TargetMode="External"/><Relationship Id="rId41" Type="http://schemas.openxmlformats.org/officeDocument/2006/relationships/hyperlink" Target="http://en.wikipedia.org/wiki/Operating_systems#Linux_and_UNIX" TargetMode="External"/><Relationship Id="rId42" Type="http://schemas.openxmlformats.org/officeDocument/2006/relationships/hyperlink" Target="http://en.wikipedia.org/wiki/Operating_systems#Microsoft_Windows" TargetMode="External"/><Relationship Id="rId43" Type="http://schemas.openxmlformats.org/officeDocument/2006/relationships/hyperlink" Target="http://en.wikipedia.org/wiki/Operating_systems#Mac_OS_X" TargetMode="External"/><Relationship Id="rId44" Type="http://schemas.openxmlformats.org/officeDocument/2006/relationships/hyperlink" Target="http://en.wikipedia.org/wiki/Operating_systems#Special-purpose_file_systems" TargetMode="External"/><Relationship Id="rId45" Type="http://schemas.openxmlformats.org/officeDocument/2006/relationships/hyperlink" Target="http://en.wikipedia.org/wiki/Operating_systems#Journalized_file_systems" TargetMode="External"/><Relationship Id="rId46" Type="http://schemas.openxmlformats.org/officeDocument/2006/relationships/hyperlink" Target="http://en.wikipedia.org/wiki/Operating_systems#Graphical_user_interfaces" TargetMode="External"/><Relationship Id="rId47" Type="http://schemas.openxmlformats.org/officeDocument/2006/relationships/hyperlink" Target="http://en.wikipedia.org/wiki/Operating_systems#History" TargetMode="External"/><Relationship Id="rId48" Type="http://schemas.openxmlformats.org/officeDocument/2006/relationships/hyperlink" Target="http://en.wikipedia.org/wiki/Operating_systems#Mainframes" TargetMode="External"/><Relationship Id="rId49" Type="http://schemas.openxmlformats.org/officeDocument/2006/relationships/hyperlink" Target="http://en.wikipedia.org/wiki/Operating_systems#Microcomputers" TargetMode="External"/><Relationship Id="rId50" Type="http://schemas.openxmlformats.org/officeDocument/2006/relationships/hyperlink" Target="http://en.wikipedia.org/wiki/Operating_systems#Examples" TargetMode="External"/><Relationship Id="rId51" Type="http://schemas.openxmlformats.org/officeDocument/2006/relationships/hyperlink" Target="http://en.wikipedia.org/wiki/Operating_systems#Microsoft_Windows_2" TargetMode="External"/><Relationship Id="rId52" Type="http://schemas.openxmlformats.org/officeDocument/2006/relationships/hyperlink" Target="http://en.wikipedia.org/wiki/Operating_systems#Plan_9" TargetMode="External"/><Relationship Id="rId53" Type="http://schemas.openxmlformats.org/officeDocument/2006/relationships/hyperlink" Target="http://en.wikipedia.org/wiki/Operating_systems#Unix_and_Unix-like_operating_systems" TargetMode="External"/><Relationship Id="rId54" Type="http://schemas.openxmlformats.org/officeDocument/2006/relationships/hyperlink" Target="http://en.wikipedia.org/wiki/Operating_systems#Mac_OS_X_2" TargetMode="External"/><Relationship Id="rId55" Type="http://schemas.openxmlformats.org/officeDocument/2006/relationships/hyperlink" Target="http://en.wikipedia.org/wiki/Operating_systems#Real-time_operating_systems" TargetMode="External"/><Relationship Id="rId56" Type="http://schemas.openxmlformats.org/officeDocument/2006/relationships/hyperlink" Target="http://en.wikipedia.org/wiki/Operating_systems#Embedded_systems" TargetMode="External"/><Relationship Id="rId57" Type="http://schemas.openxmlformats.org/officeDocument/2006/relationships/hyperlink" Target="http://en.wikipedia.org/wiki/Operating_systems#Hobby_development" TargetMode="External"/><Relationship Id="rId58" Type="http://schemas.openxmlformats.org/officeDocument/2006/relationships/hyperlink" Target="http://en.wikipedia.org/wiki/Operating_systems#Other" TargetMode="External"/><Relationship Id="rId59" Type="http://schemas.openxmlformats.org/officeDocument/2006/relationships/hyperlink" Target="http://en.wikipedia.org/wiki/Operating_systems#Kernel_Preemption" TargetMode="External"/><Relationship Id="rId60" Type="http://schemas.openxmlformats.org/officeDocument/2006/relationships/hyperlink" Target="http://en.wikipedia.org/wiki/Operating_systems#See_also" TargetMode="External"/><Relationship Id="rId61" Type="http://schemas.openxmlformats.org/officeDocument/2006/relationships/hyperlink" Target="http://en.wikipedia.org/wiki/Operating_systems#Footnotes" TargetMode="External"/><Relationship Id="rId62" Type="http://schemas.openxmlformats.org/officeDocument/2006/relationships/hyperlink" Target="http://en.wikipedia.org/wiki/Operating_systems#References" TargetMode="External"/><Relationship Id="rId63" Type="http://schemas.openxmlformats.org/officeDocument/2006/relationships/hyperlink" Target="http://en.wikipedia.org/wiki/Operating_systems#External_links" TargetMode="External"/><Relationship Id="rId64" Type="http://schemas.openxmlformats.org/officeDocument/2006/relationships/hyperlink" Target="http://en.wikipedia.org/w/index.php?title=Operating_system&amp;action=edit&amp;section=1" TargetMode="External"/><Relationship Id="rId65" Type="http://schemas.openxmlformats.org/officeDocument/2006/relationships/hyperlink" Target="http://en.wikipedia.org/wiki/Process_(computing)" TargetMode="External"/><Relationship Id="rId66" Type="http://schemas.openxmlformats.org/officeDocument/2006/relationships/hyperlink" Target="http://en.wikipedia.org/wiki/Kernel_(computer_science)" TargetMode="External"/><Relationship Id="rId67" Type="http://schemas.openxmlformats.org/officeDocument/2006/relationships/hyperlink" Target="http://en.wikipedia.org/w/index.php?title=Operating_system&amp;action=edit&amp;section=2" TargetMode="External"/><Relationship Id="rId68" Type="http://schemas.openxmlformats.org/officeDocument/2006/relationships/hyperlink" Target="http://en.wikipedia.org/wiki/Interrupt" TargetMode="External"/><Relationship Id="rId69" Type="http://schemas.openxmlformats.org/officeDocument/2006/relationships/hyperlink" Target="http://en.wikipedia.org/wiki/Interrupt" TargetMode="External"/><Relationship Id="rId70" Type="http://schemas.openxmlformats.org/officeDocument/2006/relationships/hyperlink" Target="http://en.wikipedia.org/wiki/Stack" TargetMode="External"/><Relationship Id="rId71" Type="http://schemas.openxmlformats.org/officeDocument/2006/relationships/hyperlink" Target="http://en.wikipedia.org/wiki/Registers" TargetMode="External"/><Relationship Id="rId72" Type="http://schemas.openxmlformats.org/officeDocument/2006/relationships/hyperlink" Target="http://en.wikipedia.org/wiki/Kernel_(computer_science)" TargetMode="External"/><Relationship Id="rId73" Type="http://schemas.openxmlformats.org/officeDocument/2006/relationships/hyperlink" Target="http://en.wikipedia.org/w/index.php?title=Operating_system&amp;action=edit&amp;section=3" TargetMode="External"/><Relationship Id="rId74" Type="http://schemas.openxmlformats.org/officeDocument/2006/relationships/hyperlink" Target="http://en.wikipedia.org/wiki/Protected_mode" TargetMode="External"/><Relationship Id="rId75" Type="http://schemas.openxmlformats.org/officeDocument/2006/relationships/hyperlink" Target="http://en.wikipedia.org/wiki/Supervisor_mode" TargetMode="External"/><Relationship Id="rId76" Type="http://schemas.openxmlformats.org/officeDocument/2006/relationships/hyperlink" Target="http://en.wikipedia.org/wiki/CPU" TargetMode="External"/><Relationship Id="rId77" Type="http://schemas.openxmlformats.org/officeDocument/2006/relationships/hyperlink" Target="http://en.wikipedia.org/wiki/Protected_mode" TargetMode="External"/><Relationship Id="rId78" Type="http://schemas.openxmlformats.org/officeDocument/2006/relationships/hyperlink" Target="http://en.wikipedia.org/wiki/Supervisor_mode" TargetMode="External"/><Relationship Id="rId79" Type="http://schemas.openxmlformats.org/officeDocument/2006/relationships/hyperlink" Target="http://en.wikipedia.org/wiki/Kernel_(computer_science)" TargetMode="External"/><Relationship Id="rId80" Type="http://schemas.openxmlformats.org/officeDocument/2006/relationships/hyperlink" Target="http://en.wikipedia.org/wiki/80286" TargetMode="External"/><Relationship Id="rId81" Type="http://schemas.openxmlformats.org/officeDocument/2006/relationships/hyperlink" Target="http://en.wikipedia.org/wiki/CPU" TargetMode="External"/><Relationship Id="rId82" Type="http://schemas.openxmlformats.org/officeDocument/2006/relationships/hyperlink" Target="http://en.wikipedia.org/wiki/Virtual_8086_mode" TargetMode="External"/><Relationship Id="rId83" Type="http://schemas.openxmlformats.org/officeDocument/2006/relationships/hyperlink" Target="http://en.wikipedia.org/wiki/80386" TargetMode="External"/><Relationship Id="rId84" Type="http://schemas.openxmlformats.org/officeDocument/2006/relationships/hyperlink" Target="http://en.wikipedia.org/wiki/BIOS" TargetMode="External"/><Relationship Id="rId85" Type="http://schemas.openxmlformats.org/officeDocument/2006/relationships/hyperlink" Target="http://en.wikipedia.org/wiki/Bootloader" TargetMode="External"/><Relationship Id="rId86" Type="http://schemas.openxmlformats.org/officeDocument/2006/relationships/hyperlink" Target="http://en.wikipedia.org/wiki/Protected_mode" TargetMode="External"/><Relationship Id="rId87" Type="http://schemas.openxmlformats.org/officeDocument/2006/relationships/hyperlink" Target="http://en.wikipedia.org/wiki/Protected_mode" TargetMode="External"/><Relationship Id="rId88" Type="http://schemas.openxmlformats.org/officeDocument/2006/relationships/hyperlink" Target="http://en.wikipedia.org/wiki/Protected_mode" TargetMode="External"/><Relationship Id="rId89" Type="http://schemas.openxmlformats.org/officeDocument/2006/relationships/hyperlink" Target="http://en.wikipedia.org/wiki/Kernel_(computer_science)" TargetMode="External"/><Relationship Id="rId90" Type="http://schemas.openxmlformats.org/officeDocument/2006/relationships/hyperlink" Target="http://en.wikipedia.org/w/index.php?title=Operating_system&amp;action=edit&amp;section=4" TargetMode="External"/><Relationship Id="rId91" Type="http://schemas.openxmlformats.org/officeDocument/2006/relationships/hyperlink" Target="http://en.wikipedia.org/wiki/Memory_protection" TargetMode="External"/><Relationship Id="rId92" Type="http://schemas.openxmlformats.org/officeDocument/2006/relationships/hyperlink" Target="http://en.wikipedia.org/wiki/Kernel_(computer_science)" TargetMode="External"/><Relationship Id="rId93" Type="http://schemas.openxmlformats.org/officeDocument/2006/relationships/hyperlink" Target="http://en.wikipedia.org/wiki/Kernel_(computer_science)" TargetMode="External"/><Relationship Id="rId94" Type="http://schemas.openxmlformats.org/officeDocument/2006/relationships/hyperlink" Target="http://en.wikipedia.org/wiki/Memory_protection" TargetMode="External"/><Relationship Id="rId95" Type="http://schemas.openxmlformats.org/officeDocument/2006/relationships/hyperlink" Target="http://en.wikipedia.org/wiki/Kernel_(computer_science)" TargetMode="External"/><Relationship Id="rId96" Type="http://schemas.openxmlformats.org/officeDocument/2006/relationships/hyperlink" Target="http://en.wikipedia.org/wiki/Memory_segmentation" TargetMode="External"/><Relationship Id="rId97" Type="http://schemas.openxmlformats.org/officeDocument/2006/relationships/hyperlink" Target="http://en.wikipedia.org/wiki/Paging" TargetMode="External"/><Relationship Id="rId98" Type="http://schemas.openxmlformats.org/officeDocument/2006/relationships/hyperlink" Target="http://en.wikipedia.org/wiki/80286" TargetMode="External"/><Relationship Id="rId99" Type="http://schemas.openxmlformats.org/officeDocument/2006/relationships/hyperlink" Target="http://en.wikipedia.org/wiki/Protected_mode" TargetMode="External"/><Relationship Id="rId100" Type="http://schemas.openxmlformats.org/officeDocument/2006/relationships/hyperlink" Target="http://en.wikipedia.org/wiki/Supervisor_mode" TargetMode="External"/><Relationship Id="rId101" Type="http://schemas.openxmlformats.org/officeDocument/2006/relationships/hyperlink" Target="http://en.wikipedia.org/wiki/Kernel_(computer_science)" TargetMode="External"/><Relationship Id="rId102" Type="http://schemas.openxmlformats.org/officeDocument/2006/relationships/hyperlink" Target="http://en.wikipedia.org/wiki/Segmentation_violation" TargetMode="External"/><Relationship Id="rId103" Type="http://schemas.openxmlformats.org/officeDocument/2006/relationships/hyperlink" Target="http://en.wikipedia.org/wiki/Kernel_(computer_science)" TargetMode="External"/><Relationship Id="rId104" Type="http://schemas.openxmlformats.org/officeDocument/2006/relationships/hyperlink" Target="http://en.wikipedia.org/wiki/Supervisor_mode" TargetMode="External"/><Relationship Id="rId105" Type="http://schemas.openxmlformats.org/officeDocument/2006/relationships/hyperlink" Target="http://en.wikipedia.org/wiki/General_protection_fault" TargetMode="External"/><Relationship Id="rId106" Type="http://schemas.openxmlformats.org/officeDocument/2006/relationships/hyperlink" Target="http://en.wikipedia.org/w/index.php?title=Operating_system&amp;action=edit&amp;section=5" TargetMode="External"/><Relationship Id="rId107" Type="http://schemas.openxmlformats.org/officeDocument/2006/relationships/hyperlink" Target="http://en.wikipedia.org/wiki/Page_fault" TargetMode="External"/><Relationship Id="rId108" Type="http://schemas.openxmlformats.org/officeDocument/2006/relationships/hyperlink" Target="http://en.wikipedia.org/wiki/Paging" TargetMode="External"/><Relationship Id="rId109" Type="http://schemas.openxmlformats.org/officeDocument/2006/relationships/hyperlink" Target="http://en.wikipedia.org/wiki/Page_fault" TargetMode="External"/><Relationship Id="rId110" Type="http://schemas.openxmlformats.org/officeDocument/2006/relationships/hyperlink" Target="http://en.wikipedia.org/w/index.php?title=Operating_system&amp;action=edit&amp;section=6" TargetMode="External"/><Relationship Id="rId111" Type="http://schemas.openxmlformats.org/officeDocument/2006/relationships/hyperlink" Target="http://en.wikipedia.org/wiki/Computer_multitasking" TargetMode="External"/><Relationship Id="rId112" Type="http://schemas.openxmlformats.org/officeDocument/2006/relationships/hyperlink" Target="http://en.wikipedia.org/wiki/Process_management_(computing)" TargetMode="External"/><Relationship Id="rId113" Type="http://schemas.openxmlformats.org/officeDocument/2006/relationships/hyperlink" Target="http://en.wikipedia.org/wiki/Computer_multitasking" TargetMode="External"/><Relationship Id="rId114" Type="http://schemas.openxmlformats.org/officeDocument/2006/relationships/hyperlink" Target="http://en.wikipedia.org/wiki/Kernel_(computer_science)" TargetMode="External"/><Relationship Id="rId115" Type="http://schemas.openxmlformats.org/officeDocument/2006/relationships/hyperlink" Target="http://en.wikipedia.org/wiki/Scheduling_(computing)" TargetMode="External"/><Relationship Id="rId116" Type="http://schemas.openxmlformats.org/officeDocument/2006/relationships/hyperlink" Target="http://en.wikipedia.org/wiki/Kernel_(computer_science)" TargetMode="External"/><Relationship Id="rId117" Type="http://schemas.openxmlformats.org/officeDocument/2006/relationships/hyperlink" Target="http://en.wikipedia.org/wiki/Central_processing_unit" TargetMode="External"/><Relationship Id="rId118" Type="http://schemas.openxmlformats.org/officeDocument/2006/relationships/hyperlink" Target="http://en.wikipedia.org/wiki/Kernel_(computer_science)" TargetMode="External"/><Relationship Id="rId119" Type="http://schemas.openxmlformats.org/officeDocument/2006/relationships/hyperlink" Target="http://en.wikipedia.org/wiki/Context_switch" TargetMode="External"/><Relationship Id="rId120" Type="http://schemas.openxmlformats.org/officeDocument/2006/relationships/hyperlink" Target="http://en.wikipedia.org/wiki/Cooperative_multitasking" TargetMode="External"/><Relationship Id="rId121" Type="http://schemas.openxmlformats.org/officeDocument/2006/relationships/hyperlink" Target="http://en.wikipedia.org/wiki/Kernel_(computer_science)" TargetMode="External"/><Relationship Id="rId122" Type="http://schemas.openxmlformats.org/officeDocument/2006/relationships/hyperlink" Target="http://en.wikipedia.org/wiki/Kernel_(computer_science)" TargetMode="External"/><Relationship Id="rId123" Type="http://schemas.openxmlformats.org/officeDocument/2006/relationships/hyperlink" Target="http://en.wikipedia.org/wiki/Infinite_loop" TargetMode="External"/><Relationship Id="rId124" Type="http://schemas.openxmlformats.org/officeDocument/2006/relationships/hyperlink" Target="http://en.wikipedia.org/wiki/Preemptive_multitasking" TargetMode="External"/><Relationship Id="rId125" Type="http://schemas.openxmlformats.org/officeDocument/2006/relationships/hyperlink" Target="http://en.wikipedia.org/wiki/Protected_mode" TargetMode="External"/><Relationship Id="rId126" Type="http://schemas.openxmlformats.org/officeDocument/2006/relationships/hyperlink" Target="http://en.wikipedia.org/wiki/Windows_NT" TargetMode="External"/><Relationship Id="rId127" Type="http://schemas.openxmlformats.org/officeDocument/2006/relationships/hyperlink" Target="http://en.wikipedia.org/wiki/Microsoft_Windows" TargetMode="External"/><Relationship Id="rId128" Type="http://schemas.openxmlformats.org/officeDocument/2006/relationships/hyperlink" Target="http://en.wikipedia.org/wiki/Windows_XP" TargetMode="External"/><Relationship Id="rId129" Type="http://schemas.openxmlformats.org/officeDocument/2006/relationships/hyperlink" Target="http://en.wikipedia.org/wiki/Windows_NT" TargetMode="External"/><Relationship Id="rId130" Type="http://schemas.openxmlformats.org/officeDocument/2006/relationships/hyperlink" Target="http://en.wikipedia.org/wiki/Context_switch" TargetMode="External"/><Relationship Id="rId131" Type="http://schemas.openxmlformats.org/officeDocument/2006/relationships/hyperlink" Target="http://en.wikipedia.org/wiki/Preemptive_multitasking" TargetMode="External"/><Relationship Id="rId132" Type="http://schemas.openxmlformats.org/officeDocument/2006/relationships/hyperlink" Target="http://en.wikipedia.org/wiki/Cooperative_multitasking" TargetMode="External"/><Relationship Id="rId133" Type="http://schemas.openxmlformats.org/officeDocument/2006/relationships/hyperlink" Target="http://en.wikipedia.org/w/index.php?title=Operating_system&amp;action=edit&amp;section=7" TargetMode="External"/><Relationship Id="rId134" Type="http://schemas.openxmlformats.org/officeDocument/2006/relationships/hyperlink" Target="http://en.wikipedia.org/wiki/Virtual_file_system" TargetMode="External"/><Relationship Id="rId135" Type="http://schemas.openxmlformats.org/officeDocument/2006/relationships/hyperlink" Target="http://en.wikipedia.org/wiki/Hard_disk_drives" TargetMode="External"/><Relationship Id="rId136" Type="http://schemas.openxmlformats.org/officeDocument/2006/relationships/hyperlink" Target="http://en.wikipedia.org/wiki/Computer_files" TargetMode="External"/><Relationship Id="rId137" Type="http://schemas.openxmlformats.org/officeDocument/2006/relationships/hyperlink" Target="http://en.wikipedia.org/wiki/File_system" TargetMode="External"/><Relationship Id="rId138" Type="http://schemas.openxmlformats.org/officeDocument/2006/relationships/hyperlink" Target="http://en.wikipedia.org/wiki/Directory_tree" TargetMode="External"/><Relationship Id="rId139" Type="http://schemas.openxmlformats.org/officeDocument/2006/relationships/hyperlink" Target="http://en.wikipedia.org/wiki/UNIX" TargetMode="External"/><Relationship Id="rId140" Type="http://schemas.openxmlformats.org/officeDocument/2006/relationships/hyperlink" Target="http://en.wikipedia.org/wiki/Linux" TargetMode="External"/><Relationship Id="rId141" Type="http://schemas.openxmlformats.org/officeDocument/2006/relationships/hyperlink" Target="http://en.wikipedia.org/wiki/Virtual_file_system" TargetMode="External"/><Relationship Id="rId142" Type="http://schemas.openxmlformats.org/officeDocument/2006/relationships/hyperlink" Target="http://en.wikipedia.org/wiki/File_system" TargetMode="External"/><Relationship Id="rId143" Type="http://schemas.openxmlformats.org/officeDocument/2006/relationships/hyperlink" Target="http://en.wikipedia.org/wiki/Application_programming_interface" TargetMode="External"/><Relationship Id="rId144" Type="http://schemas.openxmlformats.org/officeDocument/2006/relationships/hyperlink" Target="http://en.wikipedia.org/wiki/Device_driver" TargetMode="External"/><Relationship Id="rId145" Type="http://schemas.openxmlformats.org/officeDocument/2006/relationships/hyperlink" Target="http://en.wikipedia.org/wiki/Data_storage_device" TargetMode="External"/><Relationship Id="rId146" Type="http://schemas.openxmlformats.org/officeDocument/2006/relationships/hyperlink" Target="http://en.wikipedia.org/wiki/Hard_drive" TargetMode="External"/><Relationship Id="rId147" Type="http://schemas.openxmlformats.org/officeDocument/2006/relationships/hyperlink" Target="http://en.wikipedia.org/wiki/Device_driver" TargetMode="External"/><Relationship Id="rId148" Type="http://schemas.openxmlformats.org/officeDocument/2006/relationships/hyperlink" Target="http://en.wikipedia.org/wiki/Block_devices" TargetMode="External"/><Relationship Id="rId149" Type="http://schemas.openxmlformats.org/officeDocument/2006/relationships/hyperlink" Target="http://en.wikipedia.org/wiki/Case_sensitivity" TargetMode="External"/><Relationship Id="rId150" Type="http://schemas.openxmlformats.org/officeDocument/2006/relationships/hyperlink" Target="http://en.wikipedia.org/wiki/File_attribute" TargetMode="External"/><Relationship Id="rId151" Type="http://schemas.openxmlformats.org/officeDocument/2006/relationships/hyperlink" Target="http://en.wikipedia.org/wiki/NTFS" TargetMode="External"/><Relationship Id="rId152" Type="http://schemas.openxmlformats.org/officeDocument/2006/relationships/hyperlink" Target="http://en.wikipedia.org/wiki/Ext3" TargetMode="External"/><Relationship Id="rId153" Type="http://schemas.openxmlformats.org/officeDocument/2006/relationships/hyperlink" Target="http://en.wikipedia.org/wiki/Ext3" TargetMode="External"/><Relationship Id="rId154" Type="http://schemas.openxmlformats.org/officeDocument/2006/relationships/hyperlink" Target="http://en.wikipedia.org/wiki/ReiserFS" TargetMode="External"/><Relationship Id="rId155" Type="http://schemas.openxmlformats.org/officeDocument/2006/relationships/hyperlink" Target="http://en.wikipedia.org/wiki/NTFS-3g" TargetMode="External"/><Relationship Id="rId156" Type="http://schemas.openxmlformats.org/officeDocument/2006/relationships/hyperlink" Target="http://www.fs-driver.org/" TargetMode="External"/><Relationship Id="rId157" Type="http://schemas.openxmlformats.org/officeDocument/2006/relationships/hyperlink" Target="http://p-nand-q.com/download/rfstool.html" TargetMode="External"/><Relationship Id="rId158" Type="http://schemas.openxmlformats.org/officeDocument/2006/relationships/hyperlink" Target="http://en.wikipedia.org/w/index.php?title=Operating_system&amp;action=edit&amp;section=8" TargetMode="External"/><Relationship Id="rId159" Type="http://schemas.openxmlformats.org/officeDocument/2006/relationships/hyperlink" Target="http://en.wikipedia.org/wiki/Device_driver" TargetMode="External"/><Relationship Id="rId160" Type="http://schemas.openxmlformats.org/officeDocument/2006/relationships/hyperlink" Target="http://en.wikipedia.org/wiki/Device_driver" TargetMode="External"/><Relationship Id="rId161" Type="http://schemas.openxmlformats.org/officeDocument/2006/relationships/hyperlink" Target="http://en.wikipedia.org/wiki/Abstraction" TargetMode="External"/><Relationship Id="rId162" Type="http://schemas.openxmlformats.org/officeDocument/2006/relationships/hyperlink" Target="http://en.wikipedia.org/w/index.php?title=Operating_system&amp;action=edit&amp;section=9" TargetMode="External"/><Relationship Id="rId163" Type="http://schemas.openxmlformats.org/officeDocument/2006/relationships/hyperlink" Target="http://en.wikipedia.org/wiki/Computer_network" TargetMode="External"/><Relationship Id="rId164" Type="http://schemas.openxmlformats.org/officeDocument/2006/relationships/hyperlink" Target="http://en.wikipedia.org/wiki/Computer_network" TargetMode="External"/><Relationship Id="rId165" Type="http://schemas.openxmlformats.org/officeDocument/2006/relationships/hyperlink" Target="http://en.wikipedia.org/wiki/Remote_procedure_call" TargetMode="External"/><Relationship Id="rId166" Type="http://schemas.openxmlformats.org/officeDocument/2006/relationships/hyperlink" Target="http://en.wikipedia.org/wiki/SSH" TargetMode="External"/><Relationship Id="rId167" Type="http://schemas.openxmlformats.org/officeDocument/2006/relationships/hyperlink" Target="http://en.wikipedia.org/wiki/UNIX" TargetMode="External"/><Relationship Id="rId168" Type="http://schemas.openxmlformats.org/officeDocument/2006/relationships/hyperlink" Target="http://en.wikipedia.org/wiki/Linux" TargetMode="External"/><Relationship Id="rId169" Type="http://schemas.openxmlformats.org/officeDocument/2006/relationships/hyperlink" Target="http://en.wikipedia.org/wiki/Network_address" TargetMode="External"/><Relationship Id="rId170" Type="http://schemas.openxmlformats.org/officeDocument/2006/relationships/hyperlink" Target="http://en.wikipedia.org/wiki/Systems_Network_Architecture" TargetMode="External"/><Relationship Id="rId171" Type="http://schemas.openxmlformats.org/officeDocument/2006/relationships/hyperlink" Target="http://en.wikipedia.org/wiki/IBM" TargetMode="External"/><Relationship Id="rId172" Type="http://schemas.openxmlformats.org/officeDocument/2006/relationships/hyperlink" Target="http://en.wikipedia.org/wiki/DECnet" TargetMode="External"/><Relationship Id="rId173" Type="http://schemas.openxmlformats.org/officeDocument/2006/relationships/hyperlink" Target="http://en.wikipedia.org/wiki/Digital_Equipment_Corporation" TargetMode="External"/><Relationship Id="rId174" Type="http://schemas.openxmlformats.org/officeDocument/2006/relationships/hyperlink" Target="http://en.wikipedia.org/wiki/Server_message_block" TargetMode="External"/><Relationship Id="rId175" Type="http://schemas.openxmlformats.org/officeDocument/2006/relationships/hyperlink" Target="http://en.wikipedia.org/wiki/Network_File_System_(protocol)" TargetMode="External"/><Relationship Id="rId176" Type="http://schemas.openxmlformats.org/officeDocument/2006/relationships/hyperlink" Target="http://en.wikipedia.org/w/index.php?title=ESound&amp;action=edit&amp;redlink=1" TargetMode="External"/><Relationship Id="rId177" Type="http://schemas.openxmlformats.org/officeDocument/2006/relationships/hyperlink" Target="http://en.wikipedia.org/w/index.php?title=Operating_system&amp;action=edit&amp;section=10" TargetMode="External"/><Relationship Id="rId178" Type="http://schemas.openxmlformats.org/officeDocument/2006/relationships/hyperlink" Target="http://en.wikipedia.org/wiki/Computer_security" TargetMode="External"/><Relationship Id="rId179" Type="http://schemas.openxmlformats.org/officeDocument/2006/relationships/hyperlink" Target="http://en.wikipedia.org/wiki/Government_of_the_United_States" TargetMode="External"/><Relationship Id="rId180" Type="http://schemas.openxmlformats.org/officeDocument/2006/relationships/hyperlink" Target="http://en.wikipedia.org/wiki/United_States_Department_of_Defense" TargetMode="External"/><Relationship Id="rId181" Type="http://schemas.openxmlformats.org/officeDocument/2006/relationships/hyperlink" Target="http://en.wikipedia.org/wiki/Trusted_Computer_System_Evaluation_Criteria" TargetMode="External"/><Relationship Id="rId182" Type="http://schemas.openxmlformats.org/officeDocument/2006/relationships/hyperlink" Target="http://en.wikipedia.org/wiki/Classified_information" TargetMode="External"/><Relationship Id="rId183" Type="http://schemas.openxmlformats.org/officeDocument/2006/relationships/hyperlink" Target="http://en.wikipedia.org/wiki/File_transfer_protocol" TargetMode="External"/><Relationship Id="rId184" Type="http://schemas.openxmlformats.org/officeDocument/2006/relationships/hyperlink" Target="http://en.wikipedia.org/wiki/Firewall_(networking)" TargetMode="External"/><Relationship Id="rId185" Type="http://schemas.openxmlformats.org/officeDocument/2006/relationships/hyperlink" Target="http://en.wikipedia.org/wiki/Sandbox_(computer_security)" TargetMode="External"/><Relationship Id="rId186" Type="http://schemas.openxmlformats.org/officeDocument/2006/relationships/hyperlink" Target="http://en.wikipedia.org/wiki/Popek_and_Goldberg_virtualization_requirements" TargetMode="External"/><Relationship Id="rId187" Type="http://schemas.openxmlformats.org/officeDocument/2006/relationships/hyperlink" Target="http://en.wikipedia.org/wiki/Popek_and_Goldberg_virtualization_requirements" TargetMode="External"/><Relationship Id="rId188" Type="http://schemas.openxmlformats.org/officeDocument/2006/relationships/hyperlink" Target="http://en.wikipedia.org/wiki/Emulator" TargetMode="External"/><Relationship Id="rId189" Type="http://schemas.openxmlformats.org/officeDocument/2006/relationships/hyperlink" Target="http://en.wikipedia.org/wiki/P-code_machine" TargetMode="External"/><Relationship Id="rId190" Type="http://schemas.openxmlformats.org/officeDocument/2006/relationships/hyperlink" Target="http://en.wikipedia.org/w/index.php?title=Operating_system&amp;action=edit&amp;section=11" TargetMode="External"/><Relationship Id="rId191" Type="http://schemas.openxmlformats.org/officeDocument/2006/relationships/hyperlink" Target="http://en.wikipedia.org/wiki/Windows_9x" TargetMode="External"/><Relationship Id="rId192" Type="http://schemas.openxmlformats.org/officeDocument/2006/relationships/hyperlink" Target="http://en.wikipedia.org/wiki/Principle_of_least_privilege" TargetMode="External"/><Relationship Id="rId193" Type="http://schemas.openxmlformats.org/officeDocument/2006/relationships/hyperlink" Target="http://en.wikipedia.org/wiki/Multi-user" TargetMode="External"/><Relationship Id="rId194" Type="http://schemas.openxmlformats.org/officeDocument/2006/relationships/hyperlink" Target="http://en.wikipedia.org/wiki/Memory_protection" TargetMode="External"/><Relationship Id="rId195" Type="http://schemas.openxmlformats.org/officeDocument/2006/relationships/hyperlink" Target="http://en.wikipedia.org/wiki/Windows_NT" TargetMode="External"/><Relationship Id="rId196" Type="http://schemas.openxmlformats.org/officeDocument/2006/relationships/hyperlink" Target="http://en.wikipedia.org/wiki/Windows_Vista" TargetMode="External"/><Relationship Id="rId197" Type="http://schemas.openxmlformats.org/officeDocument/2006/relationships/hyperlink" Target="http://en.wikipedia.org/wiki/Superuser#Windows_N" TargetMode="External"/><Relationship Id="rId198" Type="http://schemas.openxmlformats.org/officeDocument/2006/relationships/hyperlink" Target="http://en.wikipedia.org/wiki/Windows_XP" TargetMode="External"/><Relationship Id="rId199" Type="http://schemas.openxmlformats.org/officeDocument/2006/relationships/hyperlink" Target="http://en.wikipedia.org/wiki/Windows_Vista" TargetMode="External"/><Relationship Id="rId200" Type="http://schemas.openxmlformats.org/officeDocument/2006/relationships/hyperlink" Target="http://en.wikipedia.org/wiki/Operating_systems#cite_note-2" TargetMode="External"/><Relationship Id="rId201" Type="http://schemas.openxmlformats.org/officeDocument/2006/relationships/hyperlink" Target="http://en.wikipedia.org/wiki/User_Account_Control" TargetMode="External"/><Relationship Id="rId202" Type="http://schemas.openxmlformats.org/officeDocument/2006/relationships/hyperlink" Target="http://en.wikipedia.org/wiki/Token_(Windows_NT_architecture)" TargetMode="External"/><Relationship Id="rId203" Type="http://schemas.openxmlformats.org/officeDocument/2006/relationships/hyperlink" Target="http://en.wikipedia.org/wiki/Windows_Shell" TargetMode="External"/><Relationship Id="rId204" Type="http://schemas.openxmlformats.org/officeDocument/2006/relationships/hyperlink" Target="http://en.wikipedia.org/wiki/Operating_systems#cite_note-kennykerr-3" TargetMode="External"/><Relationship Id="rId205" Type="http://schemas.openxmlformats.org/officeDocument/2006/relationships/hyperlink" Target="http://en.wikipedia.org/w/index.php?title=Operating_system&amp;action=edit&amp;section=12" TargetMode="External"/><Relationship Id="rId206" Type="http://schemas.openxmlformats.org/officeDocument/2006/relationships/hyperlink" Target="http://en.wikipedia.org/wiki/Linux" TargetMode="External"/><Relationship Id="rId207" Type="http://schemas.openxmlformats.org/officeDocument/2006/relationships/hyperlink" Target="http://en.wikipedia.org/wiki/Unix" TargetMode="External"/><Relationship Id="rId208" Type="http://schemas.openxmlformats.org/officeDocument/2006/relationships/hyperlink" Target="http://en.wikipedia.org/wiki/Disk_quota" TargetMode="External"/><Relationship Id="rId209" Type="http://schemas.openxmlformats.org/officeDocument/2006/relationships/hyperlink" Target="http://en.wikipedia.org/wiki/Scheduling_(computing)" TargetMode="External"/><Relationship Id="rId210" Type="http://schemas.openxmlformats.org/officeDocument/2006/relationships/hyperlink" Target="http://en.wikipedia.org/wiki/Su_(Unix)" TargetMode="External"/><Relationship Id="rId211" Type="http://schemas.openxmlformats.org/officeDocument/2006/relationships/hyperlink" Target="http://en.wikipedia.org/wiki/Ubuntu" TargetMode="External"/><Relationship Id="rId212" Type="http://schemas.openxmlformats.org/officeDocument/2006/relationships/hyperlink" Target="http://en.wikipedia.org/wiki/Sudo" TargetMode="External"/><Relationship Id="rId213" Type="http://schemas.openxmlformats.org/officeDocument/2006/relationships/hyperlink" Target="http://en.wikipedia.org/wiki/User_Account_Control" TargetMode="External"/><Relationship Id="rId214" Type="http://schemas.openxmlformats.org/officeDocument/2006/relationships/hyperlink" Target="http://en.wikipedia.org/wiki/Comparison_of_privilege_authorization_features" TargetMode="External"/><Relationship Id="rId215" Type="http://schemas.openxmlformats.org/officeDocument/2006/relationships/hyperlink" Target="http://en.wikipedia.org/w/index.php?title=Operating_system&amp;action=edit&amp;section=13" TargetMode="External"/><Relationship Id="rId216" Type="http://schemas.openxmlformats.org/officeDocument/2006/relationships/hyperlink" Target="http://en.wikipedia.org/w/index.php?title=Operating_system&amp;action=edit&amp;section=14" TargetMode="External"/><Relationship Id="rId217" Type="http://schemas.openxmlformats.org/officeDocument/2006/relationships/hyperlink" Target="http://en.wikipedia.org/w/index.php?title=Operating_system&amp;action=edit&amp;section=15" TargetMode="External"/><Relationship Id="rId218" Type="http://schemas.openxmlformats.org/officeDocument/2006/relationships/hyperlink" Target="http://en.wikipedia.org/wiki/Linux" TargetMode="External"/><Relationship Id="rId219" Type="http://schemas.openxmlformats.org/officeDocument/2006/relationships/hyperlink" Target="http://en.wikipedia.org/wiki/Ext2" TargetMode="External"/><Relationship Id="rId220" Type="http://schemas.openxmlformats.org/officeDocument/2006/relationships/hyperlink" Target="http://en.wikipedia.org/wiki/Ext3" TargetMode="External"/><Relationship Id="rId221" Type="http://schemas.openxmlformats.org/officeDocument/2006/relationships/hyperlink" Target="http://en.wikipedia.org/wiki/Ext4" TargetMode="External"/><Relationship Id="rId222" Type="http://schemas.openxmlformats.org/officeDocument/2006/relationships/hyperlink" Target="http://en.wikipedia.org/wiki/ReiserFS" TargetMode="External"/><Relationship Id="rId223" Type="http://schemas.openxmlformats.org/officeDocument/2006/relationships/hyperlink" Target="http://en.wikipedia.org/wiki/Reiser4" TargetMode="External"/><Relationship Id="rId224" Type="http://schemas.openxmlformats.org/officeDocument/2006/relationships/hyperlink" Target="http://en.wikipedia.org/wiki/JFS_(file_system)" TargetMode="External"/><Relationship Id="rId225" Type="http://schemas.openxmlformats.org/officeDocument/2006/relationships/hyperlink" Target="http://en.wikipedia.org/wiki/XFS" TargetMode="External"/><Relationship Id="rId226" Type="http://schemas.openxmlformats.org/officeDocument/2006/relationships/hyperlink" Target="http://en.wikipedia.org/wiki/Global_File_System" TargetMode="External"/><Relationship Id="rId227" Type="http://schemas.openxmlformats.org/officeDocument/2006/relationships/hyperlink" Target="http://en.wikipedia.org/wiki/Global_File_System" TargetMode="External"/><Relationship Id="rId228" Type="http://schemas.openxmlformats.org/officeDocument/2006/relationships/hyperlink" Target="http://en.wikipedia.org/wiki/OCFS" TargetMode="External"/><Relationship Id="rId229" Type="http://schemas.openxmlformats.org/officeDocument/2006/relationships/hyperlink" Target="http://en.wikipedia.org/wiki/OCFS2" TargetMode="External"/><Relationship Id="rId230" Type="http://schemas.openxmlformats.org/officeDocument/2006/relationships/hyperlink" Target="http://en.wikipedia.org/wiki/NILFS" TargetMode="External"/><Relationship Id="rId231" Type="http://schemas.openxmlformats.org/officeDocument/2006/relationships/hyperlink" Target="http://en.wikipedia.org/wiki/XFS" TargetMode="External"/><Relationship Id="rId232" Type="http://schemas.openxmlformats.org/officeDocument/2006/relationships/hyperlink" Target="http://en.wikipedia.org/wiki/IBM_Journaled_File_System_2_(JFS2)" TargetMode="External"/><Relationship Id="rId233" Type="http://schemas.openxmlformats.org/officeDocument/2006/relationships/hyperlink" Target="http://en.wikipedia.org/wiki/File_Allocation_Table" TargetMode="External"/><Relationship Id="rId234" Type="http://schemas.openxmlformats.org/officeDocument/2006/relationships/hyperlink" Target="http://en.wikipedia.org/wiki/MS-DOS" TargetMode="External"/><Relationship Id="rId235" Type="http://schemas.openxmlformats.org/officeDocument/2006/relationships/hyperlink" Target="http://en.wikipedia.org/wiki/Hierarchical_File_System" TargetMode="External"/><Relationship Id="rId236" Type="http://schemas.openxmlformats.org/officeDocument/2006/relationships/hyperlink" Target="http://en.wikipedia.org/wiki/Macintosh" TargetMode="External"/><Relationship Id="rId237" Type="http://schemas.openxmlformats.org/officeDocument/2006/relationships/hyperlink" Target="http://en.wikipedia.org/wiki/Windows_NT" TargetMode="External"/><Relationship Id="rId238" Type="http://schemas.openxmlformats.org/officeDocument/2006/relationships/hyperlink" Target="http://en.wikipedia.org/wiki/NTFS" TargetMode="External"/><Relationship Id="rId239" Type="http://schemas.openxmlformats.org/officeDocument/2006/relationships/hyperlink" Target="http://en.wikipedia.org/wiki/Linux" TargetMode="External"/><Relationship Id="rId240" Type="http://schemas.openxmlformats.org/officeDocument/2006/relationships/hyperlink" Target="http://en.wikipedia.org/wiki/UNIX" TargetMode="External"/><Relationship Id="rId241" Type="http://schemas.openxmlformats.org/officeDocument/2006/relationships/hyperlink" Target="http://en.wikipedia.org/wiki/ISO_9660" TargetMode="External"/><Relationship Id="rId242" Type="http://schemas.openxmlformats.org/officeDocument/2006/relationships/hyperlink" Target="http://en.wikipedia.org/wiki/Universal_Disk_Format" TargetMode="External"/><Relationship Id="rId243" Type="http://schemas.openxmlformats.org/officeDocument/2006/relationships/hyperlink" Target="http://en.wikipedia.org/w/index.php?title=Operating_system&amp;action=edit&amp;section=16" TargetMode="External"/><Relationship Id="rId244" Type="http://schemas.openxmlformats.org/officeDocument/2006/relationships/hyperlink" Target="http://en.wikipedia.org/wiki/Microsoft_Windows" TargetMode="External"/><Relationship Id="rId245" Type="http://schemas.openxmlformats.org/officeDocument/2006/relationships/hyperlink" Target="http://en.wikipedia.org/wiki/NTFS" TargetMode="External"/><Relationship Id="rId246" Type="http://schemas.openxmlformats.org/officeDocument/2006/relationships/hyperlink" Target="http://en.wikipedia.org/wiki/File_Allocation_Table" TargetMode="External"/><Relationship Id="rId247" Type="http://schemas.openxmlformats.org/officeDocument/2006/relationships/hyperlink" Target="http://en.wikipedia.org/wiki/Network_file_system" TargetMode="External"/><Relationship Id="rId248" Type="http://schemas.openxmlformats.org/officeDocument/2006/relationships/hyperlink" Target="http://en.wikipedia.org/wiki/ISO_9660" TargetMode="External"/><Relationship Id="rId249" Type="http://schemas.openxmlformats.org/officeDocument/2006/relationships/hyperlink" Target="http://en.wikipedia.org/wiki/UDF" TargetMode="External"/><Relationship Id="rId250" Type="http://schemas.openxmlformats.org/officeDocument/2006/relationships/hyperlink" Target="http://en.wikipedia.org/wiki/CD" TargetMode="External"/><Relationship Id="rId251" Type="http://schemas.openxmlformats.org/officeDocument/2006/relationships/hyperlink" Target="http://en.wikipedia.org/wiki/DVD" TargetMode="External"/><Relationship Id="rId252" Type="http://schemas.openxmlformats.org/officeDocument/2006/relationships/hyperlink" Target="http://en.wikipedia.org/wiki/BluRay" TargetMode="External"/><Relationship Id="rId253" Type="http://schemas.openxmlformats.org/officeDocument/2006/relationships/hyperlink" Target="http://en.wikipedia.org/wiki/Windows_Vista" TargetMode="External"/><Relationship Id="rId254" Type="http://schemas.openxmlformats.org/officeDocument/2006/relationships/hyperlink" Target="http://en.wikipedia.org/wiki/NTFS" TargetMode="External"/><Relationship Id="rId255" Type="http://schemas.openxmlformats.org/officeDocument/2006/relationships/hyperlink" Target="http://en.wikipedia.org/wiki/Windows_Embedded_CE_6.0" TargetMode="External"/><Relationship Id="rId256" Type="http://schemas.openxmlformats.org/officeDocument/2006/relationships/hyperlink" Target="http://en.wikipedia.org/wiki/Windows_Server_2008" TargetMode="External"/><Relationship Id="rId257" Type="http://schemas.openxmlformats.org/officeDocument/2006/relationships/hyperlink" Target="http://en.wikipedia.org/wiki/ExFAT" TargetMode="External"/><Relationship Id="rId258" Type="http://schemas.openxmlformats.org/officeDocument/2006/relationships/hyperlink" Target="http://en.wikipedia.org/wiki/Flash_drive" TargetMode="External"/><Relationship Id="rId259" Type="http://schemas.openxmlformats.org/officeDocument/2006/relationships/hyperlink" Target="http://en.wikipedia.org/w/index.php?title=Operating_system&amp;action=edit&amp;section=17" TargetMode="External"/><Relationship Id="rId260" Type="http://schemas.openxmlformats.org/officeDocument/2006/relationships/hyperlink" Target="http://en.wikipedia.org/wiki/Mac_OS_X" TargetMode="External"/><Relationship Id="rId261" Type="http://schemas.openxmlformats.org/officeDocument/2006/relationships/hyperlink" Target="http://en.wikipedia.org/wiki/HFS_Plus" TargetMode="External"/><Relationship Id="rId262" Type="http://schemas.openxmlformats.org/officeDocument/2006/relationships/hyperlink" Target="http://en.wikipedia.org/wiki/Hierarchical_File_System" TargetMode="External"/><Relationship Id="rId263" Type="http://schemas.openxmlformats.org/officeDocument/2006/relationships/hyperlink" Target="http://en.wikipedia.org/wiki/Mac_OS" TargetMode="External"/><Relationship Id="rId264" Type="http://schemas.openxmlformats.org/officeDocument/2006/relationships/hyperlink" Target="http://en.wikipedia.org/wiki/Mac_OS_X" TargetMode="External"/><Relationship Id="rId265" Type="http://schemas.openxmlformats.org/officeDocument/2006/relationships/hyperlink" Target="http://en.wikipedia.org/wiki/Apple_Inc." TargetMode="External"/><Relationship Id="rId266" Type="http://schemas.openxmlformats.org/officeDocument/2006/relationships/hyperlink" Target="http://en.wikipedia.org/wiki/Sun_Microsystems" TargetMode="External"/><Relationship Id="rId267" Type="http://schemas.openxmlformats.org/officeDocument/2006/relationships/hyperlink" Target="http://en.wikipedia.org/wiki/Sun_Microsystems" TargetMode="External"/><Relationship Id="rId268" Type="http://schemas.openxmlformats.org/officeDocument/2006/relationships/hyperlink" Target="http://en.wikipedia.org/wiki/Zfs" TargetMode="External"/><Relationship Id="rId269" Type="http://schemas.openxmlformats.org/officeDocument/2006/relationships/hyperlink" Target="http://en.wikipedia.org/wiki/Mac_OS_X" TargetMode="External"/><Relationship Id="rId270" Type="http://schemas.openxmlformats.org/officeDocument/2006/relationships/hyperlink" Target="http://en.wikipedia.org/wiki/Mac_OS_X" TargetMode="External"/><Relationship Id="rId271" Type="http://schemas.openxmlformats.org/officeDocument/2006/relationships/hyperlink" Target="http://en.wikipedia.org/w/index.php?title=Operating_system&amp;action=edit&amp;section=18" TargetMode="External"/><Relationship Id="rId272" Type="http://schemas.openxmlformats.org/officeDocument/2006/relationships/hyperlink" Target="http://en.wikipedia.org/wiki/Floppy_disc" TargetMode="External"/><Relationship Id="rId273" Type="http://schemas.openxmlformats.org/officeDocument/2006/relationships/hyperlink" Target="http://en.wikipedia.org/wiki/Flash_memory" TargetMode="External"/><Relationship Id="rId274" Type="http://schemas.openxmlformats.org/officeDocument/2006/relationships/hyperlink" Target="http://en.wikipedia.org/wiki/Digital_camera" TargetMode="External"/><Relationship Id="rId275" Type="http://schemas.openxmlformats.org/officeDocument/2006/relationships/hyperlink" Target="http://en.wikipedia.org/wiki/ISO_9660" TargetMode="External"/><Relationship Id="rId276" Type="http://schemas.openxmlformats.org/officeDocument/2006/relationships/hyperlink" Target="http://en.wikipedia.org/wiki/Universal_Disk_Format" TargetMode="External"/><Relationship Id="rId277" Type="http://schemas.openxmlformats.org/officeDocument/2006/relationships/hyperlink" Target="http://en.wikipedia.org/wiki/Compact_Disc" TargetMode="External"/><Relationship Id="rId278" Type="http://schemas.openxmlformats.org/officeDocument/2006/relationships/hyperlink" Target="http://en.wikipedia.org/wiki/DVD" TargetMode="External"/><Relationship Id="rId279" Type="http://schemas.openxmlformats.org/officeDocument/2006/relationships/hyperlink" Target="http://en.wikipedia.org/wiki/Mount_Rainier_(packet_writing)" TargetMode="External"/><Relationship Id="rId280" Type="http://schemas.openxmlformats.org/officeDocument/2006/relationships/hyperlink" Target="http://en.wikipedia.org/w/index.php?title=Operating_system&amp;action=edit&amp;section=19" TargetMode="External"/><Relationship Id="rId281" Type="http://schemas.openxmlformats.org/officeDocument/2006/relationships/hyperlink" Target="http://en.wikipedia.org/wiki/Journaling_file_system" TargetMode="External"/><Relationship Id="rId282" Type="http://schemas.openxmlformats.org/officeDocument/2006/relationships/hyperlink" Target="http://en.wikipedia.org/wiki/ReiserFS" TargetMode="External"/><Relationship Id="rId283" Type="http://schemas.openxmlformats.org/officeDocument/2006/relationships/hyperlink" Target="http://en.wikipedia.org/wiki/JFS" TargetMode="External"/><Relationship Id="rId284" Type="http://schemas.openxmlformats.org/officeDocument/2006/relationships/hyperlink" Target="http://en.wikipedia.org/wiki/Ext3" TargetMode="External"/><Relationship Id="rId285" Type="http://schemas.openxmlformats.org/officeDocument/2006/relationships/hyperlink" Target="http://en.wikipedia.org/wiki/Fsck" TargetMode="External"/><Relationship Id="rId286" Type="http://schemas.openxmlformats.org/officeDocument/2006/relationships/hyperlink" Target="http://en.wikipedia.org/wiki/Chkdsk" TargetMode="External"/><Relationship Id="rId287" Type="http://schemas.openxmlformats.org/officeDocument/2006/relationships/hyperlink" Target="http://en.wikipedia.org/wiki/Soft_updates" TargetMode="External"/><Relationship Id="rId288" Type="http://schemas.openxmlformats.org/officeDocument/2006/relationships/hyperlink" Target="http://en.wikipedia.org/wiki/ZFS" TargetMode="External"/><Relationship Id="rId289" Type="http://schemas.openxmlformats.org/officeDocument/2006/relationships/hyperlink" Target="http://en.wikipedia.org/w/index.php?title=Operating_system&amp;action=edit&amp;section=20" TargetMode="External"/><Relationship Id="rId290" Type="http://schemas.openxmlformats.org/officeDocument/2006/relationships/hyperlink" Target="http://en.wikipedia.org/wiki/Graphical_user_interface" TargetMode="External"/><Relationship Id="rId291" Type="http://schemas.openxmlformats.org/officeDocument/2006/relationships/hyperlink" Target="http://en.wikipedia.org/wiki/Microsoft_Windows" TargetMode="External"/><Relationship Id="rId292" Type="http://schemas.openxmlformats.org/officeDocument/2006/relationships/hyperlink" Target="http://en.wikipedia.org/wiki/Mac_OS" TargetMode="External"/><Relationship Id="rId293" Type="http://schemas.openxmlformats.org/officeDocument/2006/relationships/hyperlink" Target="http://en.wikipedia.org/wiki/Kernel_(computer_science)" TargetMode="External"/><Relationship Id="rId294" Type="http://schemas.openxmlformats.org/officeDocument/2006/relationships/hyperlink" Target="http://en.wikipedia.org/wiki/Context_switch" TargetMode="External"/><Relationship Id="rId295" Type="http://schemas.openxmlformats.org/officeDocument/2006/relationships/hyperlink" Target="http://en.wikipedia.org/wiki/Modularity_(programming)" TargetMode="External"/><Relationship Id="rId296" Type="http://schemas.openxmlformats.org/officeDocument/2006/relationships/hyperlink" Target="http://en.wikipedia.org/wiki/Windows_Vista" TargetMode="External"/><Relationship Id="rId297" Type="http://schemas.openxmlformats.org/officeDocument/2006/relationships/hyperlink" Target="http://en.wikipedia.org/wiki/Windows_NT_4.0" TargetMode="External"/><Relationship Id="rId298" Type="http://schemas.openxmlformats.org/officeDocument/2006/relationships/hyperlink" Target="http://en.wikipedia.org/wiki/Windows_Server_2003" TargetMode="External"/><Relationship Id="rId299" Type="http://schemas.openxmlformats.org/officeDocument/2006/relationships/hyperlink" Target="http://en.wikipedia.org/wiki/Windows_9x" TargetMode="External"/><Relationship Id="rId300" Type="http://schemas.openxmlformats.org/officeDocument/2006/relationships/hyperlink" Target="http://en.wikipedia.org/wiki/X_Window_System" TargetMode="External"/><Relationship Id="rId301" Type="http://schemas.openxmlformats.org/officeDocument/2006/relationships/hyperlink" Target="http://en.wikipedia.org/wiki/GNOME" TargetMode="External"/><Relationship Id="rId302" Type="http://schemas.openxmlformats.org/officeDocument/2006/relationships/hyperlink" Target="http://en.wikipedia.org/wiki/KDE" TargetMode="External"/><Relationship Id="rId303" Type="http://schemas.openxmlformats.org/officeDocument/2006/relationships/hyperlink" Target="http://en.wikipedia.org/wiki/Unix-like" TargetMode="External"/><Relationship Id="rId304" Type="http://schemas.openxmlformats.org/officeDocument/2006/relationships/hyperlink" Target="http://en.wikipedia.org/wiki/Minix" TargetMode="External"/><Relationship Id="rId305" Type="http://schemas.openxmlformats.org/officeDocument/2006/relationships/hyperlink" Target="http://en.wikipedia.org/wiki/Windows_shell_replacement" TargetMode="External"/><Relationship Id="rId306" Type="http://schemas.openxmlformats.org/officeDocument/2006/relationships/hyperlink" Target="http://en.wikipedia.org/wiki/Windows_shell" TargetMode="External"/><Relationship Id="rId307" Type="http://schemas.openxmlformats.org/officeDocument/2006/relationships/hyperlink" Target="http://en.wikipedia.org/wiki/COSE" TargetMode="External"/><Relationship Id="rId308" Type="http://schemas.openxmlformats.org/officeDocument/2006/relationships/hyperlink" Target="http://en.wikipedia.org/wiki/Common_Desktop_Environment" TargetMode="External"/><Relationship Id="rId309" Type="http://schemas.openxmlformats.org/officeDocument/2006/relationships/hyperlink" Target="http://en.wikipedia.org/w/index.php?title=Operating_system&amp;action=edit&amp;section=21" TargetMode="External"/><Relationship Id="rId310" Type="http://schemas.openxmlformats.org/officeDocument/2006/relationships/hyperlink" Target="http://en.wikipedia.org/wiki/History_of_operating_systems" TargetMode="External"/><Relationship Id="rId311" Type="http://schemas.openxmlformats.org/officeDocument/2006/relationships/hyperlink" Target="http://en.wikipedia.org/wiki/Batch_processing" TargetMode="External"/><Relationship Id="rId312" Type="http://schemas.openxmlformats.org/officeDocument/2006/relationships/hyperlink" Target="http://en.wikipedia.org/wiki/UNIVAC" TargetMode="External"/><Relationship Id="rId313" Type="http://schemas.openxmlformats.org/officeDocument/2006/relationships/hyperlink" Target="http://en.wikipedia.org/wiki/Control_Data_Corporation" TargetMode="External"/><Relationship Id="rId314" Type="http://schemas.openxmlformats.org/officeDocument/2006/relationships/hyperlink" Target="http://en.wikipedia.org/wiki/Mainframes" TargetMode="External"/><Relationship Id="rId315" Type="http://schemas.openxmlformats.org/officeDocument/2006/relationships/hyperlink" Target="http://en.wikipedia.org/wiki/Microcomputer" TargetMode="External"/><Relationship Id="rId316" Type="http://schemas.openxmlformats.org/officeDocument/2006/relationships/hyperlink" Target="http://en.wikipedia.org/wiki/UNIX" TargetMode="External"/><Relationship Id="rId317" Type="http://schemas.openxmlformats.org/officeDocument/2006/relationships/hyperlink" Target="http://en.wikipedia.org/wiki/PDP-7" TargetMode="External"/><Relationship Id="rId318" Type="http://schemas.openxmlformats.org/officeDocument/2006/relationships/hyperlink" Target="http://en.wikipedia.org/wiki/PDP-11" TargetMode="External"/><Relationship Id="rId319" Type="http://schemas.openxmlformats.org/officeDocument/2006/relationships/hyperlink" Target="http://en.wikipedia.org/wiki/UNIX" TargetMode="External"/><Relationship Id="rId320" Type="http://schemas.openxmlformats.org/officeDocument/2006/relationships/hyperlink" Target="http://en.wikipedia.org/wiki/MS-DOS" TargetMode="External"/><Relationship Id="rId321" Type="http://schemas.openxmlformats.org/officeDocument/2006/relationships/hyperlink" Target="http://en.wikipedia.org/wiki/IBM_PC-DOS" TargetMode="External"/><Relationship Id="rId322" Type="http://schemas.openxmlformats.org/officeDocument/2006/relationships/hyperlink" Target="http://en.wikipedia.org/wiki/IBM_PC" TargetMode="External"/><Relationship Id="rId323" Type="http://schemas.openxmlformats.org/officeDocument/2006/relationships/hyperlink" Target="http://en.wikipedia.org/wiki/IBM_PC_XT" TargetMode="External"/><Relationship Id="rId324" Type="http://schemas.openxmlformats.org/officeDocument/2006/relationships/hyperlink" Target="http://en.wikipedia.org/wiki/IBM_PC_compatible" TargetMode="External"/><Relationship Id="rId325" Type="http://schemas.openxmlformats.org/officeDocument/2006/relationships/hyperlink" Target="http://en.wikipedia.org/wiki/Microsoft_Xenix" TargetMode="External"/><Relationship Id="rId326" Type="http://schemas.openxmlformats.org/officeDocument/2006/relationships/hyperlink" Target="http://en.wikipedia.org/wiki/Microsoft_Xenix" TargetMode="External"/><Relationship Id="rId327" Type="http://schemas.openxmlformats.org/officeDocument/2006/relationships/hyperlink" Target="http://en.wikipedia.org/wiki/Xenix" TargetMode="External"/><Relationship Id="rId328" Type="http://schemas.openxmlformats.org/officeDocument/2006/relationships/hyperlink" Target="http://en.wikipedia.org/wiki/MS-DOS" TargetMode="External"/><Relationship Id="rId329" Type="http://schemas.openxmlformats.org/officeDocument/2006/relationships/hyperlink" Target="http://en.wikipedia.org/wiki/CPU" TargetMode="External"/><Relationship Id="rId330" Type="http://schemas.openxmlformats.org/officeDocument/2006/relationships/hyperlink" Target="http://en.wikipedia.org/wiki/Microsoft_Xenix" TargetMode="External"/><Relationship Id="rId331" Type="http://schemas.openxmlformats.org/officeDocument/2006/relationships/hyperlink" Target="http://en.wikipedia.org/wiki/Microsoft_Xenix" TargetMode="External"/><Relationship Id="rId332" Type="http://schemas.openxmlformats.org/officeDocument/2006/relationships/hyperlink" Target="http://en.wikipedia.org/wiki/80286" TargetMode="External"/><Relationship Id="rId333" Type="http://schemas.openxmlformats.org/officeDocument/2006/relationships/hyperlink" Target="http://en.wikipedia.org/wiki/IBM_PC_AT" TargetMode="External"/><Relationship Id="rId334" Type="http://schemas.openxmlformats.org/officeDocument/2006/relationships/hyperlink" Target="http://en.wikipedia.org/wiki/80386" TargetMode="External"/><Relationship Id="rId335" Type="http://schemas.openxmlformats.org/officeDocument/2006/relationships/hyperlink" Target="http://en.wikipedia.org/wiki/Mac_OS" TargetMode="External"/><Relationship Id="rId336" Type="http://schemas.openxmlformats.org/officeDocument/2006/relationships/hyperlink" Target="http://en.wikipedia.org/wiki/Microsoft_Windows" TargetMode="External"/><Relationship Id="rId337" Type="http://schemas.openxmlformats.org/officeDocument/2006/relationships/hyperlink" Target="http://en.wikipedia.org/wiki/Cooperative_multitasking" TargetMode="External"/><Relationship Id="rId338" Type="http://schemas.openxmlformats.org/officeDocument/2006/relationships/hyperlink" Target="http://en.wikipedia.org/wiki/Windows_NT" TargetMode="External"/><Relationship Id="rId339" Type="http://schemas.openxmlformats.org/officeDocument/2006/relationships/hyperlink" Target="http://en.wikipedia.org/wiki/Digital_Equipment_Corporation" TargetMode="External"/><Relationship Id="rId340" Type="http://schemas.openxmlformats.org/officeDocument/2006/relationships/hyperlink" Target="http://en.wikipedia.org/wiki/VMS" TargetMode="External"/><Relationship Id="rId341" Type="http://schemas.openxmlformats.org/officeDocument/2006/relationships/hyperlink" Target="http://en.wikipedia.org/wiki/UNIX" TargetMode="External"/><Relationship Id="rId342" Type="http://schemas.openxmlformats.org/officeDocument/2006/relationships/hyperlink" Target="http://en.wikipedia.org/wiki/AmigaOS" TargetMode="External"/><Relationship Id="rId343" Type="http://schemas.openxmlformats.org/officeDocument/2006/relationships/hyperlink" Target="http://en.wikipedia.org/wiki/Microsoft_Windows" TargetMode="External"/><Relationship Id="rId344" Type="http://schemas.openxmlformats.org/officeDocument/2006/relationships/hyperlink" Target="http://en.wikipedia.org/wiki/Windows_1.0" TargetMode="External"/><Relationship Id="rId345" Type="http://schemas.openxmlformats.org/officeDocument/2006/relationships/hyperlink" Target="http://en.wikipedia.org/wiki/Windows_Me" TargetMode="External"/><Relationship Id="rId346" Type="http://schemas.openxmlformats.org/officeDocument/2006/relationships/hyperlink" Target="http://en.wikipedia.org/w/index.php?title=Operating_system&amp;action=edit&amp;section=22" TargetMode="External"/><Relationship Id="rId347" Type="http://schemas.openxmlformats.org/officeDocument/2006/relationships/hyperlink" Target="http://en.wikipedia.org/wiki/IBM" TargetMode="External"/><Relationship Id="rId348" Type="http://schemas.openxmlformats.org/officeDocument/2006/relationships/hyperlink" Target="http://en.wikipedia.org/wiki/System/360" TargetMode="External"/><Relationship Id="rId349" Type="http://schemas.openxmlformats.org/officeDocument/2006/relationships/hyperlink" Target="http://en.wikipedia.org/wiki/Mainframe_computer" TargetMode="External"/><Relationship Id="rId350" Type="http://schemas.openxmlformats.org/officeDocument/2006/relationships/hyperlink" Target="http://en.wikipedia.org/wiki/OS/360" TargetMode="External"/><Relationship Id="rId351" Type="http://schemas.openxmlformats.org/officeDocument/2006/relationships/hyperlink" Target="http://en.wikipedia.org/wiki/IBM" TargetMode="External"/><Relationship Id="rId352" Type="http://schemas.openxmlformats.org/officeDocument/2006/relationships/hyperlink" Target="http://en.wikipedia.org/wiki/History_of_IBM_mainframe_operating_systems" TargetMode="External"/><Relationship Id="rId353" Type="http://schemas.openxmlformats.org/officeDocument/2006/relationships/hyperlink" Target="http://en.wikipedia.org/wiki/OS/360" TargetMode="External"/><Relationship Id="rId354" Type="http://schemas.openxmlformats.org/officeDocument/2006/relationships/hyperlink" Target="http://en.wikipedia.org/wiki/MVS" TargetMode="External"/><Relationship Id="rId355" Type="http://schemas.openxmlformats.org/officeDocument/2006/relationships/hyperlink" Target="http://en.wikipedia.org/wiki/Wikipedia:Citation_needed" TargetMode="External"/><Relationship Id="rId356" Type="http://schemas.openxmlformats.org/officeDocument/2006/relationships/hyperlink" Target="http://en.wikipedia.org/wiki/Random_access_memory" TargetMode="External"/><Relationship Id="rId357" Type="http://schemas.openxmlformats.org/officeDocument/2006/relationships/hyperlink" Target="http://en.wikipedia.org/wiki/Cache" TargetMode="External"/><Relationship Id="rId358" Type="http://schemas.openxmlformats.org/officeDocument/2006/relationships/hyperlink" Target="http://en.wikipedia.org/wiki/OS/360" TargetMode="External"/><Relationship Id="rId359" Type="http://schemas.openxmlformats.org/officeDocument/2006/relationships/hyperlink" Target="http://en.wikipedia.org/wiki/OS/360" TargetMode="External"/><Relationship Id="rId360" Type="http://schemas.openxmlformats.org/officeDocument/2006/relationships/hyperlink" Target="http://en.wikipedia.org/wiki/CP-67" TargetMode="External"/><Relationship Id="rId361" Type="http://schemas.openxmlformats.org/officeDocument/2006/relationships/hyperlink" Target="http://en.wikipedia.org/wiki/Virtual_machine" TargetMode="External"/><Relationship Id="rId362" Type="http://schemas.openxmlformats.org/officeDocument/2006/relationships/hyperlink" Target="http://en.wikipedia.org/wiki/Control_Data_Corporation" TargetMode="External"/><Relationship Id="rId363" Type="http://schemas.openxmlformats.org/officeDocument/2006/relationships/hyperlink" Target="http://en.wikipedia.org/wiki/SCOPE_(software)" TargetMode="External"/><Relationship Id="rId364" Type="http://schemas.openxmlformats.org/officeDocument/2006/relationships/hyperlink" Target="http://en.wikipedia.org/wiki/NOS" TargetMode="External"/><Relationship Id="rId365" Type="http://schemas.openxmlformats.org/officeDocument/2006/relationships/hyperlink" Target="http://en.wikipedia.org/wiki/Burroughs_Corporation" TargetMode="External"/><Relationship Id="rId366" Type="http://schemas.openxmlformats.org/officeDocument/2006/relationships/hyperlink" Target="http://en.wikipedia.org/wiki/B5000" TargetMode="External"/><Relationship Id="rId367" Type="http://schemas.openxmlformats.org/officeDocument/2006/relationships/hyperlink" Target="http://en.wikipedia.org/wiki/Master_Control_Program" TargetMode="External"/><Relationship Id="rId368" Type="http://schemas.openxmlformats.org/officeDocument/2006/relationships/hyperlink" Target="http://en.wikipedia.org/wiki/MCP_(Burroughs_Large_Systems)" TargetMode="External"/><Relationship Id="rId369" Type="http://schemas.openxmlformats.org/officeDocument/2006/relationships/hyperlink" Target="http://en.wikipedia.org/wiki/B5000" TargetMode="External"/><Relationship Id="rId370" Type="http://schemas.openxmlformats.org/officeDocument/2006/relationships/hyperlink" Target="http://en.wikipedia.org/wiki/Stack_machine" TargetMode="External"/><Relationship Id="rId371" Type="http://schemas.openxmlformats.org/officeDocument/2006/relationships/hyperlink" Target="http://en.wikipedia.org/wiki/Master_Control_Program" TargetMode="External"/><Relationship Id="rId372" Type="http://schemas.openxmlformats.org/officeDocument/2006/relationships/hyperlink" Target="http://en.wikipedia.org/wiki/ESPOL" TargetMode="External"/><Relationship Id="rId373" Type="http://schemas.openxmlformats.org/officeDocument/2006/relationships/hyperlink" Target="http://en.wikipedia.org/wiki/ALGOL" TargetMode="External"/><Relationship Id="rId374" Type="http://schemas.openxmlformats.org/officeDocument/2006/relationships/hyperlink" Target="http://en.wikipedia.org/wiki/Master_Control_Program" TargetMode="External"/><Relationship Id="rId375" Type="http://schemas.openxmlformats.org/officeDocument/2006/relationships/hyperlink" Target="http://en.wikipedia.org/wiki/Virtual_memory" TargetMode="External"/><Relationship Id="rId376" Type="http://schemas.openxmlformats.org/officeDocument/2006/relationships/hyperlink" Target="http://en.wikipedia.org/wiki/Master_Control_Program" TargetMode="External"/><Relationship Id="rId377" Type="http://schemas.openxmlformats.org/officeDocument/2006/relationships/hyperlink" Target="http://en.wikipedia.org/wiki/Unisys" TargetMode="External"/><Relationship Id="rId378" Type="http://schemas.openxmlformats.org/officeDocument/2006/relationships/hyperlink" Target="http://en.wikipedia.org/w/index.php?title=ClearPath/MCP&amp;action=edit&amp;redlink=1" TargetMode="External"/><Relationship Id="rId379" Type="http://schemas.openxmlformats.org/officeDocument/2006/relationships/hyperlink" Target="http://en.wikipedia.org/w/index.php?title=ClearPath/MCP&amp;action=edit&amp;redlink=1" TargetMode="External"/><Relationship Id="rId380" Type="http://schemas.openxmlformats.org/officeDocument/2006/relationships/hyperlink" Target="http://en.wikipedia.org/wiki/General_Comprehensive_Operating_System" TargetMode="External"/><Relationship Id="rId381" Type="http://schemas.openxmlformats.org/officeDocument/2006/relationships/hyperlink" Target="http://en.wikipedia.org/wiki/TOPS-10" TargetMode="External"/><Relationship Id="rId382" Type="http://schemas.openxmlformats.org/officeDocument/2006/relationships/hyperlink" Target="http://en.wikipedia.org/wiki/TOPS-20" TargetMode="External"/><Relationship Id="rId383" Type="http://schemas.openxmlformats.org/officeDocument/2006/relationships/hyperlink" Target="http://en.wikipedia.org/wiki/MCP_(Burroughs_Large_Systems)" TargetMode="External"/><Relationship Id="rId384" Type="http://schemas.openxmlformats.org/officeDocument/2006/relationships/hyperlink" Target="http://en.wikipedia.org/wiki/Burroughs_large_systems" TargetMode="External"/><Relationship Id="rId385" Type="http://schemas.openxmlformats.org/officeDocument/2006/relationships/hyperlink" Target="http://en.wikipedia.org/wiki/Unisys" TargetMode="External"/><Relationship Id="rId386" Type="http://schemas.openxmlformats.org/officeDocument/2006/relationships/hyperlink" Target="http://en.wikipedia.org/wiki/OS/360" TargetMode="External"/><Relationship Id="rId387" Type="http://schemas.openxmlformats.org/officeDocument/2006/relationships/hyperlink" Target="http://en.wikipedia.org/wiki/IBM_System/360" TargetMode="External"/><Relationship Id="rId388" Type="http://schemas.openxmlformats.org/officeDocument/2006/relationships/hyperlink" Target="http://en.wikipedia.org/wiki/Z/OS" TargetMode="External"/><Relationship Id="rId389" Type="http://schemas.openxmlformats.org/officeDocument/2006/relationships/hyperlink" Target="http://en.wikipedia.org/wiki/CP-67" TargetMode="External"/><Relationship Id="rId390" Type="http://schemas.openxmlformats.org/officeDocument/2006/relationships/hyperlink" Target="http://en.wikipedia.org/wiki/IBM_System/360" TargetMode="External"/><Relationship Id="rId391" Type="http://schemas.openxmlformats.org/officeDocument/2006/relationships/hyperlink" Target="http://en.wikipedia.org/wiki/Z/VM" TargetMode="External"/><Relationship Id="rId392" Type="http://schemas.openxmlformats.org/officeDocument/2006/relationships/hyperlink" Target="http://en.wikipedia.org/wiki/EXEC_8" TargetMode="External"/><Relationship Id="rId393" Type="http://schemas.openxmlformats.org/officeDocument/2006/relationships/hyperlink" Target="http://en.wikipedia.org/wiki/UNIVAC_1108" TargetMode="External"/><Relationship Id="rId394" Type="http://schemas.openxmlformats.org/officeDocument/2006/relationships/hyperlink" Target="http://en.wikipedia.org/wiki/Unisys" TargetMode="External"/><Relationship Id="rId395" Type="http://schemas.openxmlformats.org/officeDocument/2006/relationships/hyperlink" Target="http://en.wikipedia.org/w/index.php?title=Operating_system&amp;action=edit&amp;section=23" TargetMode="External"/><Relationship Id="rId396" Type="http://schemas.openxmlformats.org/officeDocument/2006/relationships/hyperlink" Target="http://en.wikipedia.org/wiki/Microcomputer" TargetMode="External"/><Relationship Id="rId397" Type="http://schemas.openxmlformats.org/officeDocument/2006/relationships/hyperlink" Target="http://en.wikipedia.org/wiki/Read-only_memory" TargetMode="External"/><Relationship Id="rId398" Type="http://schemas.openxmlformats.org/officeDocument/2006/relationships/hyperlink" Target="http://en.wikipedia.org/wiki/CP/M" TargetMode="External"/><Relationship Id="rId399" Type="http://schemas.openxmlformats.org/officeDocument/2006/relationships/hyperlink" Target="http://en.wikipedia.org/wiki/MS-DOS" TargetMode="External"/><Relationship Id="rId400" Type="http://schemas.openxmlformats.org/officeDocument/2006/relationships/hyperlink" Target="http://en.wikipedia.org/wiki/IBM_PC" TargetMode="External"/><Relationship Id="rId401" Type="http://schemas.openxmlformats.org/officeDocument/2006/relationships/hyperlink" Target="http://en.wikipedia.org/wiki/PC-DOS" TargetMode="External"/><Relationship Id="rId402" Type="http://schemas.openxmlformats.org/officeDocument/2006/relationships/hyperlink" Target="http://en.wikipedia.org/wiki/Microsoft" TargetMode="External"/><Relationship Id="rId403" Type="http://schemas.openxmlformats.org/officeDocument/2006/relationships/hyperlink" Target="http://en.wikipedia.org/wiki/Apple_Inc." TargetMode="External"/><Relationship Id="rId404" Type="http://schemas.openxmlformats.org/officeDocument/2006/relationships/hyperlink" Target="http://en.wikipedia.org/wiki/Apple_II" TargetMode="External"/><Relationship Id="rId405" Type="http://schemas.openxmlformats.org/officeDocument/2006/relationships/hyperlink" Target="http://en.wikipedia.org/wiki/Apple_Macintosh" TargetMode="External"/><Relationship Id="rId406" Type="http://schemas.openxmlformats.org/officeDocument/2006/relationships/hyperlink" Target="http://en.wikipedia.org/wiki/Graphical_User_Interface" TargetMode="External"/><Relationship Id="rId407" Type="http://schemas.openxmlformats.org/officeDocument/2006/relationships/hyperlink" Target="http://en.wikipedia.org/wiki/Mac_OS" TargetMode="External"/><Relationship Id="rId408" Type="http://schemas.openxmlformats.org/officeDocument/2006/relationships/hyperlink" Target="http://en.wikipedia.org/wiki/Intel_80386" TargetMode="External"/><Relationship Id="rId409" Type="http://schemas.openxmlformats.org/officeDocument/2006/relationships/hyperlink" Target="http://en.wikipedia.org/wiki/CPU" TargetMode="External"/><Relationship Id="rId410" Type="http://schemas.openxmlformats.org/officeDocument/2006/relationships/hyperlink" Target="http://en.wikipedia.org/wiki/32-bit" TargetMode="External"/><Relationship Id="rId411" Type="http://schemas.openxmlformats.org/officeDocument/2006/relationships/hyperlink" Target="http://en.wikipedia.org/wiki/Paging" TargetMode="External"/><Relationship Id="rId412" Type="http://schemas.openxmlformats.org/officeDocument/2006/relationships/hyperlink" Target="http://en.wikipedia.org/wiki/Computer_multitasking" TargetMode="External"/><Relationship Id="rId413" Type="http://schemas.openxmlformats.org/officeDocument/2006/relationships/hyperlink" Target="http://en.wikipedia.org/wiki/Minicomputers" TargetMode="External"/><Relationship Id="rId414" Type="http://schemas.openxmlformats.org/officeDocument/2006/relationships/hyperlink" Target="http://en.wikipedia.org/wiki/Mainframes" TargetMode="External"/><Relationship Id="rId415" Type="http://schemas.openxmlformats.org/officeDocument/2006/relationships/hyperlink" Target="http://en.wikipedia.org/wiki/Dave_Cutler_(software_engineer)" TargetMode="External"/><Relationship Id="rId416" Type="http://schemas.openxmlformats.org/officeDocument/2006/relationships/hyperlink" Target="http://en.wikipedia.org/wiki/VMS" TargetMode="External"/><Relationship Id="rId417" Type="http://schemas.openxmlformats.org/officeDocument/2006/relationships/hyperlink" Target="http://en.wikipedia.org/wiki/Digital_Equipment_Corporation" TargetMode="External"/><Relationship Id="rId418" Type="http://schemas.openxmlformats.org/officeDocument/2006/relationships/hyperlink" Target="http://en.wikipedia.org/wiki/Windows_NT" TargetMode="External"/><Relationship Id="rId419" Type="http://schemas.openxmlformats.org/officeDocument/2006/relationships/hyperlink" Target="http://en.wikipedia.org/wiki/Steve_Jobs" TargetMode="External"/><Relationship Id="rId420" Type="http://schemas.openxmlformats.org/officeDocument/2006/relationships/hyperlink" Target="http://en.wikipedia.org/wiki/Apple_Inc." TargetMode="External"/><Relationship Id="rId421" Type="http://schemas.openxmlformats.org/officeDocument/2006/relationships/hyperlink" Target="http://en.wikipedia.org/wiki/NeXT" TargetMode="External"/><Relationship Id="rId422" Type="http://schemas.openxmlformats.org/officeDocument/2006/relationships/hyperlink" Target="http://en.wikipedia.org/wiki/Unix-like" TargetMode="External"/><Relationship Id="rId423" Type="http://schemas.openxmlformats.org/officeDocument/2006/relationships/hyperlink" Target="http://en.wikipedia.org/wiki/NEXTSTEP" TargetMode="External"/><Relationship Id="rId424" Type="http://schemas.openxmlformats.org/officeDocument/2006/relationships/hyperlink" Target="http://en.wikipedia.org/wiki/Apple_Inc." TargetMode="External"/><Relationship Id="rId425" Type="http://schemas.openxmlformats.org/officeDocument/2006/relationships/hyperlink" Target="http://en.wikipedia.org/wiki/FreeBSD" TargetMode="External"/><Relationship Id="rId426" Type="http://schemas.openxmlformats.org/officeDocument/2006/relationships/hyperlink" Target="http://en.wikipedia.org/wiki/Minix" TargetMode="External"/><Relationship Id="rId427" Type="http://schemas.openxmlformats.org/officeDocument/2006/relationships/hyperlink" Target="http://en.wikipedia.org/wiki/Unix" TargetMode="External"/><Relationship Id="rId428" Type="http://schemas.openxmlformats.org/officeDocument/2006/relationships/hyperlink" Target="http://en.wikipedia.org/wiki/Linux" TargetMode="External"/><Relationship Id="rId429" Type="http://schemas.openxmlformats.org/officeDocument/2006/relationships/hyperlink" Target="http://en.wikipedia.org/wiki/Linus_Torvalds" TargetMode="External"/><Relationship Id="rId430" Type="http://schemas.openxmlformats.org/officeDocument/2006/relationships/hyperlink" Target="http://en.wikipedia.org/wiki/Linus_Torvalds" TargetMode="External"/><Relationship Id="rId431" Type="http://schemas.openxmlformats.org/officeDocument/2006/relationships/hyperlink" Target="http://en.wikipedia.org/wiki/Linus_Torvalds" TargetMode="External"/><Relationship Id="rId432" Type="http://schemas.openxmlformats.org/officeDocument/2006/relationships/hyperlink" Target="http://en.wikipedia.org/wiki/Kernel_(computer_science)" TargetMode="External"/><Relationship Id="rId433" Type="http://schemas.openxmlformats.org/officeDocument/2006/relationships/hyperlink" Target="http://en.wikipedia.org/wiki/GNU_Project" TargetMode="External"/><Relationship Id="rId434" Type="http://schemas.openxmlformats.org/officeDocument/2006/relationships/hyperlink" Target="http://en.wikipedia.org/wiki/BSD_(operating_system)" TargetMode="External"/><Relationship Id="rId435" Type="http://schemas.openxmlformats.org/officeDocument/2006/relationships/hyperlink" Target="http://en.wikipedia.org/wiki/Ported" TargetMode="External"/><Relationship Id="rId436" Type="http://schemas.openxmlformats.org/officeDocument/2006/relationships/hyperlink" Target="http://en.wikipedia.org/wiki/FreeBSD" TargetMode="External"/><Relationship Id="rId437" Type="http://schemas.openxmlformats.org/officeDocument/2006/relationships/hyperlink" Target="http://en.wikipedia.org/wiki/NetBSD" TargetMode="External"/><Relationship Id="rId438" Type="http://schemas.openxmlformats.org/officeDocument/2006/relationships/hyperlink" Target="http://en.wikipedia.org/wiki/OpenBSD" TargetMode="External"/><Relationship Id="rId439" Type="http://schemas.openxmlformats.org/officeDocument/2006/relationships/hyperlink" Target="http://en.wikipedia.org/w/index.php?title=Operating_system&amp;action=edit&amp;section=24" TargetMode="External"/><Relationship Id="rId440" Type="http://schemas.openxmlformats.org/officeDocument/2006/relationships/hyperlink" Target="http://en.wikipedia.org/w/index.php?title=Operating_system&amp;action=edit&amp;section=25" TargetMode="External"/><Relationship Id="rId441" Type="http://schemas.openxmlformats.org/officeDocument/2006/relationships/hyperlink" Target="http://en.wikipedia.org/wiki/Microsoft_Windows" TargetMode="External"/><Relationship Id="rId442" Type="http://schemas.openxmlformats.org/officeDocument/2006/relationships/hyperlink" Target="http://en.wikipedia.org/wiki/MS-DOS" TargetMode="External"/><Relationship Id="rId443" Type="http://schemas.openxmlformats.org/officeDocument/2006/relationships/hyperlink" Target="http://en.wikipedia.org/wiki/IBM_PC" TargetMode="External"/><Relationship Id="rId444" Type="http://schemas.openxmlformats.org/officeDocument/2006/relationships/hyperlink" Target="http://en.wikipedia.org/wiki/Windows_NT" TargetMode="External"/><Relationship Id="rId445" Type="http://schemas.openxmlformats.org/officeDocument/2006/relationships/hyperlink" Target="http://en.wikipedia.org/wiki/OS/2" TargetMode="External"/><Relationship Id="rId446" Type="http://schemas.openxmlformats.org/officeDocument/2006/relationships/hyperlink" Target="http://en.wikipedia.org/wiki/X86" TargetMode="External"/><Relationship Id="rId447" Type="http://schemas.openxmlformats.org/officeDocument/2006/relationships/hyperlink" Target="http://en.wikipedia.org/wiki/X86-64" TargetMode="External"/><Relationship Id="rId448" Type="http://schemas.openxmlformats.org/officeDocument/2006/relationships/hyperlink" Target="http://en.wikipedia.org/wiki/Itanium" TargetMode="External"/><Relationship Id="rId449" Type="http://schemas.openxmlformats.org/officeDocument/2006/relationships/hyperlink" Target="http://en.wikipedia.org/wiki/DEC_Alpha" TargetMode="External"/><Relationship Id="rId450" Type="http://schemas.openxmlformats.org/officeDocument/2006/relationships/hyperlink" Target="http://en.wikipedia.org/wiki/MIPS_architecture" TargetMode="External"/><Relationship Id="rId451" Type="http://schemas.openxmlformats.org/officeDocument/2006/relationships/hyperlink" Target="http://en.wikipedia.org/wiki/Fairchild_Semiconductor" TargetMode="External"/><Relationship Id="rId452" Type="http://schemas.openxmlformats.org/officeDocument/2006/relationships/hyperlink" Target="http://en.wikipedia.org/wiki/Intergraph" TargetMode="External"/><Relationship Id="rId453" Type="http://schemas.openxmlformats.org/officeDocument/2006/relationships/hyperlink" Target="http://en.wikipedia.org/wiki/Clipper_architecture" TargetMode="External"/><Relationship Id="rId454" Type="http://schemas.openxmlformats.org/officeDocument/2006/relationships/hyperlink" Target="http://en.wikipedia.org/wiki/PowerPC" TargetMode="External"/><Relationship Id="rId455" Type="http://schemas.openxmlformats.org/officeDocument/2006/relationships/hyperlink" Target="http://en.wikipedia.org/wiki/SPARC" TargetMode="External"/><Relationship Id="rId456" Type="http://schemas.openxmlformats.org/officeDocument/2006/relationships/hyperlink" Target="http://en.wikipedia.org/wiki/Market_share" TargetMode="External"/><Relationship Id="rId457" Type="http://schemas.openxmlformats.org/officeDocument/2006/relationships/hyperlink" Target="http://en.wikipedia.org/wiki/Web_server" TargetMode="External"/><Relationship Id="rId458" Type="http://schemas.openxmlformats.org/officeDocument/2006/relationships/hyperlink" Target="http://en.wikipedia.org/wiki/DBMS" TargetMode="External"/><Relationship Id="rId459" Type="http://schemas.openxmlformats.org/officeDocument/2006/relationships/hyperlink" Target="http://en.wikipedia.org/wiki/Transaction_Processing_Performance_Council" TargetMode="External"/><Relationship Id="rId460" Type="http://schemas.openxmlformats.org/officeDocument/2006/relationships/hyperlink" Target="http://en.wikipedia.org/wiki/Windows_XP" TargetMode="External"/><Relationship Id="rId461" Type="http://schemas.openxmlformats.org/officeDocument/2006/relationships/hyperlink" Target="http://en.wikipedia.org/wiki/Windows_Vista" TargetMode="External"/><Relationship Id="rId462" Type="http://schemas.openxmlformats.org/officeDocument/2006/relationships/hyperlink" Target="http://en.wikipedia.org/wiki/Features_new_to_Windows_Vista" TargetMode="External"/><Relationship Id="rId463" Type="http://schemas.openxmlformats.org/officeDocument/2006/relationships/hyperlink" Target="http://en.wikipedia.org/wiki/Windows_Aero" TargetMode="External"/><Relationship Id="rId464" Type="http://schemas.openxmlformats.org/officeDocument/2006/relationships/hyperlink" Target="http://en.wikipedia.org/wiki/User_Account_Control" TargetMode="External"/><Relationship Id="rId465" Type="http://schemas.openxmlformats.org/officeDocument/2006/relationships/hyperlink" Target="http://en.wikipedia.org/wiki/Windows_DVD_Maker" TargetMode="External"/><Relationship Id="rId466" Type="http://schemas.openxmlformats.org/officeDocument/2006/relationships/hyperlink" Target="http://en.wikipedia.org/wiki/Windows_Server_2008" TargetMode="External"/><Relationship Id="rId467" Type="http://schemas.openxmlformats.org/officeDocument/2006/relationships/hyperlink" Target="http://en.wikipedia.org/wiki/Windows_7" TargetMode="External"/><Relationship Id="rId468" Type="http://schemas.openxmlformats.org/officeDocument/2006/relationships/hyperlink" Target="http://en.wikipedia.org/w/index.php?title=Operating_system&amp;action=edit&amp;section=26" TargetMode="External"/><Relationship Id="rId469" Type="http://schemas.openxmlformats.org/officeDocument/2006/relationships/hyperlink" Target="http://en.wikipedia.org/wiki/Ken_Thompson" TargetMode="External"/><Relationship Id="rId470" Type="http://schemas.openxmlformats.org/officeDocument/2006/relationships/hyperlink" Target="http://en.wikipedia.org/wiki/Dennis_Ritchie" TargetMode="External"/><Relationship Id="rId471" Type="http://schemas.openxmlformats.org/officeDocument/2006/relationships/hyperlink" Target="http://en.wikipedia.org/wiki/Douglas_McIlroy" TargetMode="External"/><Relationship Id="rId472" Type="http://schemas.openxmlformats.org/officeDocument/2006/relationships/hyperlink" Target="http://en.wikipedia.org/wiki/Douglas_McIlroy" TargetMode="External"/><Relationship Id="rId473" Type="http://schemas.openxmlformats.org/officeDocument/2006/relationships/hyperlink" Target="http://en.wikipedia.org/wiki/Bell_Labs" TargetMode="External"/><Relationship Id="rId474" Type="http://schemas.openxmlformats.org/officeDocument/2006/relationships/hyperlink" Target="http://en.wikipedia.org/wiki/Plan_9_from_Bell_Labs" TargetMode="External"/><Relationship Id="rId475" Type="http://schemas.openxmlformats.org/officeDocument/2006/relationships/hyperlink" Target="http://en.wikipedia.org/wiki/Inferno_(operating_system)" TargetMode="External"/><Relationship Id="rId476" Type="http://schemas.openxmlformats.org/officeDocument/2006/relationships/hyperlink" Target="http://en.wikipedia.org/wiki/Lucent_Public_License" TargetMode="External"/><Relationship Id="rId477" Type="http://schemas.openxmlformats.org/officeDocument/2006/relationships/hyperlink" Target="http://en.wikipedia.org/wiki/Vita_Nuova_Holdings" TargetMode="External"/><Relationship Id="rId478" Type="http://schemas.openxmlformats.org/officeDocument/2006/relationships/hyperlink" Target="http://en.wikipedia.org/wiki/Vita_Nuova_Holdings" TargetMode="External"/><Relationship Id="rId479" Type="http://schemas.openxmlformats.org/officeDocument/2006/relationships/hyperlink" Target="http://en.wikipedia.org/wiki/Vita_Nuova_Holdings" TargetMode="External"/><Relationship Id="rId480" Type="http://schemas.openxmlformats.org/officeDocument/2006/relationships/hyperlink" Target="http://en.wikipedia.org/w/index.php?title=Operating_system&amp;action=edit&amp;section=27" TargetMode="External"/><Relationship Id="rId481" Type="http://schemas.openxmlformats.org/officeDocument/2006/relationships/hyperlink" Target="http://en.wikipedia.org/wiki/Ken_Thompson" TargetMode="External"/><Relationship Id="rId482" Type="http://schemas.openxmlformats.org/officeDocument/2006/relationships/hyperlink" Target="http://en.wikipedia.org/wiki/B_(programming_language)" TargetMode="External"/><Relationship Id="rId483" Type="http://schemas.openxmlformats.org/officeDocument/2006/relationships/hyperlink" Target="http://en.wikipedia.org/wiki/BCPL" TargetMode="External"/><Relationship Id="rId484" Type="http://schemas.openxmlformats.org/officeDocument/2006/relationships/hyperlink" Target="http://en.wikipedia.org/wiki/MULTICS" TargetMode="External"/><Relationship Id="rId485" Type="http://schemas.openxmlformats.org/officeDocument/2006/relationships/hyperlink" Target="http://en.wikipedia.org/wiki/C_(programming_language)" TargetMode="External"/><Relationship Id="rId486" Type="http://schemas.openxmlformats.org/officeDocument/2006/relationships/hyperlink" Target="http://en.wikipedia.org/wiki/History_of_operating_systems" TargetMode="External"/><Relationship Id="rId487" Type="http://schemas.openxmlformats.org/officeDocument/2006/relationships/hyperlink" Target="http://en.wikipedia.org/wiki/Unix-like" TargetMode="External"/><Relationship Id="rId488" Type="http://schemas.openxmlformats.org/officeDocument/2006/relationships/hyperlink" Target="http://en.wikipedia.org/wiki/System_V" TargetMode="External"/><Relationship Id="rId489" Type="http://schemas.openxmlformats.org/officeDocument/2006/relationships/hyperlink" Target="http://en.wikipedia.org/wiki/BSD_(operating_system)" TargetMode="External"/><Relationship Id="rId490" Type="http://schemas.openxmlformats.org/officeDocument/2006/relationships/hyperlink" Target="http://en.wikipedia.org/wiki/Linux" TargetMode="External"/><Relationship Id="rId491" Type="http://schemas.openxmlformats.org/officeDocument/2006/relationships/hyperlink" Target="http://en.wikipedia.org/wiki/UNIX" TargetMode="External"/><Relationship Id="rId492" Type="http://schemas.openxmlformats.org/officeDocument/2006/relationships/hyperlink" Target="http://en.wikipedia.org/wiki/The_Open_Group" TargetMode="External"/><Relationship Id="rId493" Type="http://schemas.openxmlformats.org/officeDocument/2006/relationships/hyperlink" Target="http://en.wikipedia.org/wiki/Server_(computing)" TargetMode="External"/><Relationship Id="rId494" Type="http://schemas.openxmlformats.org/officeDocument/2006/relationships/hyperlink" Target="http://en.wikipedia.org/wiki/Workstation" TargetMode="External"/><Relationship Id="rId495" Type="http://schemas.openxmlformats.org/officeDocument/2006/relationships/hyperlink" Target="http://en.wikipedia.org/wiki/Free_software" TargetMode="External"/><Relationship Id="rId496" Type="http://schemas.openxmlformats.org/officeDocument/2006/relationships/hyperlink" Target="http://en.wikipedia.org/wiki/GNU" TargetMode="External"/><Relationship Id="rId497" Type="http://schemas.openxmlformats.org/officeDocument/2006/relationships/hyperlink" Target="http://en.wikipedia.org/wiki/Linux" TargetMode="External"/><Relationship Id="rId498" Type="http://schemas.openxmlformats.org/officeDocument/2006/relationships/hyperlink" Target="http://en.wikipedia.org/wiki/Berkeley_Software_Distribution" TargetMode="External"/><Relationship Id="rId499" Type="http://schemas.openxmlformats.org/officeDocument/2006/relationships/hyperlink" Target="http://en.wikipedia.org/wiki/HP-UX" TargetMode="External"/><Relationship Id="rId500" Type="http://schemas.openxmlformats.org/officeDocument/2006/relationships/hyperlink" Target="http://en.wikipedia.org/wiki/AIX_operating_system" TargetMode="External"/><Relationship Id="rId501" Type="http://schemas.openxmlformats.org/officeDocument/2006/relationships/hyperlink" Target="http://en.wikipedia.org/wiki/Solaris_Operating_System" TargetMode="External"/><Relationship Id="rId502" Type="http://schemas.openxmlformats.org/officeDocument/2006/relationships/hyperlink" Target="http://en.wikipedia.org/wiki/X86" TargetMode="External"/><Relationship Id="rId503" Type="http://schemas.openxmlformats.org/officeDocument/2006/relationships/hyperlink" Target="http://en.wikipedia.org/wiki/Mac_OS_X" TargetMode="External"/><Relationship Id="rId504" Type="http://schemas.openxmlformats.org/officeDocument/2006/relationships/hyperlink" Target="http://en.wikipedia.org/wiki/Hybrid_kernel" TargetMode="External"/><Relationship Id="rId505" Type="http://schemas.openxmlformats.org/officeDocument/2006/relationships/hyperlink" Target="http://en.wikipedia.org/wiki/NeXTSTEP" TargetMode="External"/><Relationship Id="rId506" Type="http://schemas.openxmlformats.org/officeDocument/2006/relationships/hyperlink" Target="http://en.wikipedia.org/wiki/Mach_(kernel)" TargetMode="External"/><Relationship Id="rId507" Type="http://schemas.openxmlformats.org/officeDocument/2006/relationships/hyperlink" Target="http://en.wikipedia.org/wiki/FreeBSD" TargetMode="External"/><Relationship Id="rId508" Type="http://schemas.openxmlformats.org/officeDocument/2006/relationships/hyperlink" Target="http://en.wikipedia.org/wiki/POSIX" TargetMode="External"/><Relationship Id="rId509" Type="http://schemas.openxmlformats.org/officeDocument/2006/relationships/hyperlink" Target="http://en.wikipedia.org/w/index.php?title=Operating_system&amp;action=edit&amp;section=28" TargetMode="External"/><Relationship Id="rId510" Type="http://schemas.openxmlformats.org/officeDocument/2006/relationships/hyperlink" Target="http://en.wikipedia.org/wiki/Mac_OS_X" TargetMode="External"/><Relationship Id="rId511" Type="http://schemas.openxmlformats.org/officeDocument/2006/relationships/hyperlink" Target="http://en.wikipedia.org/wiki/Proprietary_software" TargetMode="External"/><Relationship Id="rId512" Type="http://schemas.openxmlformats.org/officeDocument/2006/relationships/hyperlink" Target="http://en.wikipedia.org/wiki/Apple_Inc." TargetMode="External"/><Relationship Id="rId513" Type="http://schemas.openxmlformats.org/officeDocument/2006/relationships/hyperlink" Target="http://en.wikipedia.org/wiki/Macintosh" TargetMode="External"/><Relationship Id="rId514" Type="http://schemas.openxmlformats.org/officeDocument/2006/relationships/hyperlink" Target="http://en.wikipedia.org/wiki/Mac_OS" TargetMode="External"/><Relationship Id="rId515" Type="http://schemas.openxmlformats.org/officeDocument/2006/relationships/hyperlink" Target="http://en.wikipedia.org/wiki/UNIX" TargetMode="External"/><Relationship Id="rId516" Type="http://schemas.openxmlformats.org/officeDocument/2006/relationships/hyperlink" Target="http://en.wikipedia.org/wiki/NeXT" TargetMode="External"/><Relationship Id="rId517" Type="http://schemas.openxmlformats.org/officeDocument/2006/relationships/hyperlink" Target="http://en.wikipedia.org/wiki/Mac_OS_X_Server_1.0" TargetMode="External"/><Relationship Id="rId518" Type="http://schemas.openxmlformats.org/officeDocument/2006/relationships/hyperlink" Target="http://en.wikipedia.org/wiki/Mac_OS_X_v10.0" TargetMode="External"/><Relationship Id="rId519" Type="http://schemas.openxmlformats.org/officeDocument/2006/relationships/hyperlink" Target="http://en.wikipedia.org/wiki/Mac_OS_X_v10.5" TargetMode="External"/><Relationship Id="rId520" Type="http://schemas.openxmlformats.org/officeDocument/2006/relationships/hyperlink" Target="http://en.wikipedia.org/wiki/Big_cat" TargetMode="External"/><Relationship Id="rId521" Type="http://schemas.openxmlformats.org/officeDocument/2006/relationships/hyperlink" Target="http://en.wikipedia.org/wiki/Mac_OS_X_Server" TargetMode="External"/><Relationship Id="rId522" Type="http://schemas.openxmlformats.org/officeDocument/2006/relationships/hyperlink" Target="http://en.wikipedia.org/wiki/Software_architecture" TargetMode="External"/><Relationship Id="rId523" Type="http://schemas.openxmlformats.org/officeDocument/2006/relationships/hyperlink" Target="http://en.wikipedia.org/wiki/Server_(computing)" TargetMode="External"/><Relationship Id="rId524" Type="http://schemas.openxmlformats.org/officeDocument/2006/relationships/hyperlink" Target="http://en.wikipedia.org/wiki/Network_service" TargetMode="External"/><Relationship Id="rId525" Type="http://schemas.openxmlformats.org/officeDocument/2006/relationships/hyperlink" Target="http://en.wikipedia.org/wiki/Mail_transfer_agent" TargetMode="External"/><Relationship Id="rId526" Type="http://schemas.openxmlformats.org/officeDocument/2006/relationships/hyperlink" Target="http://en.wikipedia.org/wiki/Samba_software" TargetMode="External"/><Relationship Id="rId527" Type="http://schemas.openxmlformats.org/officeDocument/2006/relationships/hyperlink" Target="http://en.wikipedia.org/wiki/LDAP" TargetMode="External"/><Relationship Id="rId528" Type="http://schemas.openxmlformats.org/officeDocument/2006/relationships/hyperlink" Target="http://en.wikipedia.org/wiki/Domain_Name_System" TargetMode="External"/><Relationship Id="rId529" Type="http://schemas.openxmlformats.org/officeDocument/2006/relationships/hyperlink" Target="http://en.wikipedia.org/w/index.php?title=Operating_system&amp;action=edit&amp;section=29" TargetMode="External"/><Relationship Id="rId530" Type="http://schemas.openxmlformats.org/officeDocument/2006/relationships/hyperlink" Target="http://en.wikipedia.org/wiki/Real-time_operating_system" TargetMode="External"/><Relationship Id="rId531" Type="http://schemas.openxmlformats.org/officeDocument/2006/relationships/hyperlink" Target="http://en.wikipedia.org/wiki/Real-time_operating_system" TargetMode="External"/><Relationship Id="rId532" Type="http://schemas.openxmlformats.org/officeDocument/2006/relationships/hyperlink" Target="http://en.wikipedia.org/wiki/Real-time_computing" TargetMode="External"/><Relationship Id="rId533" Type="http://schemas.openxmlformats.org/officeDocument/2006/relationships/hyperlink" Target="http://en.wikipedia.org/wiki/Transaction_Processing_Facility" TargetMode="External"/><Relationship Id="rId534" Type="http://schemas.openxmlformats.org/officeDocument/2006/relationships/hyperlink" Target="http://en.wikipedia.org/wiki/American_Airlines" TargetMode="External"/><Relationship Id="rId535" Type="http://schemas.openxmlformats.org/officeDocument/2006/relationships/hyperlink" Target="http://en.wikipedia.org/wiki/International_Business_Machines" TargetMode="External"/><Relationship Id="rId536" Type="http://schemas.openxmlformats.org/officeDocument/2006/relationships/hyperlink" Target="http://en.wikipedia.org/wiki/Sabre_Airline_Reservations_System" TargetMode="External"/><Relationship Id="rId537" Type="http://schemas.openxmlformats.org/officeDocument/2006/relationships/hyperlink" Target="http://en.wikipedia.org/wiki/Sabre_Airline_Reservations_System" TargetMode="External"/><Relationship Id="rId538" Type="http://schemas.openxmlformats.org/officeDocument/2006/relationships/hyperlink" Target="http://en.wikipedia.org/w/index.php?title=Operating_system&amp;action=edit&amp;section=30" TargetMode="External"/><Relationship Id="rId539" Type="http://schemas.openxmlformats.org/officeDocument/2006/relationships/hyperlink" Target="http://en.wikipedia.org/wiki/List_of_operating_systems#Microcontroller.2C_Real-time" TargetMode="External"/><Relationship Id="rId540" Type="http://schemas.openxmlformats.org/officeDocument/2006/relationships/hyperlink" Target="http://en.wikipedia.org/wiki/List_of_operating_systems#Microcontroller.2C_Real-time" TargetMode="External"/><Relationship Id="rId541" Type="http://schemas.openxmlformats.org/officeDocument/2006/relationships/hyperlink" Target="http://en.wikipedia.org/wiki/List_of_operating_systems#Microcontroller.2C_Real-time" TargetMode="External"/><Relationship Id="rId542" Type="http://schemas.openxmlformats.org/officeDocument/2006/relationships/hyperlink" Target="http://en.wikipedia.org/wiki/Embedded_system" TargetMode="External"/><Relationship Id="rId543" Type="http://schemas.openxmlformats.org/officeDocument/2006/relationships/hyperlink" Target="http://en.wikipedia.org/wiki/Real-time_operating_system" TargetMode="External"/><Relationship Id="rId544" Type="http://schemas.openxmlformats.org/officeDocument/2006/relationships/hyperlink" Target="http://en.wikipedia.org/wiki/VxWorks" TargetMode="External"/><Relationship Id="rId545" Type="http://schemas.openxmlformats.org/officeDocument/2006/relationships/hyperlink" Target="http://en.wikipedia.org/wiki/ECos" TargetMode="External"/><Relationship Id="rId546" Type="http://schemas.openxmlformats.org/officeDocument/2006/relationships/hyperlink" Target="http://en.wikipedia.org/wiki/QNX" TargetMode="External"/><Relationship Id="rId547" Type="http://schemas.openxmlformats.org/officeDocument/2006/relationships/hyperlink" Target="http://en.wikipedia.org/wiki/MontaVista_Linux" TargetMode="External"/><Relationship Id="rId548" Type="http://schemas.openxmlformats.org/officeDocument/2006/relationships/hyperlink" Target="http://en.wikipedia.org/wiki/MontaVista_Linux" TargetMode="External"/><Relationship Id="rId549" Type="http://schemas.openxmlformats.org/officeDocument/2006/relationships/hyperlink" Target="http://en.wikipedia.org/wiki/RTLinux" TargetMode="External"/><Relationship Id="rId550" Type="http://schemas.openxmlformats.org/officeDocument/2006/relationships/hyperlink" Target="http://en.wikipedia.org/wiki/Symbian_OS" TargetMode="External"/><Relationship Id="rId551" Type="http://schemas.openxmlformats.org/officeDocument/2006/relationships/hyperlink" Target="http://en.wikipedia.org/wiki/Symbian_OS" TargetMode="External"/><Relationship Id="rId552" Type="http://schemas.openxmlformats.org/officeDocument/2006/relationships/hyperlink" Target="http://en.wikipedia.org/wiki/Palm_OS" TargetMode="External"/><Relationship Id="rId553" Type="http://schemas.openxmlformats.org/officeDocument/2006/relationships/hyperlink" Target="http://en.wikipedia.org/wiki/Windows_CE" TargetMode="External"/><Relationship Id="rId554" Type="http://schemas.openxmlformats.org/officeDocument/2006/relationships/hyperlink" Target="http://en.wikipedia.org/wiki/BSD_(operating_system)" TargetMode="External"/><Relationship Id="rId555" Type="http://schemas.openxmlformats.org/officeDocument/2006/relationships/hyperlink" Target="http://en.wikipedia.org/wiki/Linux" TargetMode="External"/><Relationship Id="rId556" Type="http://schemas.openxmlformats.org/officeDocument/2006/relationships/hyperlink" Target="http://en.wikipedia.org/wiki/Windows_CE" TargetMode="External"/><Relationship Id="rId557" Type="http://schemas.openxmlformats.org/officeDocument/2006/relationships/slide" Target="../slides/slide1.xml"/><Relationship Id="rId558"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hyperlink" Target="http://en.wikipedia.org/wiki/Computer_program" TargetMode="External"/><Relationship Id="rId2" Type="http://schemas.openxmlformats.org/officeDocument/2006/relationships/hyperlink" Target="http://en.wikipedia.org/wiki/Hardware" TargetMode="External"/><Relationship Id="rId3" Type="http://schemas.openxmlformats.org/officeDocument/2006/relationships/hyperlink" Target="http://en.wikipedia.org/wiki/Computer_bus" TargetMode="External"/><Relationship Id="rId4" Type="http://schemas.openxmlformats.org/officeDocument/2006/relationships/hyperlink" Target="http://en.wikipedia.org/wiki/Subroutine" TargetMode="External"/><Relationship Id="rId5" Type="http://schemas.openxmlformats.org/officeDocument/2006/relationships/hyperlink" Target="http://en.wikipedia.org/wiki/Operating_system" TargetMode="External"/><Relationship Id="rId6" Type="http://schemas.openxmlformats.org/officeDocument/2006/relationships/hyperlink" Target="http://en.wikipedia.org/wiki/Interrupt" TargetMode="External"/><Relationship Id="rId7" Type="http://schemas.openxmlformats.org/officeDocument/2006/relationships/slide" Target="../slides/slide10.xml"/><Relationship Id="rId8"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hyperlink" Target="http://en.wikipedia.org/wiki/User_(computing)" TargetMode="External"/><Relationship Id="rId2" Type="http://schemas.openxmlformats.org/officeDocument/2006/relationships/hyperlink" Target="http://en.wikipedia.org/wiki/Interaction" TargetMode="External"/><Relationship Id="rId3" Type="http://schemas.openxmlformats.org/officeDocument/2006/relationships/hyperlink" Target="http://en.wikipedia.org/wiki/System" TargetMode="External"/><Relationship Id="rId4" Type="http://schemas.openxmlformats.org/officeDocument/2006/relationships/hyperlink" Target="http://en.wikipedia.org/wiki/Machine" TargetMode="External"/><Relationship Id="rId5" Type="http://schemas.openxmlformats.org/officeDocument/2006/relationships/hyperlink" Target="http://en.wikipedia.org/wiki/Computer_program" TargetMode="External"/><Relationship Id="rId6" Type="http://schemas.openxmlformats.org/officeDocument/2006/relationships/hyperlink" Target="http://en.wikipedia.org/wiki/Tools" TargetMode="External"/><Relationship Id="rId7" Type="http://schemas.openxmlformats.org/officeDocument/2006/relationships/hyperlink" Target="http://en.wikipedia.org/wiki/Input" TargetMode="External"/><Relationship Id="rId8" Type="http://schemas.openxmlformats.org/officeDocument/2006/relationships/hyperlink" Target="http://en.wikipedia.org/wiki/Output" TargetMode="External"/><Relationship Id="rId9" Type="http://schemas.openxmlformats.org/officeDocument/2006/relationships/slide" Target="../slides/slide12.xml"/><Relationship Id="rId10"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en.wikipedia.org/wiki/Computer_multitasking" TargetMode="External"/><Relationship Id="rId2" Type="http://schemas.openxmlformats.org/officeDocument/2006/relationships/hyperlink" Target="http://en.wikipedia.org/wiki/Operating_system" TargetMode="External"/><Relationship Id="rId3" Type="http://schemas.openxmlformats.org/officeDocument/2006/relationships/hyperlink" Target="http://en.wikipedia.org/wiki/Real-time_computing" TargetMode="External"/><Relationship Id="rId4" Type="http://schemas.openxmlformats.org/officeDocument/2006/relationships/hyperlink" Target="http://en.wikipedia.org/wiki/Embedded_system" TargetMode="External"/><Relationship Id="rId5" Type="http://schemas.openxmlformats.org/officeDocument/2006/relationships/hyperlink" Target="http://en.wikipedia.org/wiki/Robot" TargetMode="External"/><Relationship Id="rId6" Type="http://schemas.openxmlformats.org/officeDocument/2006/relationships/hyperlink" Target="http://en.wikipedia.org/wiki/SCADA" TargetMode="External"/><Relationship Id="rId7" Type="http://schemas.openxmlformats.org/officeDocument/2006/relationships/hyperlink" Target="http://en.wikipedia.org/wiki/Throughput" TargetMode="External"/><Relationship Id="rId8" Type="http://schemas.openxmlformats.org/officeDocument/2006/relationships/hyperlink" Target="http://en.wikipedia.org/wiki/Real-time_computing#Hard_and_soft_real-time_systems" TargetMode="External"/><Relationship Id="rId9" Type="http://schemas.openxmlformats.org/officeDocument/2006/relationships/hyperlink" Target="http://en.wikipedia.org/wiki/Real-time_computing#Hard_and_soft_real-time_systems" TargetMode="External"/><Relationship Id="rId10" Type="http://schemas.openxmlformats.org/officeDocument/2006/relationships/hyperlink" Target="http://en.wikipedia.org/wiki/Interrupt_latency" TargetMode="External"/><Relationship Id="rId11" Type="http://schemas.openxmlformats.org/officeDocument/2006/relationships/hyperlink" Target="http://en.wikipedia.org/wiki/Thread_switching_latency" TargetMode="External"/><Relationship Id="rId12" Type="http://schemas.openxmlformats.org/officeDocument/2006/relationships/hyperlink" Target="http://en.wikipedia.org/wiki/Transaction_Processing_Facility" TargetMode="External"/><Relationship Id="rId13" Type="http://schemas.openxmlformats.org/officeDocument/2006/relationships/hyperlink" Target="http://en.wikipedia.org/wiki/American_Airlines" TargetMode="External"/><Relationship Id="rId14" Type="http://schemas.openxmlformats.org/officeDocument/2006/relationships/hyperlink" Target="http://en.wikipedia.org/wiki/International_Business_Machines" TargetMode="External"/><Relationship Id="rId15" Type="http://schemas.openxmlformats.org/officeDocument/2006/relationships/hyperlink" Target="http://en.wikipedia.org/wiki/Sabre_Airline_Reservations_System" TargetMode="External"/><Relationship Id="rId16" Type="http://schemas.openxmlformats.org/officeDocument/2006/relationships/hyperlink" Target="http://en.wikipedia.org/wiki/Sabre_Airline_Reservations_System" TargetMode="External"/><Relationship Id="rId17" Type="http://schemas.openxmlformats.org/officeDocument/2006/relationships/hyperlink" Target="http://en.wikipedia.org/wiki/Round-robin_scheduling" TargetMode="External"/><Relationship Id="rId18" Type="http://schemas.openxmlformats.org/officeDocument/2006/relationships/hyperlink" Target="http://en.wikipedia.org/wiki/Computer_multitasking" TargetMode="External"/><Relationship Id="rId19" Type="http://schemas.openxmlformats.org/officeDocument/2006/relationships/hyperlink" Target="http://en.wikipedia.org/wiki/CPU_design" TargetMode="External"/><Relationship Id="rId20" Type="http://schemas.openxmlformats.org/officeDocument/2006/relationships/hyperlink" Target="http://en.wikipedia.org/wiki/Barrel_processor" TargetMode="External"/><Relationship Id="rId21" Type="http://schemas.openxmlformats.org/officeDocument/2006/relationships/slide" Target="../slides/slide14.xml"/><Relationship Id="rId2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en.wikipedia.org/wiki/Multitasking" TargetMode="External"/><Relationship Id="rId2" Type="http://schemas.openxmlformats.org/officeDocument/2006/relationships/hyperlink" Target="http://en.wikipedia.org/wiki/Computer_process" TargetMode="External"/><Relationship Id="rId3" Type="http://schemas.openxmlformats.org/officeDocument/2006/relationships/hyperlink" Target="http://en.wikipedia.org/wiki/Central_processing_unit" TargetMode="External"/><Relationship Id="rId4" Type="http://schemas.openxmlformats.org/officeDocument/2006/relationships/hyperlink" Target="http://en.wikipedia.org/wiki/Scheduling_(computing)" TargetMode="External"/><Relationship Id="rId5" Type="http://schemas.openxmlformats.org/officeDocument/2006/relationships/hyperlink" Target="http://en.wikipedia.org/wiki/Context_switch" TargetMode="External"/><Relationship Id="rId6" Type="http://schemas.openxmlformats.org/officeDocument/2006/relationships/hyperlink" Target="http://en.wikipedia.org/wiki/Parallel_computing" TargetMode="External"/><Relationship Id="rId7" Type="http://schemas.openxmlformats.org/officeDocument/2006/relationships/hyperlink" Target="http://en.wikipedia.org/wiki/Multiprocessor" TargetMode="External"/><Relationship Id="rId8" Type="http://schemas.openxmlformats.org/officeDocument/2006/relationships/slide" Target="../slides/slide16.xml"/><Relationship Id="rId9"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hyperlink" Target="http://en.wikipedia.org/wiki/Operating_system" TargetMode="External"/><Relationship Id="rId2" Type="http://schemas.openxmlformats.org/officeDocument/2006/relationships/hyperlink" Target="http://en.wikipedia.org/wiki/Application_software" TargetMode="External"/><Relationship Id="rId3" Type="http://schemas.openxmlformats.org/officeDocument/2006/relationships/hyperlink" Target="http://en.wikipedia.org/wiki/User_(computing)" TargetMode="External"/><Relationship Id="rId4" Type="http://schemas.openxmlformats.org/officeDocument/2006/relationships/hyperlink" Target="http://en.wikipedia.org/wiki/Computer" TargetMode="External"/><Relationship Id="rId5" Type="http://schemas.openxmlformats.org/officeDocument/2006/relationships/hyperlink" Target="http://en.wikipedia.org/wiki/Time-sharing" TargetMode="External"/><Relationship Id="rId6" Type="http://schemas.openxmlformats.org/officeDocument/2006/relationships/hyperlink" Target="http://en.wikipedia.org/wiki/Batch_processing" TargetMode="External"/><Relationship Id="rId7" Type="http://schemas.openxmlformats.org/officeDocument/2006/relationships/hyperlink" Target="http://en.wikipedia.org/wiki/Mainframe_computer" TargetMode="External"/><Relationship Id="rId8" Type="http://schemas.openxmlformats.org/officeDocument/2006/relationships/hyperlink" Target="http://en.wikipedia.org/wiki/Central_processing_unit" TargetMode="External"/><Relationship Id="rId9" Type="http://schemas.openxmlformats.org/officeDocument/2006/relationships/hyperlink" Target="http://en.wikipedia.org/wiki/Input/output" TargetMode="External"/><Relationship Id="rId10" Type="http://schemas.openxmlformats.org/officeDocument/2006/relationships/hyperlink" Target="http://en.wikipedia.org/wiki/Computer_multitasking" TargetMode="External"/><Relationship Id="rId11" Type="http://schemas.openxmlformats.org/officeDocument/2006/relationships/hyperlink" Target="http://en.wikipedia.org/wiki/Unix" TargetMode="External"/><Relationship Id="rId12" Type="http://schemas.openxmlformats.org/officeDocument/2006/relationships/hyperlink" Target="http://en.wikipedia.org/wiki/Secure_Shell" TargetMode="External"/><Relationship Id="rId13" Type="http://schemas.openxmlformats.org/officeDocument/2006/relationships/hyperlink" Target="http://en.wikipedia.org/wiki/Unix_shell" TargetMode="External"/><Relationship Id="rId14" Type="http://schemas.openxmlformats.org/officeDocument/2006/relationships/hyperlink" Target="http://en.wikipedia.org/wiki/X_Window_System" TargetMode="External"/><Relationship Id="rId15" Type="http://schemas.openxmlformats.org/officeDocument/2006/relationships/hyperlink" Target="http://en.wikipedia.org/wiki/Thin_client" TargetMode="External"/><Relationship Id="rId16" Type="http://schemas.openxmlformats.org/officeDocument/2006/relationships/slide" Target="../slides/slide17.xml"/><Relationship Id="rId17"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computer.howstuffworks.com/pc.htm" TargetMode="External"/><Relationship Id="rId2" Type="http://schemas.openxmlformats.org/officeDocument/2006/relationships/hyperlink" Target="http://computer.howstuffworks.com/microprocessor.htm" TargetMode="External"/><Relationship Id="rId3" Type="http://schemas.openxmlformats.org/officeDocument/2006/relationships/hyperlink" Target="http://computer.howstuffworks.com/memory" TargetMode="External"/><Relationship Id="rId4" Type="http://schemas.openxmlformats.org/officeDocument/2006/relationships/hyperlink" Target="http://electronics.howstuffworks.com/cell-phone.htm" TargetMode="External"/><Relationship Id="rId5" Type="http://schemas.openxmlformats.org/officeDocument/2006/relationships/slide" Target="../slides/slide2.xml"/><Relationship Id="rId6"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en.wikipedia.org/wiki/Subroutine" TargetMode="External"/><Relationship Id="rId2" Type="http://schemas.openxmlformats.org/officeDocument/2006/relationships/hyperlink" Target="http://en.wikipedia.org/wiki/Class_(computer_science)" TargetMode="External"/><Relationship Id="rId3" Type="http://schemas.openxmlformats.org/officeDocument/2006/relationships/hyperlink" Target="http://en.wikipedia.org/wiki/Protocol_(computing)" TargetMode="External"/><Relationship Id="rId4" Type="http://schemas.openxmlformats.org/officeDocument/2006/relationships/hyperlink" Target="http://en.wikipedia.org/wiki/Operating_system" TargetMode="External"/><Relationship Id="rId5" Type="http://schemas.openxmlformats.org/officeDocument/2006/relationships/hyperlink" Target="http://en.wikipedia.org/wiki/Library_(computer_science)" TargetMode="External"/><Relationship Id="rId6" Type="http://schemas.openxmlformats.org/officeDocument/2006/relationships/hyperlink" Target="http://en.wikipedia.org/wiki/Service_(systems_architecture)"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Api#cite_note-0" TargetMode="External"/><Relationship Id="rId9" Type="http://schemas.openxmlformats.org/officeDocument/2006/relationships/hyperlink" Target="http://en.wikipedia.org/wiki/Remote_procedure_call" TargetMode="External"/><Relationship Id="rId10" Type="http://schemas.openxmlformats.org/officeDocument/2006/relationships/slide" Target="../slides/slide3.xml"/><Relationship Id="rId1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en.wikipedia.org/wiki/Kernel_(computer_science)" TargetMode="External"/><Relationship Id="rId2" Type="http://schemas.openxmlformats.org/officeDocument/2006/relationships/hyperlink" Target="http://en.wikipedia.org/wiki/Boot_time" TargetMode="External"/><Relationship Id="rId3" Type="http://schemas.openxmlformats.org/officeDocument/2006/relationships/hyperlink" Target="http://en.wikipedia.org/wiki/Paging" TargetMode="External"/><Relationship Id="rId4" Type="http://schemas.openxmlformats.org/officeDocument/2006/relationships/hyperlink" Target="http://en.wikipedia.org/wiki/Embedded_operating_system" TargetMode="External"/><Relationship Id="rId5" Type="http://schemas.openxmlformats.org/officeDocument/2006/relationships/hyperlink" Target="http://en.wikipedia.org/wiki/Computer_program" TargetMode="External"/><Relationship Id="rId6" Type="http://schemas.openxmlformats.org/officeDocument/2006/relationships/hyperlink" Target="http://en.wikipedia.org/wiki/Hardware" TargetMode="External"/><Relationship Id="rId7" Type="http://schemas.openxmlformats.org/officeDocument/2006/relationships/hyperlink" Target="http://en.wikipedia.org/wiki/Computer_bus" TargetMode="External"/><Relationship Id="rId8" Type="http://schemas.openxmlformats.org/officeDocument/2006/relationships/hyperlink" Target="http://en.wikipedia.org/wiki/Subroutine" TargetMode="External"/><Relationship Id="rId9" Type="http://schemas.openxmlformats.org/officeDocument/2006/relationships/hyperlink" Target="http://en.wikipedia.org/wiki/Operating_system" TargetMode="External"/><Relationship Id="rId10" Type="http://schemas.openxmlformats.org/officeDocument/2006/relationships/hyperlink" Target="http://en.wikipedia.org/wiki/Interrupt" TargetMode="External"/><Relationship Id="rId11" Type="http://schemas.openxmlformats.org/officeDocument/2006/relationships/slide" Target="../slides/slide4.xml"/><Relationship Id="rId1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en.wikipedia.org/wiki/Computer_science" TargetMode="External"/><Relationship Id="rId2" Type="http://schemas.openxmlformats.org/officeDocument/2006/relationships/hyperlink" Target="http://en.wikipedia.org/wiki/Operating_system" TargetMode="External"/><Relationship Id="rId3" Type="http://schemas.openxmlformats.org/officeDocument/2006/relationships/hyperlink" Target="http://en.wikipedia.org/wiki/Computer_hardware" TargetMode="External"/><Relationship Id="rId4" Type="http://schemas.openxmlformats.org/officeDocument/2006/relationships/hyperlink" Target="http://en.wikipedia.org/wiki/Computer_software" TargetMode="External"/><Relationship Id="rId5" Type="http://schemas.openxmlformats.org/officeDocument/2006/relationships/hyperlink" Target="http://en.wikipedia.org/wiki/Kernel_(computer_science)#cite_note-Wulf74-0" TargetMode="External"/><Relationship Id="rId6" Type="http://schemas.openxmlformats.org/officeDocument/2006/relationships/hyperlink" Target="http://en.wikipedia.org/wiki/Abstraction_layer" TargetMode="External"/><Relationship Id="rId7" Type="http://schemas.openxmlformats.org/officeDocument/2006/relationships/hyperlink" Target="http://en.wikipedia.org/wiki/Random_access_memory" TargetMode="External"/><Relationship Id="rId8" Type="http://schemas.openxmlformats.org/officeDocument/2006/relationships/hyperlink" Target="http://en.wikipedia.org/wiki/Central_processing_unit" TargetMode="External"/><Relationship Id="rId9" Type="http://schemas.openxmlformats.org/officeDocument/2006/relationships/hyperlink" Target="http://en.wikipedia.org/wiki/Input/output" TargetMode="External"/><Relationship Id="rId10" Type="http://schemas.openxmlformats.org/officeDocument/2006/relationships/hyperlink" Target="http://en.wikipedia.org/wiki/Application_software" TargetMode="External"/><Relationship Id="rId11" Type="http://schemas.openxmlformats.org/officeDocument/2006/relationships/hyperlink" Target="http://en.wikipedia.org/wiki/Process_(computing)" TargetMode="External"/><Relationship Id="rId12" Type="http://schemas.openxmlformats.org/officeDocument/2006/relationships/hyperlink" Target="http://en.wikipedia.org/wiki/Inter-process_communication" TargetMode="External"/><Relationship Id="rId13" Type="http://schemas.openxmlformats.org/officeDocument/2006/relationships/hyperlink" Target="http://en.wikipedia.org/wiki/System_call" TargetMode="External"/><Relationship Id="rId14" Type="http://schemas.openxmlformats.org/officeDocument/2006/relationships/hyperlink" Target="http://en.wikipedia.org/wiki/Monolithic_kernel" TargetMode="External"/><Relationship Id="rId15" Type="http://schemas.openxmlformats.org/officeDocument/2006/relationships/hyperlink" Target="http://en.wikipedia.org/wiki/Address_space" TargetMode="External"/><Relationship Id="rId16" Type="http://schemas.openxmlformats.org/officeDocument/2006/relationships/hyperlink" Target="http://en.wikipedia.org/wiki/Microkernel" TargetMode="External"/><Relationship Id="rId17" Type="http://schemas.openxmlformats.org/officeDocument/2006/relationships/hyperlink" Target="http://en.wikipedia.org/wiki/User_space" TargetMode="External"/><Relationship Id="rId18" Type="http://schemas.openxmlformats.org/officeDocument/2006/relationships/hyperlink" Target="http://en.wikipedia.org/wiki/Kernel_(computer_science)#cite_note-mono-micro-1" TargetMode="External"/><Relationship Id="rId19" Type="http://schemas.openxmlformats.org/officeDocument/2006/relationships/slide" Target="../slides/slide5.xml"/><Relationship Id="rId20"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en.wikipedia.org/wiki/Computer_memory" TargetMode="External"/><Relationship Id="rId2" Type="http://schemas.openxmlformats.org/officeDocument/2006/relationships/hyperlink" Target="http://en.wikipedia.org/wiki/Virtual_memory" TargetMode="External"/><Relationship Id="rId3" Type="http://schemas.openxmlformats.org/officeDocument/2006/relationships/hyperlink" Target="http://en.wikipedia.org/wiki/Virtual_memory" TargetMode="External"/><Relationship Id="rId4" Type="http://schemas.openxmlformats.org/officeDocument/2006/relationships/hyperlink" Target="http://en.wikipedia.org/wiki/Garbage_collection_(computer_science)" TargetMode="External"/><Relationship Id="rId5" Type="http://schemas.openxmlformats.org/officeDocument/2006/relationships/hyperlink" Target="http://en.wikipedia.org/wiki/Manual_memory_management" TargetMode="External"/><Relationship Id="rId6" Type="http://schemas.openxmlformats.org/officeDocument/2006/relationships/slide" Target="../slides/slide8.xml"/><Relationship Id="rId7"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1143000" y="685800"/>
            <a:ext cx="4571280" cy="3428280"/>
          </a:xfrm>
          <a:prstGeom prst="rect">
            <a:avLst/>
          </a:prstGeom>
        </p:spPr>
      </p:sp>
      <p:sp>
        <p:nvSpPr>
          <p:cNvPr id="204"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1" lang="en-US" sz="2000" spc="-1" strike="noStrike">
                <a:latin typeface="Arial"/>
              </a:rPr>
              <a:t>How stuff works?:</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0" lang="en-US" sz="2000" spc="-1" strike="noStrike">
                <a:latin typeface="Arial"/>
              </a:rPr>
              <a:t>When you turn on your </a:t>
            </a:r>
            <a:r>
              <a:rPr b="0" lang="en-US" sz="2000" spc="-1" strike="noStrike" u="sng">
                <a:solidFill>
                  <a:srgbClr val="000000"/>
                </a:solidFill>
                <a:uFillTx/>
                <a:latin typeface="Arial"/>
                <a:hlinkClick r:id="rId1"/>
              </a:rPr>
              <a:t>computer</a:t>
            </a:r>
            <a:r>
              <a:rPr b="0" lang="en-US" sz="2000" spc="-1" strike="noStrike">
                <a:solidFill>
                  <a:srgbClr val="000000"/>
                </a:solidFill>
                <a:latin typeface="Arial"/>
              </a:rPr>
              <a:t>, it's nice to think that you're in control. There's the trusty computer </a:t>
            </a:r>
            <a:r>
              <a:rPr b="0" lang="en-US" sz="2000" spc="-1" strike="noStrike" u="sng">
                <a:solidFill>
                  <a:srgbClr val="000000"/>
                </a:solidFill>
                <a:uFillTx/>
                <a:latin typeface="Arial"/>
                <a:hlinkClick r:id="rId2"/>
              </a:rPr>
              <a:t>mouse</a:t>
            </a:r>
            <a:r>
              <a:rPr b="0" lang="en-US" sz="2000" spc="-1" strike="noStrike">
                <a:solidFill>
                  <a:srgbClr val="000000"/>
                </a:solidFill>
                <a:latin typeface="Arial"/>
              </a:rPr>
              <a:t>, which you can move anywhere on the screen, summoning up your music library or </a:t>
            </a:r>
            <a:r>
              <a:rPr b="0" lang="en-US" sz="2000" spc="-1" strike="noStrike" u="sng">
                <a:solidFill>
                  <a:srgbClr val="000000"/>
                </a:solidFill>
                <a:uFillTx/>
                <a:latin typeface="Arial"/>
                <a:hlinkClick r:id="rId3"/>
              </a:rPr>
              <a:t>Internet</a:t>
            </a:r>
            <a:r>
              <a:rPr b="0" lang="en-US" sz="2000" spc="-1" strike="noStrike">
                <a:solidFill>
                  <a:srgbClr val="000000"/>
                </a:solidFill>
                <a:latin typeface="Arial"/>
              </a:rPr>
              <a:t> browser at the slightest whim. Although it's easy to feel like a director in front of your desktop or </a:t>
            </a:r>
            <a:r>
              <a:rPr b="0" lang="en-US" sz="2000" spc="-1" strike="noStrike" u="sng">
                <a:solidFill>
                  <a:srgbClr val="000000"/>
                </a:solidFill>
                <a:uFillTx/>
                <a:latin typeface="Arial"/>
                <a:hlinkClick r:id="rId4"/>
              </a:rPr>
              <a:t>laptop</a:t>
            </a:r>
            <a:r>
              <a:rPr b="0" lang="en-US" sz="2000" spc="-1" strike="noStrike">
                <a:solidFill>
                  <a:srgbClr val="000000"/>
                </a:solidFill>
                <a:latin typeface="Arial"/>
              </a:rPr>
              <a:t>, there's a lot going on inside, and the real man behind the curtain handling the necessary tasks is the operating system. ­ How Stuff works?</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0" lang="en-US" sz="2000" spc="-1" strike="noStrike">
                <a:solidFill>
                  <a:srgbClr val="000000"/>
                </a:solidFill>
                <a:latin typeface="Arial"/>
              </a:rPr>
              <a:t>Not all computers have operating systems. The computer that controls the </a:t>
            </a:r>
            <a:r>
              <a:rPr b="0" lang="en-US" sz="2000" spc="-1" strike="noStrike" u="sng">
                <a:solidFill>
                  <a:srgbClr val="000000"/>
                </a:solidFill>
                <a:uFillTx/>
                <a:latin typeface="Arial"/>
                <a:hlinkClick r:id="rId5"/>
              </a:rPr>
              <a:t>microwave oven</a:t>
            </a:r>
            <a:r>
              <a:rPr b="0" lang="en-US" sz="2000" spc="-1" strike="noStrike">
                <a:solidFill>
                  <a:srgbClr val="000000"/>
                </a:solidFill>
                <a:latin typeface="Arial"/>
              </a:rPr>
              <a:t> in your kitchen, for example, doesn't need an operating system. It has one set of tasks to perform, very straightforward input to expect (a numbered keypad and a few pre-set buttons) and simple, never-changing hardware to control. For a computer like this, an operating system would be unnecessary baggage, driving up the development and manufacturing costs significantly and adding complexity where none is required. Instead, the computer in a microwave oven simply runs a single hard-wired program all the time.</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1" lang="en-US" sz="2000" spc="-1" strike="noStrike">
                <a:solidFill>
                  <a:srgbClr val="000000"/>
                </a:solidFill>
                <a:latin typeface="Arial"/>
              </a:rPr>
              <a:t>For other devices, an operating system creates the ability to:</a:t>
            </a:r>
            <a:r>
              <a:rPr b="0" lang="en-US" sz="2000" spc="-1" strike="noStrike">
                <a:solidFill>
                  <a:srgbClr val="000000"/>
                </a:solidFill>
                <a:latin typeface="Arial"/>
              </a:rPr>
              <a:t> </a:t>
            </a:r>
            <a:endParaRPr b="0" lang="en-US" sz="2000" spc="-1" strike="noStrike">
              <a:latin typeface="Arial"/>
            </a:endParaRPr>
          </a:p>
          <a:p>
            <a:pPr marL="216000" indent="-215640">
              <a:lnSpc>
                <a:spcPct val="100000"/>
              </a:lnSpc>
            </a:pPr>
            <a:r>
              <a:rPr b="0" lang="en-US" sz="2000" spc="-1" strike="noStrike">
                <a:solidFill>
                  <a:srgbClr val="000000"/>
                </a:solidFill>
                <a:latin typeface="Arial"/>
              </a:rPr>
              <a:t>1) serve a variety of purposes </a:t>
            </a:r>
            <a:endParaRPr b="0" lang="en-US" sz="2000" spc="-1" strike="noStrike">
              <a:latin typeface="Arial"/>
            </a:endParaRPr>
          </a:p>
          <a:p>
            <a:pPr marL="216000" indent="-215640">
              <a:lnSpc>
                <a:spcPct val="100000"/>
              </a:lnSpc>
            </a:pPr>
            <a:r>
              <a:rPr b="0" lang="en-US" sz="2000" spc="-1" strike="noStrike">
                <a:solidFill>
                  <a:srgbClr val="000000"/>
                </a:solidFill>
                <a:latin typeface="Arial"/>
              </a:rPr>
              <a:t>2) interact with users in more complicated ways </a:t>
            </a:r>
            <a:endParaRPr b="0" lang="en-US" sz="2000" spc="-1" strike="noStrike">
              <a:latin typeface="Arial"/>
            </a:endParaRPr>
          </a:p>
          <a:p>
            <a:pPr marL="216000" indent="-215640">
              <a:lnSpc>
                <a:spcPct val="100000"/>
              </a:lnSpc>
            </a:pPr>
            <a:r>
              <a:rPr b="0" lang="en-US" sz="2000" spc="-1" strike="noStrike">
                <a:solidFill>
                  <a:srgbClr val="000000"/>
                </a:solidFill>
                <a:latin typeface="Arial"/>
              </a:rPr>
              <a:t>3) keep up with needs that change over time </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0" lang="en-US" sz="2000" spc="-1" strike="noStrike">
                <a:solidFill>
                  <a:srgbClr val="000000"/>
                </a:solidFill>
                <a:latin typeface="Arial"/>
              </a:rPr>
              <a:t>All desktop computers have operating systems. The most common are the Windows family of operating systems developed by Microsoft, the Macintosh operating systems developed by Apple and the UNIX family of operating systems (which have been developed by a whole history of individuals, corporations and collaborators). There are hundreds of other operating systems available for special-purpose applications, including specializations for mainframes, robotics, manufacturing, real-time control systems and so on. </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1" lang="en-US" sz="2000" spc="-1" strike="noStrike">
                <a:solidFill>
                  <a:srgbClr val="000000"/>
                </a:solidFill>
                <a:latin typeface="Arial"/>
              </a:rPr>
              <a:t>Wikipedia entry on Operating Systems:</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0" lang="en-US" sz="2000" spc="-1" strike="noStrike">
                <a:solidFill>
                  <a:srgbClr val="000000"/>
                </a:solidFill>
                <a:latin typeface="Arial"/>
              </a:rPr>
              <a:t>An </a:t>
            </a:r>
            <a:r>
              <a:rPr b="1" lang="en-US" sz="2000" spc="-1" strike="noStrike">
                <a:solidFill>
                  <a:srgbClr val="000000"/>
                </a:solidFill>
                <a:latin typeface="Arial"/>
              </a:rPr>
              <a:t>operating system</a:t>
            </a:r>
            <a:r>
              <a:rPr b="0" lang="en-US" sz="2000" spc="-1" strike="noStrike">
                <a:solidFill>
                  <a:srgbClr val="000000"/>
                </a:solidFill>
                <a:latin typeface="Arial"/>
              </a:rPr>
              <a:t> (commonly abbreviated </a:t>
            </a:r>
            <a:r>
              <a:rPr b="0" i="1" lang="en-US" sz="2000" spc="-1" strike="noStrike">
                <a:solidFill>
                  <a:srgbClr val="000000"/>
                </a:solidFill>
                <a:latin typeface="Arial"/>
              </a:rPr>
              <a:t>OS</a:t>
            </a:r>
            <a:r>
              <a:rPr b="0" lang="en-US" sz="2000" spc="-1" strike="noStrike">
                <a:solidFill>
                  <a:srgbClr val="000000"/>
                </a:solidFill>
                <a:latin typeface="Arial"/>
              </a:rPr>
              <a:t> and </a:t>
            </a:r>
            <a:r>
              <a:rPr b="0" i="1" lang="en-US" sz="2000" spc="-1" strike="noStrike">
                <a:solidFill>
                  <a:srgbClr val="000000"/>
                </a:solidFill>
                <a:latin typeface="Arial"/>
              </a:rPr>
              <a:t>O/S</a:t>
            </a:r>
            <a:r>
              <a:rPr b="0" lang="en-US" sz="2000" spc="-1" strike="noStrike">
                <a:solidFill>
                  <a:srgbClr val="000000"/>
                </a:solidFill>
                <a:latin typeface="Arial"/>
              </a:rPr>
              <a:t>) is the </a:t>
            </a:r>
            <a:r>
              <a:rPr b="0" lang="en-US" sz="2000" spc="-1" strike="noStrike" u="sng">
                <a:solidFill>
                  <a:srgbClr val="000000"/>
                </a:solidFill>
                <a:uFillTx/>
                <a:latin typeface="Arial"/>
                <a:hlinkClick r:id="rId6"/>
              </a:rPr>
              <a:t>infrastructure</a:t>
            </a:r>
            <a:r>
              <a:rPr b="0" lang="en-US" sz="2000" spc="-1" strike="noStrike">
                <a:solidFill>
                  <a:srgbClr val="000000"/>
                </a:solidFill>
                <a:latin typeface="Arial"/>
              </a:rPr>
              <a:t> software component of a </a:t>
            </a:r>
            <a:r>
              <a:rPr b="0" lang="en-US" sz="2000" spc="-1" strike="noStrike" u="sng">
                <a:solidFill>
                  <a:srgbClr val="000000"/>
                </a:solidFill>
                <a:uFillTx/>
                <a:latin typeface="Arial"/>
                <a:hlinkClick r:id="rId7"/>
              </a:rPr>
              <a:t>computer</a:t>
            </a:r>
            <a:r>
              <a:rPr b="0" lang="en-US" sz="2000" spc="-1" strike="noStrike">
                <a:solidFill>
                  <a:srgbClr val="000000"/>
                </a:solidFill>
                <a:latin typeface="Arial"/>
              </a:rPr>
              <a:t> system; it is responsible for the management and coordination of activities and the sharing of the limited resources of the computer. The operating system acts as a host for </a:t>
            </a:r>
            <a:r>
              <a:rPr b="0" lang="en-US" sz="2000" spc="-1" strike="noStrike" u="sng">
                <a:solidFill>
                  <a:srgbClr val="000000"/>
                </a:solidFill>
                <a:uFillTx/>
                <a:latin typeface="Arial"/>
                <a:hlinkClick r:id="rId8"/>
              </a:rPr>
              <a:t>applications</a:t>
            </a:r>
            <a:r>
              <a:rPr b="0" lang="en-US" sz="2000" spc="-1" strike="noStrike">
                <a:solidFill>
                  <a:srgbClr val="000000"/>
                </a:solidFill>
                <a:latin typeface="Arial"/>
              </a:rPr>
              <a:t> that are run on the machine. As a host, one of the purposes of an operating system is to handle the details of the operation of the </a:t>
            </a:r>
            <a:r>
              <a:rPr b="0" lang="en-US" sz="2000" spc="-1" strike="noStrike" u="sng">
                <a:solidFill>
                  <a:srgbClr val="000000"/>
                </a:solidFill>
                <a:uFillTx/>
                <a:latin typeface="Arial"/>
                <a:hlinkClick r:id="rId9"/>
              </a:rPr>
              <a:t>hardware</a:t>
            </a:r>
            <a:r>
              <a:rPr b="0" lang="en-US" sz="2000" spc="-1" strike="noStrike">
                <a:solidFill>
                  <a:srgbClr val="000000"/>
                </a:solidFill>
                <a:latin typeface="Arial"/>
              </a:rPr>
              <a:t>. This relieves application programs from having to manage these details and makes it easier to write applications. Almost all computers, including </a:t>
            </a:r>
            <a:r>
              <a:rPr b="0" lang="en-US" sz="2000" spc="-1" strike="noStrike" u="sng">
                <a:solidFill>
                  <a:srgbClr val="000000"/>
                </a:solidFill>
                <a:uFillTx/>
                <a:latin typeface="Arial"/>
                <a:hlinkClick r:id="rId10"/>
              </a:rPr>
              <a:t>handheld computers</a:t>
            </a:r>
            <a:r>
              <a:rPr b="0" lang="en-US" sz="2000" spc="-1" strike="noStrike">
                <a:solidFill>
                  <a:srgbClr val="000000"/>
                </a:solidFill>
                <a:latin typeface="Arial"/>
              </a:rPr>
              <a:t>, </a:t>
            </a:r>
            <a:r>
              <a:rPr b="0" lang="en-US" sz="2000" spc="-1" strike="noStrike" u="sng">
                <a:solidFill>
                  <a:srgbClr val="000000"/>
                </a:solidFill>
                <a:uFillTx/>
                <a:latin typeface="Arial"/>
                <a:hlinkClick r:id="rId11"/>
              </a:rPr>
              <a:t>desktop computers</a:t>
            </a:r>
            <a:r>
              <a:rPr b="0" lang="en-US" sz="2000" spc="-1" strike="noStrike">
                <a:solidFill>
                  <a:srgbClr val="000000"/>
                </a:solidFill>
                <a:latin typeface="Arial"/>
              </a:rPr>
              <a:t>, </a:t>
            </a:r>
            <a:r>
              <a:rPr b="0" lang="en-US" sz="2000" spc="-1" strike="noStrike" u="sng">
                <a:solidFill>
                  <a:srgbClr val="000000"/>
                </a:solidFill>
                <a:uFillTx/>
                <a:latin typeface="Arial"/>
                <a:hlinkClick r:id="rId12"/>
              </a:rPr>
              <a:t>supercomputers</a:t>
            </a:r>
            <a:r>
              <a:rPr b="0" lang="en-US" sz="2000" spc="-1" strike="noStrike">
                <a:solidFill>
                  <a:srgbClr val="000000"/>
                </a:solidFill>
                <a:latin typeface="Arial"/>
              </a:rPr>
              <a:t>, and even </a:t>
            </a:r>
            <a:r>
              <a:rPr b="0" lang="en-US" sz="2000" spc="-1" strike="noStrike" u="sng">
                <a:solidFill>
                  <a:srgbClr val="000000"/>
                </a:solidFill>
                <a:uFillTx/>
                <a:latin typeface="Arial"/>
                <a:hlinkClick r:id="rId13"/>
              </a:rPr>
              <a:t>video game consoles</a:t>
            </a:r>
            <a:r>
              <a:rPr b="0" lang="en-US" sz="2000" spc="-1" strike="noStrike">
                <a:solidFill>
                  <a:srgbClr val="000000"/>
                </a:solidFill>
                <a:latin typeface="Arial"/>
              </a:rPr>
              <a:t>, use an operating system of some type. Some of the oldest models may however use an </a:t>
            </a:r>
            <a:r>
              <a:rPr b="0" lang="en-US" sz="2000" spc="-1" strike="noStrike" u="sng">
                <a:solidFill>
                  <a:srgbClr val="000000"/>
                </a:solidFill>
                <a:uFillTx/>
                <a:latin typeface="Arial"/>
                <a:hlinkClick r:id="rId14"/>
              </a:rPr>
              <a:t>embedded operating system</a:t>
            </a:r>
            <a:r>
              <a:rPr b="0" lang="en-US" sz="2000" spc="-1" strike="noStrike">
                <a:solidFill>
                  <a:srgbClr val="000000"/>
                </a:solidFill>
                <a:latin typeface="Arial"/>
              </a:rPr>
              <a:t>, that may be contained on a </a:t>
            </a:r>
            <a:r>
              <a:rPr b="0" lang="en-US" sz="2000" spc="-1" strike="noStrike" u="sng">
                <a:solidFill>
                  <a:srgbClr val="000000"/>
                </a:solidFill>
                <a:uFillTx/>
                <a:latin typeface="Arial"/>
                <a:hlinkClick r:id="rId15"/>
              </a:rPr>
              <a:t>compact disk</a:t>
            </a:r>
            <a:r>
              <a:rPr b="0" lang="en-US" sz="2000" spc="-1" strike="noStrike">
                <a:solidFill>
                  <a:srgbClr val="000000"/>
                </a:solidFill>
                <a:latin typeface="Arial"/>
              </a:rPr>
              <a:t> or other </a:t>
            </a:r>
            <a:r>
              <a:rPr b="0" lang="en-US" sz="2000" spc="-1" strike="noStrike" u="sng">
                <a:solidFill>
                  <a:srgbClr val="000000"/>
                </a:solidFill>
                <a:uFillTx/>
                <a:latin typeface="Arial"/>
                <a:hlinkClick r:id="rId16"/>
              </a:rPr>
              <a:t>data storage device</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Operating systems offer a number of services to application programs and users. Applications access these services through </a:t>
            </a:r>
            <a:r>
              <a:rPr b="0" lang="en-US" sz="2000" spc="-1" strike="noStrike" u="sng">
                <a:solidFill>
                  <a:srgbClr val="000000"/>
                </a:solidFill>
                <a:uFillTx/>
                <a:latin typeface="Arial"/>
                <a:hlinkClick r:id="rId17"/>
              </a:rPr>
              <a:t>application programming interfaces</a:t>
            </a:r>
            <a:r>
              <a:rPr b="0" lang="en-US" sz="2000" spc="-1" strike="noStrike">
                <a:solidFill>
                  <a:srgbClr val="000000"/>
                </a:solidFill>
                <a:latin typeface="Arial"/>
              </a:rPr>
              <a:t> (APIs) or </a:t>
            </a:r>
            <a:r>
              <a:rPr b="0" lang="en-US" sz="2000" spc="-1" strike="noStrike" u="sng">
                <a:solidFill>
                  <a:srgbClr val="000000"/>
                </a:solidFill>
                <a:uFillTx/>
                <a:latin typeface="Arial"/>
                <a:hlinkClick r:id="rId18"/>
              </a:rPr>
              <a:t>system calls</a:t>
            </a:r>
            <a:r>
              <a:rPr b="0" lang="en-US" sz="2000" spc="-1" strike="noStrike">
                <a:solidFill>
                  <a:srgbClr val="000000"/>
                </a:solidFill>
                <a:latin typeface="Arial"/>
              </a:rPr>
              <a:t>. By invoking these interfaces, the application can request a service from the operating system, pass parameters, and receive the results of the operation. Users may also interact with the operating system with some kind a software user interface (UI) like typing commands by using </a:t>
            </a:r>
            <a:r>
              <a:rPr b="0" lang="en-US" sz="2000" spc="-1" strike="noStrike" u="sng">
                <a:solidFill>
                  <a:srgbClr val="000000"/>
                </a:solidFill>
                <a:uFillTx/>
                <a:latin typeface="Arial"/>
                <a:hlinkClick r:id="rId19"/>
              </a:rPr>
              <a:t>command line interface</a:t>
            </a:r>
            <a:r>
              <a:rPr b="0" lang="en-US" sz="2000" spc="-1" strike="noStrike">
                <a:solidFill>
                  <a:srgbClr val="000000"/>
                </a:solidFill>
                <a:latin typeface="Arial"/>
              </a:rPr>
              <a:t> (CLI) or using a </a:t>
            </a:r>
            <a:r>
              <a:rPr b="0" lang="en-US" sz="2000" spc="-1" strike="noStrike" u="sng">
                <a:solidFill>
                  <a:srgbClr val="000000"/>
                </a:solidFill>
                <a:uFillTx/>
                <a:latin typeface="Arial"/>
                <a:hlinkClick r:id="rId20"/>
              </a:rPr>
              <a:t>graphical user interface</a:t>
            </a:r>
            <a:r>
              <a:rPr b="0" lang="en-US" sz="2000" spc="-1" strike="noStrike">
                <a:solidFill>
                  <a:srgbClr val="000000"/>
                </a:solidFill>
                <a:latin typeface="Arial"/>
              </a:rPr>
              <a:t> (GUI, commonly pronounced “gooey”). For hand-held and desktop computers, the user interface is generally considered part of the operating system. On large multi-user systems like Unix and Unix-like systems, the user interface is generally implemented as an application program that runs outside the operating system. (Whether the user interface should be included as part of the operating system is a point of contention.)</a:t>
            </a:r>
            <a:endParaRPr b="0" lang="en-US" sz="2000" spc="-1" strike="noStrike">
              <a:latin typeface="Arial"/>
            </a:endParaRPr>
          </a:p>
          <a:p>
            <a:pPr marL="216000" indent="-215640">
              <a:lnSpc>
                <a:spcPct val="100000"/>
              </a:lnSpc>
            </a:pPr>
            <a:r>
              <a:rPr b="0" lang="en-US" sz="2000" spc="-1" strike="noStrike">
                <a:solidFill>
                  <a:srgbClr val="000000"/>
                </a:solidFill>
                <a:latin typeface="Arial"/>
              </a:rPr>
              <a:t>Common contemporary operating systems include </a:t>
            </a:r>
            <a:r>
              <a:rPr b="0" lang="en-US" sz="2000" spc="-1" strike="noStrike" u="sng">
                <a:solidFill>
                  <a:srgbClr val="000000"/>
                </a:solidFill>
                <a:uFillTx/>
                <a:latin typeface="Arial"/>
                <a:hlinkClick r:id="rId21"/>
              </a:rPr>
              <a:t>Microsoft Windows</a:t>
            </a:r>
            <a:r>
              <a:rPr b="0" lang="en-US" sz="2000" spc="-1" strike="noStrike">
                <a:solidFill>
                  <a:srgbClr val="000000"/>
                </a:solidFill>
                <a:latin typeface="Arial"/>
              </a:rPr>
              <a:t>, </a:t>
            </a:r>
            <a:r>
              <a:rPr b="0" lang="en-US" sz="2000" spc="-1" strike="noStrike" u="sng">
                <a:solidFill>
                  <a:srgbClr val="000000"/>
                </a:solidFill>
                <a:uFillTx/>
                <a:latin typeface="Arial"/>
                <a:hlinkClick r:id="rId22"/>
              </a:rPr>
              <a:t>Mac OS</a:t>
            </a:r>
            <a:r>
              <a:rPr b="0" lang="en-US" sz="2000" spc="-1" strike="noStrike">
                <a:solidFill>
                  <a:srgbClr val="000000"/>
                </a:solidFill>
                <a:latin typeface="Arial"/>
              </a:rPr>
              <a:t>, </a:t>
            </a:r>
            <a:r>
              <a:rPr b="0" lang="en-US" sz="2000" spc="-1" strike="noStrike" u="sng">
                <a:solidFill>
                  <a:srgbClr val="000000"/>
                </a:solidFill>
                <a:uFillTx/>
                <a:latin typeface="Arial"/>
                <a:hlinkClick r:id="rId23"/>
              </a:rPr>
              <a:t>Linux</a:t>
            </a:r>
            <a:r>
              <a:rPr b="0" lang="en-US" sz="2000" spc="-1" strike="noStrike">
                <a:solidFill>
                  <a:srgbClr val="000000"/>
                </a:solidFill>
                <a:latin typeface="Arial"/>
              </a:rPr>
              <a:t> and </a:t>
            </a:r>
            <a:r>
              <a:rPr b="0" lang="en-US" sz="2000" spc="-1" strike="noStrike" u="sng">
                <a:solidFill>
                  <a:srgbClr val="000000"/>
                </a:solidFill>
                <a:uFillTx/>
                <a:latin typeface="Arial"/>
                <a:hlinkClick r:id="rId24"/>
              </a:rPr>
              <a:t>Solaris</a:t>
            </a:r>
            <a:r>
              <a:rPr b="0" lang="en-US" sz="2000" spc="-1" strike="noStrike">
                <a:solidFill>
                  <a:srgbClr val="000000"/>
                </a:solidFill>
                <a:latin typeface="Arial"/>
              </a:rPr>
              <a:t>. Microsoft Windows has a significant majority of market share in the desktop and notebook computer markets, while servers generally run on Linux or other Unix-like systems. Embedded device markets are split amongst several operating systems.</a:t>
            </a:r>
            <a:r>
              <a:rPr b="0" lang="en-US" sz="2000" spc="-1" strike="noStrike" u="sng" baseline="30000">
                <a:solidFill>
                  <a:srgbClr val="000000"/>
                </a:solidFill>
                <a:uFillTx/>
                <a:latin typeface="Arial"/>
                <a:hlinkClick r:id="rId25"/>
              </a:rPr>
              <a:t>[1]</a:t>
            </a:r>
            <a:r>
              <a:rPr b="0" lang="en-US" sz="2000" spc="-1" strike="noStrike" u="sng" baseline="30000">
                <a:solidFill>
                  <a:srgbClr val="000000"/>
                </a:solidFill>
                <a:uFillTx/>
                <a:latin typeface="Arial"/>
                <a:hlinkClick r:id="rId26"/>
              </a:rPr>
              <a:t>[2]</a:t>
            </a:r>
            <a:endParaRPr b="0" lang="en-US" sz="2000" spc="-1" strike="noStrike">
              <a:latin typeface="Arial"/>
            </a:endParaRPr>
          </a:p>
          <a:p>
            <a:pPr marL="216000" indent="-215640">
              <a:lnSpc>
                <a:spcPct val="100000"/>
              </a:lnSpc>
            </a:pPr>
            <a:r>
              <a:rPr b="1" lang="en-US" sz="2000" spc="-1" strike="noStrike">
                <a:solidFill>
                  <a:srgbClr val="000000"/>
                </a:solidFill>
                <a:latin typeface="Arial"/>
              </a:rPr>
              <a:t>Contents</a:t>
            </a:r>
            <a:endParaRPr b="0" lang="en-US" sz="2000" spc="-1" strike="noStrike">
              <a:latin typeface="Arial"/>
            </a:endParaRPr>
          </a:p>
          <a:p>
            <a:pPr marL="216000" indent="-215640">
              <a:lnSpc>
                <a:spcPct val="100000"/>
              </a:lnSpc>
            </a:pPr>
            <a:r>
              <a:rPr b="0" lang="en-US" sz="2000" spc="-1" strike="noStrike">
                <a:solidFill>
                  <a:srgbClr val="000000"/>
                </a:solidFill>
                <a:latin typeface="Arial"/>
              </a:rPr>
              <a:t>[hide]</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27"/>
              </a:rPr>
              <a:t>1 Program execution</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28"/>
              </a:rPr>
              <a:t>2 Interrupts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29"/>
              </a:rPr>
              <a:t>3 Protected mode and supervisor mode</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0"/>
              </a:rPr>
              <a:t>4 Memory management</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1"/>
              </a:rPr>
              <a:t>5 Virtual memory</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2"/>
              </a:rPr>
              <a:t>6 Multitasking</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3"/>
              </a:rPr>
              <a:t>7 Disk access and file systems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4"/>
              </a:rPr>
              <a:t>8 Device drivers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5"/>
              </a:rPr>
              <a:t>9 Networking</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6"/>
              </a:rPr>
              <a:t>10 Security</a:t>
            </a:r>
            <a:r>
              <a:rPr b="0" lang="en-US" sz="2000" spc="-1" strike="noStrike">
                <a:solidFill>
                  <a:srgbClr val="000000"/>
                </a:solidFill>
                <a:latin typeface="Arial"/>
              </a:rPr>
              <a:t> </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7"/>
              </a:rPr>
              <a:t>10.1 Example: Microsoft Windows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8"/>
              </a:rPr>
              <a:t>10.2 Example: Linux/Unix</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9"/>
              </a:rPr>
              <a:t>11 File system support in modern operating systems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0"/>
              </a:rPr>
              <a:t>12 SOLARIS</a:t>
            </a:r>
            <a:r>
              <a:rPr b="0" lang="en-US" sz="2000" spc="-1" strike="noStrike">
                <a:solidFill>
                  <a:srgbClr val="000000"/>
                </a:solidFill>
                <a:latin typeface="Arial"/>
              </a:rPr>
              <a:t> </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1"/>
              </a:rPr>
              <a:t>12.1 Linux and UNIX</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2"/>
              </a:rPr>
              <a:t>12.2 Microsoft Windows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3"/>
              </a:rPr>
              <a:t>12.3 Mac OS X</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4"/>
              </a:rPr>
              <a:t>12.4 Special-purpose file systems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5"/>
              </a:rPr>
              <a:t>12.5 Journalized file systems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6"/>
              </a:rPr>
              <a:t>13 Graphical user interfaces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7"/>
              </a:rPr>
              <a:t>14 History</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8"/>
              </a:rPr>
              <a:t>15 Mainframes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9"/>
              </a:rPr>
              <a:t>16 Microcomputers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0"/>
              </a:rPr>
              <a:t>17 Examples</a:t>
            </a:r>
            <a:r>
              <a:rPr b="0" lang="en-US" sz="2000" spc="-1" strike="noStrike">
                <a:solidFill>
                  <a:srgbClr val="000000"/>
                </a:solidFill>
                <a:latin typeface="Arial"/>
              </a:rPr>
              <a:t> </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1"/>
              </a:rPr>
              <a:t>17.1 Microsoft Windows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2"/>
              </a:rPr>
              <a:t>17.2 Plan 9</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3"/>
              </a:rPr>
              <a:t>17.3 Unix and Unix-like operating systems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4"/>
              </a:rPr>
              <a:t>17.4 Mac OS X</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5"/>
              </a:rPr>
              <a:t>17.5 Real-time operating systems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6"/>
              </a:rPr>
              <a:t>17.6 Embedded systems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7"/>
              </a:rPr>
              <a:t>17.7 Hobby development</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8"/>
              </a:rPr>
              <a:t>17.8 Other</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9"/>
              </a:rPr>
              <a:t>18 Kernel Preemption</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60"/>
              </a:rPr>
              <a:t>19 See also</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61"/>
              </a:rPr>
              <a:t>20 Footnotes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62"/>
              </a:rPr>
              <a:t>21 References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63"/>
              </a:rPr>
              <a:t>22 External links</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64"/>
              </a:rPr>
              <a:t>edit</a:t>
            </a:r>
            <a:r>
              <a:rPr b="1" lang="en-US" sz="2000" spc="-1" strike="noStrike">
                <a:solidFill>
                  <a:srgbClr val="000000"/>
                </a:solidFill>
                <a:latin typeface="Arial"/>
              </a:rPr>
              <a:t>] Program execution</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65"/>
              </a:rPr>
              <a:t>Process (computing)</a:t>
            </a:r>
            <a:endParaRPr b="0" lang="en-US" sz="2000" spc="-1" strike="noStrike">
              <a:latin typeface="Arial"/>
            </a:endParaRPr>
          </a:p>
          <a:p>
            <a:pPr marL="216000" indent="-215640">
              <a:lnSpc>
                <a:spcPct val="100000"/>
              </a:lnSpc>
            </a:pPr>
            <a:r>
              <a:rPr b="1" lang="en-US" sz="2000" spc="-1" strike="noStrike">
                <a:solidFill>
                  <a:srgbClr val="000000"/>
                </a:solidFill>
                <a:latin typeface="Arial"/>
              </a:rPr>
              <a:t>Operating System acts as an interface between the user &amp; the Hardware</a:t>
            </a:r>
            <a:r>
              <a:rPr b="0" lang="en-US" sz="2000" spc="-1" strike="noStrike">
                <a:solidFill>
                  <a:srgbClr val="000000"/>
                </a:solidFill>
                <a:latin typeface="Arial"/>
              </a:rPr>
              <a:t>. Executing a program involves the creation of a process by the operating system. The </a:t>
            </a:r>
            <a:r>
              <a:rPr b="0" lang="en-US" sz="2000" spc="-1" strike="noStrike" u="sng">
                <a:solidFill>
                  <a:srgbClr val="000000"/>
                </a:solidFill>
                <a:uFillTx/>
                <a:latin typeface="Arial"/>
                <a:hlinkClick r:id="rId66"/>
              </a:rPr>
              <a:t>kernel</a:t>
            </a:r>
            <a:r>
              <a:rPr b="0" lang="en-US" sz="2000" spc="-1" strike="noStrike">
                <a:solidFill>
                  <a:srgbClr val="000000"/>
                </a:solidFill>
                <a:latin typeface="Arial"/>
              </a:rPr>
              <a:t> creates a process by setting aside or allocating some memory, loading program code from a disk or another part of memory into the newly allocated space, and executing the initial program.</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67"/>
              </a:rPr>
              <a:t>edit</a:t>
            </a:r>
            <a:r>
              <a:rPr b="1" lang="en-US" sz="2000" spc="-1" strike="noStrike">
                <a:solidFill>
                  <a:srgbClr val="000000"/>
                </a:solidFill>
                <a:latin typeface="Arial"/>
              </a:rPr>
              <a:t>] Interrupts</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68"/>
              </a:rPr>
              <a:t>interrupt</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Interrupts are central to operating systems as they allow the operating system to deal with the unexpected activities of running programs and the world outside the computer. </a:t>
            </a:r>
            <a:r>
              <a:rPr b="0" lang="en-US" sz="2000" spc="-1" strike="noStrike" u="sng">
                <a:solidFill>
                  <a:srgbClr val="000000"/>
                </a:solidFill>
                <a:uFillTx/>
                <a:latin typeface="Arial"/>
                <a:hlinkClick r:id="rId69"/>
              </a:rPr>
              <a:t>Interrupt</a:t>
            </a:r>
            <a:r>
              <a:rPr b="0" lang="en-US" sz="2000" spc="-1" strike="noStrike">
                <a:solidFill>
                  <a:srgbClr val="000000"/>
                </a:solidFill>
                <a:latin typeface="Arial"/>
              </a:rPr>
              <a:t>-based programming is one of the most basic forms of time-sharing, being directly supported by most CPUs. Interrupts provide a computer with a way of automatically running specific code in response to events. Even very basic computers support hardware interrupts, and allow the programmer to specify code which may be run when that event takes place.</a:t>
            </a:r>
            <a:endParaRPr b="0" lang="en-US" sz="2000" spc="-1" strike="noStrike">
              <a:latin typeface="Arial"/>
            </a:endParaRPr>
          </a:p>
          <a:p>
            <a:pPr marL="216000" indent="-215640">
              <a:lnSpc>
                <a:spcPct val="100000"/>
              </a:lnSpc>
            </a:pPr>
            <a:r>
              <a:rPr b="0" lang="en-US" sz="2000" spc="-1" strike="noStrike">
                <a:solidFill>
                  <a:srgbClr val="000000"/>
                </a:solidFill>
                <a:latin typeface="Arial"/>
              </a:rPr>
              <a:t>When an interrupt is received, the computer's hardware automatically suspends whatever program is currently running by pushing the current state on a </a:t>
            </a:r>
            <a:r>
              <a:rPr b="0" lang="en-US" sz="2000" spc="-1" strike="noStrike" u="sng">
                <a:solidFill>
                  <a:srgbClr val="000000"/>
                </a:solidFill>
                <a:uFillTx/>
                <a:latin typeface="Arial"/>
                <a:hlinkClick r:id="rId70"/>
              </a:rPr>
              <a:t>stack</a:t>
            </a:r>
            <a:r>
              <a:rPr b="0" lang="en-US" sz="2000" spc="-1" strike="noStrike">
                <a:solidFill>
                  <a:srgbClr val="000000"/>
                </a:solidFill>
                <a:latin typeface="Arial"/>
              </a:rPr>
              <a:t>, and its </a:t>
            </a:r>
            <a:r>
              <a:rPr b="0" lang="en-US" sz="2000" spc="-1" strike="noStrike" u="sng">
                <a:solidFill>
                  <a:srgbClr val="000000"/>
                </a:solidFill>
                <a:uFillTx/>
                <a:latin typeface="Arial"/>
                <a:hlinkClick r:id="rId71"/>
              </a:rPr>
              <a:t>registers</a:t>
            </a:r>
            <a:r>
              <a:rPr b="0" lang="en-US" sz="2000" spc="-1" strike="noStrike">
                <a:solidFill>
                  <a:srgbClr val="000000"/>
                </a:solidFill>
                <a:latin typeface="Arial"/>
              </a:rPr>
              <a:t> and program counter are also saved. This is analogous to placing a bookmark in a book when someone is interrupted by a phone call. This task requires no operating system as such, but only that the interrupt be configured at an earlier time.</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modern operating systems, interrupts are handled by the operating system's </a:t>
            </a:r>
            <a:r>
              <a:rPr b="0" lang="en-US" sz="2000" spc="-1" strike="noStrike" u="sng">
                <a:solidFill>
                  <a:srgbClr val="000000"/>
                </a:solidFill>
                <a:uFillTx/>
                <a:latin typeface="Arial"/>
                <a:hlinkClick r:id="rId72"/>
              </a:rPr>
              <a:t>kernel</a:t>
            </a:r>
            <a:r>
              <a:rPr b="0" lang="en-US" sz="2000" spc="-1" strike="noStrike">
                <a:solidFill>
                  <a:srgbClr val="000000"/>
                </a:solidFill>
                <a:latin typeface="Arial"/>
              </a:rPr>
              <a:t>. Interrupts may come from either the computer's hardware, or from the running program. When a hardware device triggers an interrupt, the operating system's kernel decides how to deal with this event, generally by running some processing code, or ignoring it. The processing of hardware interrupts is a task that is usually delegated to software called device drivers, which may be either part of the operating system's kernel, part of another program, or both. Device drivers may then relay information to a running program by various means.</a:t>
            </a:r>
            <a:endParaRPr b="0" lang="en-US" sz="2000" spc="-1" strike="noStrike">
              <a:latin typeface="Arial"/>
            </a:endParaRPr>
          </a:p>
          <a:p>
            <a:pPr marL="216000" indent="-215640">
              <a:lnSpc>
                <a:spcPct val="100000"/>
              </a:lnSpc>
            </a:pPr>
            <a:r>
              <a:rPr b="0" lang="en-US" sz="2000" spc="-1" strike="noStrike">
                <a:solidFill>
                  <a:srgbClr val="000000"/>
                </a:solidFill>
                <a:latin typeface="Arial"/>
              </a:rPr>
              <a:t>A program may also trigger an interrupt to the operating system, which are very similar in function. If a program wishes to access hardware for example, it may interrupt the operating system's kernel, which causes control to be passed back to the kernel. The kernel may then process the request which may contain instructions to be passed onto hardware, or to a device driver. When a program wishes to allocate more memory, launch or communicate with another program, or signal that it no longer needs the CPU, it does so through interrupts.</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73"/>
              </a:rPr>
              <a:t>edit</a:t>
            </a:r>
            <a:r>
              <a:rPr b="1" lang="en-US" sz="2000" spc="-1" strike="noStrike">
                <a:solidFill>
                  <a:srgbClr val="000000"/>
                </a:solidFill>
                <a:latin typeface="Arial"/>
              </a:rPr>
              <a:t>] Protected mode and supervisor mode</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74"/>
              </a:rPr>
              <a:t>Protected mode</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75"/>
              </a:rPr>
              <a:t>Supervisor mode</a:t>
            </a:r>
            <a:endParaRPr b="0" lang="en-US" sz="2000" spc="-1" strike="noStrike">
              <a:latin typeface="Arial"/>
            </a:endParaRPr>
          </a:p>
          <a:p>
            <a:pPr marL="216000" indent="-215640">
              <a:lnSpc>
                <a:spcPct val="100000"/>
              </a:lnSpc>
            </a:pPr>
            <a:r>
              <a:rPr b="0" lang="en-US" sz="2000" spc="-1" strike="noStrike">
                <a:solidFill>
                  <a:srgbClr val="000000"/>
                </a:solidFill>
                <a:latin typeface="Arial"/>
              </a:rPr>
              <a:t>Modern CPUs support something called dual mode operation. </a:t>
            </a:r>
            <a:r>
              <a:rPr b="0" lang="en-US" sz="2000" spc="-1" strike="noStrike" u="sng">
                <a:solidFill>
                  <a:srgbClr val="000000"/>
                </a:solidFill>
                <a:uFillTx/>
                <a:latin typeface="Arial"/>
                <a:hlinkClick r:id="rId76"/>
              </a:rPr>
              <a:t>CPUs</a:t>
            </a:r>
            <a:r>
              <a:rPr b="0" lang="en-US" sz="2000" spc="-1" strike="noStrike">
                <a:solidFill>
                  <a:srgbClr val="000000"/>
                </a:solidFill>
                <a:latin typeface="Arial"/>
              </a:rPr>
              <a:t> with this capability use two modes: </a:t>
            </a:r>
            <a:r>
              <a:rPr b="0" lang="en-US" sz="2000" spc="-1" strike="noStrike" u="sng">
                <a:solidFill>
                  <a:srgbClr val="000000"/>
                </a:solidFill>
                <a:uFillTx/>
                <a:latin typeface="Arial"/>
                <a:hlinkClick r:id="rId77"/>
              </a:rPr>
              <a:t>protected mode</a:t>
            </a:r>
            <a:r>
              <a:rPr b="0" lang="en-US" sz="2000" spc="-1" strike="noStrike">
                <a:solidFill>
                  <a:srgbClr val="000000"/>
                </a:solidFill>
                <a:latin typeface="Arial"/>
              </a:rPr>
              <a:t> and </a:t>
            </a:r>
            <a:r>
              <a:rPr b="0" lang="en-US" sz="2000" spc="-1" strike="noStrike" u="sng">
                <a:solidFill>
                  <a:srgbClr val="000000"/>
                </a:solidFill>
                <a:uFillTx/>
                <a:latin typeface="Arial"/>
                <a:hlinkClick r:id="rId78"/>
              </a:rPr>
              <a:t>supervisor mode</a:t>
            </a:r>
            <a:r>
              <a:rPr b="0" lang="en-US" sz="2000" spc="-1" strike="noStrike">
                <a:solidFill>
                  <a:srgbClr val="000000"/>
                </a:solidFill>
                <a:latin typeface="Arial"/>
              </a:rPr>
              <a:t>, which allow certain CPU functions to be controlled and affected only by the operating system </a:t>
            </a:r>
            <a:r>
              <a:rPr b="0" lang="en-US" sz="2000" spc="-1" strike="noStrike" u="sng">
                <a:solidFill>
                  <a:srgbClr val="000000"/>
                </a:solidFill>
                <a:uFillTx/>
                <a:latin typeface="Arial"/>
                <a:hlinkClick r:id="rId79"/>
              </a:rPr>
              <a:t>kernel</a:t>
            </a:r>
            <a:r>
              <a:rPr b="0" lang="en-US" sz="2000" spc="-1" strike="noStrike">
                <a:solidFill>
                  <a:srgbClr val="000000"/>
                </a:solidFill>
                <a:latin typeface="Arial"/>
              </a:rPr>
              <a:t>. Here, protected mode does not refer specifically to the </a:t>
            </a:r>
            <a:r>
              <a:rPr b="0" lang="en-US" sz="2000" spc="-1" strike="noStrike" u="sng">
                <a:solidFill>
                  <a:srgbClr val="000000"/>
                </a:solidFill>
                <a:uFillTx/>
                <a:latin typeface="Arial"/>
                <a:hlinkClick r:id="rId80"/>
              </a:rPr>
              <a:t>80286</a:t>
            </a:r>
            <a:r>
              <a:rPr b="0" lang="en-US" sz="2000" spc="-1" strike="noStrike">
                <a:solidFill>
                  <a:srgbClr val="000000"/>
                </a:solidFill>
                <a:latin typeface="Arial"/>
              </a:rPr>
              <a:t> (Intel's x86 16-bit microprocessor) CPU feature, although its protected mode is very similar to it. </a:t>
            </a:r>
            <a:r>
              <a:rPr b="0" lang="en-US" sz="2000" spc="-1" strike="noStrike" u="sng">
                <a:solidFill>
                  <a:srgbClr val="000000"/>
                </a:solidFill>
                <a:uFillTx/>
                <a:latin typeface="Arial"/>
                <a:hlinkClick r:id="rId81"/>
              </a:rPr>
              <a:t>CPUs</a:t>
            </a:r>
            <a:r>
              <a:rPr b="0" lang="en-US" sz="2000" spc="-1" strike="noStrike">
                <a:solidFill>
                  <a:srgbClr val="000000"/>
                </a:solidFill>
                <a:latin typeface="Arial"/>
              </a:rPr>
              <a:t> might have other modes similar to 80286 protected mode as well, such as the </a:t>
            </a:r>
            <a:r>
              <a:rPr b="0" lang="en-US" sz="2000" spc="-1" strike="noStrike" u="sng">
                <a:solidFill>
                  <a:srgbClr val="000000"/>
                </a:solidFill>
                <a:uFillTx/>
                <a:latin typeface="Arial"/>
                <a:hlinkClick r:id="rId82"/>
              </a:rPr>
              <a:t>virtual 8086 mode</a:t>
            </a:r>
            <a:r>
              <a:rPr b="0" lang="en-US" sz="2000" spc="-1" strike="noStrike">
                <a:solidFill>
                  <a:srgbClr val="000000"/>
                </a:solidFill>
                <a:latin typeface="Arial"/>
              </a:rPr>
              <a:t> of the </a:t>
            </a:r>
            <a:r>
              <a:rPr b="0" lang="en-US" sz="2000" spc="-1" strike="noStrike" u="sng">
                <a:solidFill>
                  <a:srgbClr val="000000"/>
                </a:solidFill>
                <a:uFillTx/>
                <a:latin typeface="Arial"/>
                <a:hlinkClick r:id="rId83"/>
              </a:rPr>
              <a:t>80386</a:t>
            </a:r>
            <a:r>
              <a:rPr b="0" lang="en-US" sz="2000" spc="-1" strike="noStrike">
                <a:solidFill>
                  <a:srgbClr val="000000"/>
                </a:solidFill>
                <a:latin typeface="Arial"/>
              </a:rPr>
              <a:t> (Intel's x86 32-bit microprocessor or i386).</a:t>
            </a:r>
            <a:endParaRPr b="0" lang="en-US" sz="2000" spc="-1" strike="noStrike">
              <a:latin typeface="Arial"/>
            </a:endParaRPr>
          </a:p>
          <a:p>
            <a:pPr marL="216000" indent="-215640">
              <a:lnSpc>
                <a:spcPct val="100000"/>
              </a:lnSpc>
            </a:pPr>
            <a:r>
              <a:rPr b="0" lang="en-US" sz="2000" spc="-1" strike="noStrike">
                <a:solidFill>
                  <a:srgbClr val="000000"/>
                </a:solidFill>
                <a:latin typeface="Arial"/>
              </a:rPr>
              <a:t>However, the term is used here more generally in operating system theory to refer to all modes which limit the capabilities of programs running in that mode, providing things like virtual memory addressing and limiting access to hardware in a manner determined by a program running in supervisor mode. Similar modes have existed in supercomputers, minicomputers, and mainframes as they are essential to fully supporting UNIX-like multi-user operating systems.</a:t>
            </a:r>
            <a:endParaRPr b="0" lang="en-US" sz="2000" spc="-1" strike="noStrike">
              <a:latin typeface="Arial"/>
            </a:endParaRPr>
          </a:p>
          <a:p>
            <a:pPr marL="216000" indent="-215640">
              <a:lnSpc>
                <a:spcPct val="100000"/>
              </a:lnSpc>
            </a:pPr>
            <a:r>
              <a:rPr b="0" lang="en-US" sz="2000" spc="-1" strike="noStrike">
                <a:solidFill>
                  <a:srgbClr val="000000"/>
                </a:solidFill>
                <a:latin typeface="Arial"/>
              </a:rPr>
              <a:t>When a computer first starts up, it is automatically running in supervisor mode. The first few programs to run on the computer, being the </a:t>
            </a:r>
            <a:r>
              <a:rPr b="0" lang="en-US" sz="2000" spc="-1" strike="noStrike" u="sng">
                <a:solidFill>
                  <a:srgbClr val="000000"/>
                </a:solidFill>
                <a:uFillTx/>
                <a:latin typeface="Arial"/>
                <a:hlinkClick r:id="rId84"/>
              </a:rPr>
              <a:t>BIOS</a:t>
            </a:r>
            <a:r>
              <a:rPr b="0" lang="en-US" sz="2000" spc="-1" strike="noStrike">
                <a:solidFill>
                  <a:srgbClr val="000000"/>
                </a:solidFill>
                <a:latin typeface="Arial"/>
              </a:rPr>
              <a:t>, </a:t>
            </a:r>
            <a:r>
              <a:rPr b="0" lang="en-US" sz="2000" spc="-1" strike="noStrike" u="sng">
                <a:solidFill>
                  <a:srgbClr val="000000"/>
                </a:solidFill>
                <a:uFillTx/>
                <a:latin typeface="Arial"/>
                <a:hlinkClick r:id="rId85"/>
              </a:rPr>
              <a:t>bootloader</a:t>
            </a:r>
            <a:r>
              <a:rPr b="0" lang="en-US" sz="2000" spc="-1" strike="noStrike">
                <a:solidFill>
                  <a:srgbClr val="000000"/>
                </a:solidFill>
                <a:latin typeface="Arial"/>
              </a:rPr>
              <a:t> and the operating system have unlimited access to hardware - and this is required because, by definition, initializing a protected environment can only be done outside of one. However, when the operating system passes control to another program, it can place the CPU into </a:t>
            </a:r>
            <a:r>
              <a:rPr b="0" lang="en-US" sz="2000" spc="-1" strike="noStrike" u="sng">
                <a:solidFill>
                  <a:srgbClr val="000000"/>
                </a:solidFill>
                <a:uFillTx/>
                <a:latin typeface="Arial"/>
                <a:hlinkClick r:id="rId86"/>
              </a:rPr>
              <a:t>protected mode</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a:t>
            </a:r>
            <a:r>
              <a:rPr b="0" lang="en-US" sz="2000" spc="-1" strike="noStrike" u="sng">
                <a:solidFill>
                  <a:srgbClr val="000000"/>
                </a:solidFill>
                <a:uFillTx/>
                <a:latin typeface="Arial"/>
                <a:hlinkClick r:id="rId87"/>
              </a:rPr>
              <a:t>protected mode</a:t>
            </a:r>
            <a:r>
              <a:rPr b="0" lang="en-US" sz="2000" spc="-1" strike="noStrike">
                <a:solidFill>
                  <a:srgbClr val="000000"/>
                </a:solidFill>
                <a:latin typeface="Arial"/>
              </a:rPr>
              <a:t>, programs may have access to a more limited set of the CPU's instructions. A user program may leave </a:t>
            </a:r>
            <a:r>
              <a:rPr b="0" lang="en-US" sz="2000" spc="-1" strike="noStrike" u="sng">
                <a:solidFill>
                  <a:srgbClr val="000000"/>
                </a:solidFill>
                <a:uFillTx/>
                <a:latin typeface="Arial"/>
                <a:hlinkClick r:id="rId88"/>
              </a:rPr>
              <a:t>protected mode</a:t>
            </a:r>
            <a:r>
              <a:rPr b="0" lang="en-US" sz="2000" spc="-1" strike="noStrike">
                <a:solidFill>
                  <a:srgbClr val="000000"/>
                </a:solidFill>
                <a:latin typeface="Arial"/>
              </a:rPr>
              <a:t> only by triggering an interrupt, causing control to be passed back to the </a:t>
            </a:r>
            <a:r>
              <a:rPr b="0" lang="en-US" sz="2000" spc="-1" strike="noStrike" u="sng">
                <a:solidFill>
                  <a:srgbClr val="000000"/>
                </a:solidFill>
                <a:uFillTx/>
                <a:latin typeface="Arial"/>
                <a:hlinkClick r:id="rId89"/>
              </a:rPr>
              <a:t>kernel</a:t>
            </a:r>
            <a:r>
              <a:rPr b="0" lang="en-US" sz="2000" spc="-1" strike="noStrike">
                <a:solidFill>
                  <a:srgbClr val="000000"/>
                </a:solidFill>
                <a:latin typeface="Arial"/>
              </a:rPr>
              <a:t>. In this way the operating system can maintain exclusive control over things like access to hardware and memory.</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term "protected mode resource" generally refers to one or more CPU registers, which contain information that the running program isn't allowed to alter. Attempts to alter these resources generally causes a switch to supervisor mode, where the operating system can deal with the illegal operation the program was attempting (for example, by killing the program).</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90"/>
              </a:rPr>
              <a:t>edit</a:t>
            </a:r>
            <a:r>
              <a:rPr b="1" lang="en-US" sz="2000" spc="-1" strike="noStrike">
                <a:solidFill>
                  <a:srgbClr val="000000"/>
                </a:solidFill>
                <a:latin typeface="Arial"/>
              </a:rPr>
              <a:t>] Memory management</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91"/>
              </a:rPr>
              <a:t>memory protection</a:t>
            </a:r>
            <a:endParaRPr b="0" lang="en-US" sz="2000" spc="-1" strike="noStrike">
              <a:latin typeface="Arial"/>
            </a:endParaRPr>
          </a:p>
          <a:p>
            <a:pPr marL="216000" indent="-215640">
              <a:lnSpc>
                <a:spcPct val="100000"/>
              </a:lnSpc>
            </a:pPr>
            <a:r>
              <a:rPr b="0" lang="en-US" sz="2000" spc="-1" strike="noStrike">
                <a:solidFill>
                  <a:srgbClr val="000000"/>
                </a:solidFill>
                <a:latin typeface="Arial"/>
              </a:rPr>
              <a:t>Among other things, a multiprogramming operating system </a:t>
            </a:r>
            <a:r>
              <a:rPr b="0" lang="en-US" sz="2000" spc="-1" strike="noStrike" u="sng">
                <a:solidFill>
                  <a:srgbClr val="000000"/>
                </a:solidFill>
                <a:uFillTx/>
                <a:latin typeface="Arial"/>
                <a:hlinkClick r:id="rId92"/>
              </a:rPr>
              <a:t>kernel</a:t>
            </a:r>
            <a:r>
              <a:rPr b="0" lang="en-US" sz="2000" spc="-1" strike="noStrike">
                <a:solidFill>
                  <a:srgbClr val="000000"/>
                </a:solidFill>
                <a:latin typeface="Arial"/>
              </a:rPr>
              <a:t> must be responsible for managing all system memory which is currently in use by programs. This ensures that a program does not interfere with memory already used by another program. Since programs time share, each program must have independent access to memory.</a:t>
            </a:r>
            <a:endParaRPr b="0" lang="en-US" sz="2000" spc="-1" strike="noStrike">
              <a:latin typeface="Arial"/>
            </a:endParaRPr>
          </a:p>
          <a:p>
            <a:pPr marL="216000" indent="-215640">
              <a:lnSpc>
                <a:spcPct val="100000"/>
              </a:lnSpc>
            </a:pPr>
            <a:r>
              <a:rPr b="0" lang="en-US" sz="2000" spc="-1" strike="noStrike">
                <a:solidFill>
                  <a:srgbClr val="000000"/>
                </a:solidFill>
                <a:latin typeface="Arial"/>
              </a:rPr>
              <a:t>Cooperative memory management, used by many early operating systems assumes that all programs make voluntary use of the </a:t>
            </a:r>
            <a:r>
              <a:rPr b="0" lang="en-US" sz="2000" spc="-1" strike="noStrike" u="sng">
                <a:solidFill>
                  <a:srgbClr val="000000"/>
                </a:solidFill>
                <a:uFillTx/>
                <a:latin typeface="Arial"/>
                <a:hlinkClick r:id="rId93"/>
              </a:rPr>
              <a:t>kernel</a:t>
            </a:r>
            <a:r>
              <a:rPr b="0" lang="en-US" sz="2000" spc="-1" strike="noStrike">
                <a:solidFill>
                  <a:srgbClr val="000000"/>
                </a:solidFill>
                <a:latin typeface="Arial"/>
              </a:rPr>
              <a:t>'s memory manager, and do not exceed their allocated memory. This system of memory management is almost never seen anymore, since programs often contain bugs which can cause them to exceed their allocated memory. If a program fails it may cause memory used by one or more other programs to be affected or overwritten. Malicious programs, or viruses may purposefully alter another program's memory or may affect the operation of the operating system itself. With cooperative memory management it takes only one misbehaved program to crash the system.</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94"/>
              </a:rPr>
              <a:t>Memory protection</a:t>
            </a:r>
            <a:r>
              <a:rPr b="0" lang="en-US" sz="2000" spc="-1" strike="noStrike">
                <a:solidFill>
                  <a:srgbClr val="000000"/>
                </a:solidFill>
                <a:latin typeface="Arial"/>
              </a:rPr>
              <a:t> enables the </a:t>
            </a:r>
            <a:r>
              <a:rPr b="0" lang="en-US" sz="2000" spc="-1" strike="noStrike" u="sng">
                <a:solidFill>
                  <a:srgbClr val="000000"/>
                </a:solidFill>
                <a:uFillTx/>
                <a:latin typeface="Arial"/>
                <a:hlinkClick r:id="rId95"/>
              </a:rPr>
              <a:t>kernel</a:t>
            </a:r>
            <a:r>
              <a:rPr b="0" lang="en-US" sz="2000" spc="-1" strike="noStrike">
                <a:solidFill>
                  <a:srgbClr val="000000"/>
                </a:solidFill>
                <a:latin typeface="Arial"/>
              </a:rPr>
              <a:t> to limit a process' access to the computer's memory. Various methods of memory protection exist, including </a:t>
            </a:r>
            <a:r>
              <a:rPr b="0" lang="en-US" sz="2000" spc="-1" strike="noStrike" u="sng">
                <a:solidFill>
                  <a:srgbClr val="000000"/>
                </a:solidFill>
                <a:uFillTx/>
                <a:latin typeface="Arial"/>
                <a:hlinkClick r:id="rId96"/>
              </a:rPr>
              <a:t>memory segmentation</a:t>
            </a:r>
            <a:r>
              <a:rPr b="0" lang="en-US" sz="2000" spc="-1" strike="noStrike">
                <a:solidFill>
                  <a:srgbClr val="000000"/>
                </a:solidFill>
                <a:latin typeface="Arial"/>
              </a:rPr>
              <a:t> and </a:t>
            </a:r>
            <a:r>
              <a:rPr b="0" lang="en-US" sz="2000" spc="-1" strike="noStrike" u="sng">
                <a:solidFill>
                  <a:srgbClr val="000000"/>
                </a:solidFill>
                <a:uFillTx/>
                <a:latin typeface="Arial"/>
                <a:hlinkClick r:id="rId97"/>
              </a:rPr>
              <a:t>paging</a:t>
            </a:r>
            <a:r>
              <a:rPr b="0" lang="en-US" sz="2000" spc="-1" strike="noStrike">
                <a:solidFill>
                  <a:srgbClr val="000000"/>
                </a:solidFill>
                <a:latin typeface="Arial"/>
              </a:rPr>
              <a:t>. All methods require some level of hardware support (such as the </a:t>
            </a:r>
            <a:r>
              <a:rPr b="0" lang="en-US" sz="2000" spc="-1" strike="noStrike" u="sng">
                <a:solidFill>
                  <a:srgbClr val="000000"/>
                </a:solidFill>
                <a:uFillTx/>
                <a:latin typeface="Arial"/>
                <a:hlinkClick r:id="rId98"/>
              </a:rPr>
              <a:t>80286</a:t>
            </a:r>
            <a:r>
              <a:rPr b="0" lang="en-US" sz="2000" spc="-1" strike="noStrike">
                <a:solidFill>
                  <a:srgbClr val="000000"/>
                </a:solidFill>
                <a:latin typeface="Arial"/>
              </a:rPr>
              <a:t> MMU) which doesn't exist in all computers.</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both segmentation and paging, certain </a:t>
            </a:r>
            <a:r>
              <a:rPr b="0" lang="en-US" sz="2000" spc="-1" strike="noStrike" u="sng">
                <a:solidFill>
                  <a:srgbClr val="000000"/>
                </a:solidFill>
                <a:uFillTx/>
                <a:latin typeface="Arial"/>
                <a:hlinkClick r:id="rId99"/>
              </a:rPr>
              <a:t>protected mode</a:t>
            </a:r>
            <a:r>
              <a:rPr b="0" lang="en-US" sz="2000" spc="-1" strike="noStrike">
                <a:solidFill>
                  <a:srgbClr val="000000"/>
                </a:solidFill>
                <a:latin typeface="Arial"/>
              </a:rPr>
              <a:t> registers specify to the CPU what memory address it should allow a running program to access. Attempts to access other addresses will trigger an interrupt which will cause the CPU to re-enter </a:t>
            </a:r>
            <a:r>
              <a:rPr b="0" lang="en-US" sz="2000" spc="-1" strike="noStrike" u="sng">
                <a:solidFill>
                  <a:srgbClr val="000000"/>
                </a:solidFill>
                <a:uFillTx/>
                <a:latin typeface="Arial"/>
                <a:hlinkClick r:id="rId100"/>
              </a:rPr>
              <a:t>supervisor mode</a:t>
            </a:r>
            <a:r>
              <a:rPr b="0" lang="en-US" sz="2000" spc="-1" strike="noStrike">
                <a:solidFill>
                  <a:srgbClr val="000000"/>
                </a:solidFill>
                <a:latin typeface="Arial"/>
              </a:rPr>
              <a:t>, placing the </a:t>
            </a:r>
            <a:r>
              <a:rPr b="0" lang="en-US" sz="2000" spc="-1" strike="noStrike" u="sng">
                <a:solidFill>
                  <a:srgbClr val="000000"/>
                </a:solidFill>
                <a:uFillTx/>
                <a:latin typeface="Arial"/>
                <a:hlinkClick r:id="rId101"/>
              </a:rPr>
              <a:t>kernel</a:t>
            </a:r>
            <a:r>
              <a:rPr b="0" lang="en-US" sz="2000" spc="-1" strike="noStrike">
                <a:solidFill>
                  <a:srgbClr val="000000"/>
                </a:solidFill>
                <a:latin typeface="Arial"/>
              </a:rPr>
              <a:t> in charge. This is called a </a:t>
            </a:r>
            <a:r>
              <a:rPr b="0" lang="en-US" sz="2000" spc="-1" strike="noStrike" u="sng">
                <a:solidFill>
                  <a:srgbClr val="000000"/>
                </a:solidFill>
                <a:uFillTx/>
                <a:latin typeface="Arial"/>
                <a:hlinkClick r:id="rId102"/>
              </a:rPr>
              <a:t>segmentation violation</a:t>
            </a:r>
            <a:r>
              <a:rPr b="0" lang="en-US" sz="2000" spc="-1" strike="noStrike">
                <a:solidFill>
                  <a:srgbClr val="000000"/>
                </a:solidFill>
                <a:latin typeface="Arial"/>
              </a:rPr>
              <a:t> or Seg-V for short, and since it is both difficult to assign a meaningful result to such an operation, and because it is usually a sign of a misbehaving program, the </a:t>
            </a:r>
            <a:r>
              <a:rPr b="0" lang="en-US" sz="2000" spc="-1" strike="noStrike" u="sng">
                <a:solidFill>
                  <a:srgbClr val="000000"/>
                </a:solidFill>
                <a:uFillTx/>
                <a:latin typeface="Arial"/>
                <a:hlinkClick r:id="rId103"/>
              </a:rPr>
              <a:t>kernel</a:t>
            </a:r>
            <a:r>
              <a:rPr b="0" lang="en-US" sz="2000" spc="-1" strike="noStrike">
                <a:solidFill>
                  <a:srgbClr val="000000"/>
                </a:solidFill>
                <a:latin typeface="Arial"/>
              </a:rPr>
              <a:t> will generally resort to terminating the offending program, and will report the error.</a:t>
            </a:r>
            <a:endParaRPr b="0" lang="en-US" sz="2000" spc="-1" strike="noStrike">
              <a:latin typeface="Arial"/>
            </a:endParaRPr>
          </a:p>
          <a:p>
            <a:pPr marL="216000" indent="-215640">
              <a:lnSpc>
                <a:spcPct val="100000"/>
              </a:lnSpc>
            </a:pPr>
            <a:r>
              <a:rPr b="0" lang="en-US" sz="2000" spc="-1" strike="noStrike">
                <a:solidFill>
                  <a:srgbClr val="000000"/>
                </a:solidFill>
                <a:latin typeface="Arial"/>
              </a:rPr>
              <a:t>Windows 3.1-Me had some level of memory protection, but programs could easily circumvent the need to use it. Under Windows 9x all MS-DOS applications ran in </a:t>
            </a:r>
            <a:r>
              <a:rPr b="0" lang="en-US" sz="2000" spc="-1" strike="noStrike" u="sng">
                <a:solidFill>
                  <a:srgbClr val="000000"/>
                </a:solidFill>
                <a:uFillTx/>
                <a:latin typeface="Arial"/>
                <a:hlinkClick r:id="rId104"/>
              </a:rPr>
              <a:t>supervisor mode</a:t>
            </a:r>
            <a:r>
              <a:rPr b="0" lang="en-US" sz="2000" spc="-1" strike="noStrike">
                <a:solidFill>
                  <a:srgbClr val="000000"/>
                </a:solidFill>
                <a:latin typeface="Arial"/>
              </a:rPr>
              <a:t>, giving them almost unlimited control over the computer. A </a:t>
            </a:r>
            <a:r>
              <a:rPr b="0" lang="en-US" sz="2000" spc="-1" strike="noStrike" u="sng">
                <a:solidFill>
                  <a:srgbClr val="000000"/>
                </a:solidFill>
                <a:uFillTx/>
                <a:latin typeface="Arial"/>
                <a:hlinkClick r:id="rId105"/>
              </a:rPr>
              <a:t>general protection fault</a:t>
            </a:r>
            <a:r>
              <a:rPr b="0" lang="en-US" sz="2000" spc="-1" strike="noStrike">
                <a:solidFill>
                  <a:srgbClr val="000000"/>
                </a:solidFill>
                <a:latin typeface="Arial"/>
              </a:rPr>
              <a:t> would be produced indicating a segmentation violation had occurred, however the system would often crash anyway.</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LINUX systems, part of the hard disk is reserved for virtual memory when the Operating system is being installed on the system. This part is known as swap space.</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106"/>
              </a:rPr>
              <a:t>edit</a:t>
            </a:r>
            <a:r>
              <a:rPr b="1" lang="en-US" sz="2000" spc="-1" strike="noStrike">
                <a:solidFill>
                  <a:srgbClr val="000000"/>
                </a:solidFill>
                <a:latin typeface="Arial"/>
              </a:rPr>
              <a:t>] Virtual memory</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use of virtual memory addressing (such as paging or segmentation) means that the kernel can choose which memory each program may use at any given time, allowing the operating system to use the same memory locations for multiple tasks.</a:t>
            </a:r>
            <a:endParaRPr b="0" lang="en-US" sz="2000" spc="-1" strike="noStrike">
              <a:latin typeface="Arial"/>
            </a:endParaRPr>
          </a:p>
          <a:p>
            <a:pPr marL="216000" indent="-215640">
              <a:lnSpc>
                <a:spcPct val="100000"/>
              </a:lnSpc>
            </a:pPr>
            <a:r>
              <a:rPr b="0" lang="en-US" sz="2000" spc="-1" strike="noStrike">
                <a:solidFill>
                  <a:srgbClr val="000000"/>
                </a:solidFill>
                <a:latin typeface="Arial"/>
              </a:rPr>
              <a:t>If a program tries to access memory that isn't in its current range of accessible memory, but nonetheless has been allocated to it, the kernel will be interrupted in the same way as it would if the program were to exceed its allocated memory. (See section on memory management.) Under UNIX this kind of interrupt is referred to as a </a:t>
            </a:r>
            <a:r>
              <a:rPr b="0" lang="en-US" sz="2000" spc="-1" strike="noStrike" u="sng">
                <a:solidFill>
                  <a:srgbClr val="000000"/>
                </a:solidFill>
                <a:uFillTx/>
                <a:latin typeface="Arial"/>
                <a:hlinkClick r:id="rId107"/>
              </a:rPr>
              <a:t>page fault</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When the kernel detects a page fault it will generally adjust the virtual memory range of the program which triggered it, granting it access to the memory requested. This gives the kernel discretionary power over where a particular application's memory is stored, or even whether or not it has actually been allocated yet.</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modern operating systems, application memory which is accessed less frequently can be temporarily stored on disk or other media to make that space available for use by other programs. This is called </a:t>
            </a:r>
            <a:r>
              <a:rPr b="0" lang="en-US" sz="2000" spc="-1" strike="noStrike" u="sng">
                <a:solidFill>
                  <a:srgbClr val="000000"/>
                </a:solidFill>
                <a:uFillTx/>
                <a:latin typeface="Arial"/>
                <a:hlinkClick r:id="rId108"/>
              </a:rPr>
              <a:t>swapping</a:t>
            </a:r>
            <a:r>
              <a:rPr b="0" lang="en-US" sz="2000" spc="-1" strike="noStrike">
                <a:solidFill>
                  <a:srgbClr val="000000"/>
                </a:solidFill>
                <a:latin typeface="Arial"/>
              </a:rPr>
              <a:t>, as an area of memory can be used by multiple programs, and what that memory area contains can be swapped or exchanged on demand.</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Further information: </a:t>
            </a:r>
            <a:r>
              <a:rPr b="0" i="1" lang="en-US" sz="2000" spc="-1" strike="noStrike" u="sng">
                <a:solidFill>
                  <a:srgbClr val="000000"/>
                </a:solidFill>
                <a:uFillTx/>
                <a:latin typeface="Arial"/>
                <a:hlinkClick r:id="rId109"/>
              </a:rPr>
              <a:t>Page fault</a:t>
            </a:r>
            <a:r>
              <a:rPr b="0" lang="en-US" sz="2000" spc="-1" strike="noStrike">
                <a:solidFill>
                  <a:srgbClr val="000000"/>
                </a:solidFill>
                <a:latin typeface="Arial"/>
              </a:rPr>
              <a:t> </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110"/>
              </a:rPr>
              <a:t>edit</a:t>
            </a:r>
            <a:r>
              <a:rPr b="1" lang="en-US" sz="2000" spc="-1" strike="noStrike">
                <a:solidFill>
                  <a:srgbClr val="000000"/>
                </a:solidFill>
                <a:latin typeface="Arial"/>
              </a:rPr>
              <a:t>] Multitasking</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111"/>
              </a:rPr>
              <a:t>Computer multitasking</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112"/>
              </a:rPr>
              <a:t>Process management (computing)</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113"/>
              </a:rPr>
              <a:t>Multitasking</a:t>
            </a:r>
            <a:r>
              <a:rPr b="0" lang="en-US" sz="2000" spc="-1" strike="noStrike">
                <a:solidFill>
                  <a:srgbClr val="000000"/>
                </a:solidFill>
                <a:latin typeface="Arial"/>
              </a:rPr>
              <a:t> refers to the running of multiple independent computer programs on the same computer, giving the appearance that it is performing the tasks at the same time. Since most computers can do at most one or two things at one time, this is generally done via time sharing, which means that each program uses a share of the computer's time to execute.</a:t>
            </a:r>
            <a:endParaRPr b="0" lang="en-US" sz="2000" spc="-1" strike="noStrike">
              <a:latin typeface="Arial"/>
            </a:endParaRPr>
          </a:p>
          <a:p>
            <a:pPr marL="216000" indent="-215640">
              <a:lnSpc>
                <a:spcPct val="100000"/>
              </a:lnSpc>
            </a:pPr>
            <a:r>
              <a:rPr b="0" lang="en-US" sz="2000" spc="-1" strike="noStrike">
                <a:solidFill>
                  <a:srgbClr val="000000"/>
                </a:solidFill>
                <a:latin typeface="Arial"/>
              </a:rPr>
              <a:t>An operating system </a:t>
            </a:r>
            <a:r>
              <a:rPr b="0" lang="en-US" sz="2000" spc="-1" strike="noStrike" u="sng">
                <a:solidFill>
                  <a:srgbClr val="000000"/>
                </a:solidFill>
                <a:uFillTx/>
                <a:latin typeface="Arial"/>
                <a:hlinkClick r:id="rId114"/>
              </a:rPr>
              <a:t>kernel</a:t>
            </a:r>
            <a:r>
              <a:rPr b="0" lang="en-US" sz="2000" spc="-1" strike="noStrike">
                <a:solidFill>
                  <a:srgbClr val="000000"/>
                </a:solidFill>
                <a:latin typeface="Arial"/>
              </a:rPr>
              <a:t> contains a piece of software called a </a:t>
            </a:r>
            <a:r>
              <a:rPr b="0" lang="en-US" sz="2000" spc="-1" strike="noStrike" u="sng">
                <a:solidFill>
                  <a:srgbClr val="000000"/>
                </a:solidFill>
                <a:uFillTx/>
                <a:latin typeface="Arial"/>
                <a:hlinkClick r:id="rId115"/>
              </a:rPr>
              <a:t>scheduler</a:t>
            </a:r>
            <a:r>
              <a:rPr b="0" lang="en-US" sz="2000" spc="-1" strike="noStrike">
                <a:solidFill>
                  <a:srgbClr val="000000"/>
                </a:solidFill>
                <a:latin typeface="Arial"/>
              </a:rPr>
              <a:t> which determines how much time each program will spend executing, and in which order execution control should be passed to programs. Control is passed to a process by the </a:t>
            </a:r>
            <a:r>
              <a:rPr b="0" lang="en-US" sz="2000" spc="-1" strike="noStrike" u="sng">
                <a:solidFill>
                  <a:srgbClr val="000000"/>
                </a:solidFill>
                <a:uFillTx/>
                <a:latin typeface="Arial"/>
                <a:hlinkClick r:id="rId116"/>
              </a:rPr>
              <a:t>kernel</a:t>
            </a:r>
            <a:r>
              <a:rPr b="0" lang="en-US" sz="2000" spc="-1" strike="noStrike">
                <a:solidFill>
                  <a:srgbClr val="000000"/>
                </a:solidFill>
                <a:latin typeface="Arial"/>
              </a:rPr>
              <a:t>, which allows the program access to the </a:t>
            </a:r>
            <a:r>
              <a:rPr b="0" lang="en-US" sz="2000" spc="-1" strike="noStrike" u="sng">
                <a:solidFill>
                  <a:srgbClr val="000000"/>
                </a:solidFill>
                <a:uFillTx/>
                <a:latin typeface="Arial"/>
                <a:hlinkClick r:id="rId117"/>
              </a:rPr>
              <a:t>CPU</a:t>
            </a:r>
            <a:r>
              <a:rPr b="0" lang="en-US" sz="2000" spc="-1" strike="noStrike">
                <a:solidFill>
                  <a:srgbClr val="000000"/>
                </a:solidFill>
                <a:latin typeface="Arial"/>
              </a:rPr>
              <a:t> and memory. At a later time control is returned to the </a:t>
            </a:r>
            <a:r>
              <a:rPr b="0" lang="en-US" sz="2000" spc="-1" strike="noStrike" u="sng">
                <a:solidFill>
                  <a:srgbClr val="000000"/>
                </a:solidFill>
                <a:uFillTx/>
                <a:latin typeface="Arial"/>
                <a:hlinkClick r:id="rId118"/>
              </a:rPr>
              <a:t>kernel</a:t>
            </a:r>
            <a:r>
              <a:rPr b="0" lang="en-US" sz="2000" spc="-1" strike="noStrike">
                <a:solidFill>
                  <a:srgbClr val="000000"/>
                </a:solidFill>
                <a:latin typeface="Arial"/>
              </a:rPr>
              <a:t> through some mechanism, so that another program may be allowed to use the CPU. This so-called passing of control between the kernel and applications is called a </a:t>
            </a:r>
            <a:r>
              <a:rPr b="0" lang="en-US" sz="2000" spc="-1" strike="noStrike" u="sng">
                <a:solidFill>
                  <a:srgbClr val="000000"/>
                </a:solidFill>
                <a:uFillTx/>
                <a:latin typeface="Arial"/>
                <a:hlinkClick r:id="rId119"/>
              </a:rPr>
              <a:t>context switch</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An early model which governed the allocation of time to programs was called </a:t>
            </a:r>
            <a:r>
              <a:rPr b="0" lang="en-US" sz="2000" spc="-1" strike="noStrike" u="sng">
                <a:solidFill>
                  <a:srgbClr val="000000"/>
                </a:solidFill>
                <a:uFillTx/>
                <a:latin typeface="Arial"/>
                <a:hlinkClick r:id="rId120"/>
              </a:rPr>
              <a:t>cooperative multitasking</a:t>
            </a:r>
            <a:r>
              <a:rPr b="0" lang="en-US" sz="2000" spc="-1" strike="noStrike">
                <a:solidFill>
                  <a:srgbClr val="000000"/>
                </a:solidFill>
                <a:latin typeface="Arial"/>
              </a:rPr>
              <a:t>. In this model, when control is passed to a program by the </a:t>
            </a:r>
            <a:r>
              <a:rPr b="0" lang="en-US" sz="2000" spc="-1" strike="noStrike" u="sng">
                <a:solidFill>
                  <a:srgbClr val="000000"/>
                </a:solidFill>
                <a:uFillTx/>
                <a:latin typeface="Arial"/>
                <a:hlinkClick r:id="rId121"/>
              </a:rPr>
              <a:t>kernel</a:t>
            </a:r>
            <a:r>
              <a:rPr b="0" lang="en-US" sz="2000" spc="-1" strike="noStrike">
                <a:solidFill>
                  <a:srgbClr val="000000"/>
                </a:solidFill>
                <a:latin typeface="Arial"/>
              </a:rPr>
              <a:t>, it may execute for as long as it wants before explicitly returning control to the </a:t>
            </a:r>
            <a:r>
              <a:rPr b="0" lang="en-US" sz="2000" spc="-1" strike="noStrike" u="sng">
                <a:solidFill>
                  <a:srgbClr val="000000"/>
                </a:solidFill>
                <a:uFillTx/>
                <a:latin typeface="Arial"/>
                <a:hlinkClick r:id="rId122"/>
              </a:rPr>
              <a:t>kernel</a:t>
            </a:r>
            <a:r>
              <a:rPr b="0" lang="en-US" sz="2000" spc="-1" strike="noStrike">
                <a:solidFill>
                  <a:srgbClr val="000000"/>
                </a:solidFill>
                <a:latin typeface="Arial"/>
              </a:rPr>
              <a:t>. This means that a malicious or malfunctioning program may not only prevent any other programs from using the CPU, but it can hang the entire system if it enters an </a:t>
            </a:r>
            <a:r>
              <a:rPr b="0" lang="en-US" sz="2000" spc="-1" strike="noStrike" u="sng">
                <a:solidFill>
                  <a:srgbClr val="000000"/>
                </a:solidFill>
                <a:uFillTx/>
                <a:latin typeface="Arial"/>
                <a:hlinkClick r:id="rId123"/>
              </a:rPr>
              <a:t>infinite loop</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philosophy governing </a:t>
            </a:r>
            <a:r>
              <a:rPr b="0" lang="en-US" sz="2000" spc="-1" strike="noStrike" u="sng">
                <a:solidFill>
                  <a:srgbClr val="000000"/>
                </a:solidFill>
                <a:uFillTx/>
                <a:latin typeface="Arial"/>
                <a:hlinkClick r:id="rId124"/>
              </a:rPr>
              <a:t>preemptive multitasking</a:t>
            </a:r>
            <a:r>
              <a:rPr b="0" lang="en-US" sz="2000" spc="-1" strike="noStrike">
                <a:solidFill>
                  <a:srgbClr val="000000"/>
                </a:solidFill>
                <a:latin typeface="Arial"/>
              </a:rPr>
              <a:t> is that of ensuring that all programs are given regular time on the CPU. This implies that all programs must be limited in how much time they are allowed to spend on the CPU without being interrupted. To accomplish this, modern operating system kernels make use of a timed interrupt. A </a:t>
            </a:r>
            <a:r>
              <a:rPr b="0" lang="en-US" sz="2000" spc="-1" strike="noStrike" u="sng">
                <a:solidFill>
                  <a:srgbClr val="000000"/>
                </a:solidFill>
                <a:uFillTx/>
                <a:latin typeface="Arial"/>
                <a:hlinkClick r:id="rId125"/>
              </a:rPr>
              <a:t>protected mode</a:t>
            </a:r>
            <a:r>
              <a:rPr b="0" lang="en-US" sz="2000" spc="-1" strike="noStrike">
                <a:solidFill>
                  <a:srgbClr val="000000"/>
                </a:solidFill>
                <a:latin typeface="Arial"/>
              </a:rPr>
              <a:t> timer is set by the kernel which triggers a return to supervisor mode after the specified time has elapsed. (See above sections on Interrupts and Dual Mode Operation.)</a:t>
            </a:r>
            <a:endParaRPr b="0" lang="en-US" sz="2000" spc="-1" strike="noStrike">
              <a:latin typeface="Arial"/>
            </a:endParaRPr>
          </a:p>
          <a:p>
            <a:pPr marL="216000" indent="-215640">
              <a:lnSpc>
                <a:spcPct val="100000"/>
              </a:lnSpc>
            </a:pPr>
            <a:r>
              <a:rPr b="0" lang="en-US" sz="2000" spc="-1" strike="noStrike">
                <a:solidFill>
                  <a:srgbClr val="000000"/>
                </a:solidFill>
                <a:latin typeface="Arial"/>
              </a:rPr>
              <a:t>On many single user operating systems cooperative multitasking is perfectly adequate, as home computers generally run a small number of well tested programs. </a:t>
            </a:r>
            <a:r>
              <a:rPr b="0" lang="en-US" sz="2000" spc="-1" strike="noStrike" u="sng">
                <a:solidFill>
                  <a:srgbClr val="000000"/>
                </a:solidFill>
                <a:uFillTx/>
                <a:latin typeface="Arial"/>
                <a:hlinkClick r:id="rId126"/>
              </a:rPr>
              <a:t>Windows NT</a:t>
            </a:r>
            <a:r>
              <a:rPr b="0" lang="en-US" sz="2000" spc="-1" strike="noStrike">
                <a:solidFill>
                  <a:srgbClr val="000000"/>
                </a:solidFill>
                <a:latin typeface="Arial"/>
              </a:rPr>
              <a:t> was the first version of </a:t>
            </a:r>
            <a:r>
              <a:rPr b="0" lang="en-US" sz="2000" spc="-1" strike="noStrike" u="sng">
                <a:solidFill>
                  <a:srgbClr val="000000"/>
                </a:solidFill>
                <a:uFillTx/>
                <a:latin typeface="Arial"/>
                <a:hlinkClick r:id="rId127"/>
              </a:rPr>
              <a:t>Microsoft Windows</a:t>
            </a:r>
            <a:r>
              <a:rPr b="0" lang="en-US" sz="2000" spc="-1" strike="noStrike">
                <a:solidFill>
                  <a:srgbClr val="000000"/>
                </a:solidFill>
                <a:latin typeface="Arial"/>
              </a:rPr>
              <a:t> which enforced preemptive multitasking, but it didn't reach the home user market until </a:t>
            </a:r>
            <a:r>
              <a:rPr b="0" lang="en-US" sz="2000" spc="-1" strike="noStrike" u="sng">
                <a:solidFill>
                  <a:srgbClr val="000000"/>
                </a:solidFill>
                <a:uFillTx/>
                <a:latin typeface="Arial"/>
                <a:hlinkClick r:id="rId128"/>
              </a:rPr>
              <a:t>Windows XP</a:t>
            </a:r>
            <a:r>
              <a:rPr b="0" lang="en-US" sz="2000" spc="-1" strike="noStrike">
                <a:solidFill>
                  <a:srgbClr val="000000"/>
                </a:solidFill>
                <a:latin typeface="Arial"/>
              </a:rPr>
              <a:t>, (since </a:t>
            </a:r>
            <a:r>
              <a:rPr b="0" lang="en-US" sz="2000" spc="-1" strike="noStrike" u="sng">
                <a:solidFill>
                  <a:srgbClr val="000000"/>
                </a:solidFill>
                <a:uFillTx/>
                <a:latin typeface="Arial"/>
                <a:hlinkClick r:id="rId129"/>
              </a:rPr>
              <a:t>Windows NT</a:t>
            </a:r>
            <a:r>
              <a:rPr b="0" lang="en-US" sz="2000" spc="-1" strike="noStrike">
                <a:solidFill>
                  <a:srgbClr val="000000"/>
                </a:solidFill>
                <a:latin typeface="Arial"/>
              </a:rPr>
              <a:t> was targeted at professionals.)</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Further information: </a:t>
            </a:r>
            <a:r>
              <a:rPr b="0" i="1" lang="en-US" sz="2000" spc="-1" strike="noStrike" u="sng">
                <a:solidFill>
                  <a:srgbClr val="000000"/>
                </a:solidFill>
                <a:uFillTx/>
                <a:latin typeface="Arial"/>
                <a:hlinkClick r:id="rId130"/>
              </a:rPr>
              <a:t>Context switch</a:t>
            </a:r>
            <a:r>
              <a:rPr b="0" lang="en-US" sz="2000" spc="-1" strike="noStrike">
                <a:solidFill>
                  <a:srgbClr val="000000"/>
                </a:solidFill>
                <a:latin typeface="Arial"/>
              </a:rPr>
              <a:t> </a:t>
            </a:r>
            <a:r>
              <a:rPr b="0" i="1" lang="en-US" sz="2000" spc="-1" strike="noStrike">
                <a:solidFill>
                  <a:srgbClr val="000000"/>
                </a:solidFill>
                <a:latin typeface="Arial"/>
              </a:rPr>
              <a:t>Further information: </a:t>
            </a:r>
            <a:r>
              <a:rPr b="0" i="1" lang="en-US" sz="2000" spc="-1" strike="noStrike" u="sng">
                <a:solidFill>
                  <a:srgbClr val="000000"/>
                </a:solidFill>
                <a:uFillTx/>
                <a:latin typeface="Arial"/>
                <a:hlinkClick r:id="rId131"/>
              </a:rPr>
              <a:t>Preemptive multitasking</a:t>
            </a:r>
            <a:r>
              <a:rPr b="0" lang="en-US" sz="2000" spc="-1" strike="noStrike">
                <a:solidFill>
                  <a:srgbClr val="000000"/>
                </a:solidFill>
                <a:latin typeface="Arial"/>
              </a:rPr>
              <a:t> </a:t>
            </a:r>
            <a:r>
              <a:rPr b="0" i="1" lang="en-US" sz="2000" spc="-1" strike="noStrike">
                <a:solidFill>
                  <a:srgbClr val="000000"/>
                </a:solidFill>
                <a:latin typeface="Arial"/>
              </a:rPr>
              <a:t>Further information: </a:t>
            </a:r>
            <a:r>
              <a:rPr b="0" i="1" lang="en-US" sz="2000" spc="-1" strike="noStrike" u="sng">
                <a:solidFill>
                  <a:srgbClr val="000000"/>
                </a:solidFill>
                <a:uFillTx/>
                <a:latin typeface="Arial"/>
                <a:hlinkClick r:id="rId132"/>
              </a:rPr>
              <a:t>Cooperative multitasking</a:t>
            </a:r>
            <a:r>
              <a:rPr b="0" lang="en-US" sz="2000" spc="-1" strike="noStrike">
                <a:solidFill>
                  <a:srgbClr val="000000"/>
                </a:solidFill>
                <a:latin typeface="Arial"/>
              </a:rPr>
              <a:t> </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133"/>
              </a:rPr>
              <a:t>edit</a:t>
            </a:r>
            <a:r>
              <a:rPr b="1" lang="en-US" sz="2000" spc="-1" strike="noStrike">
                <a:solidFill>
                  <a:srgbClr val="000000"/>
                </a:solidFill>
                <a:latin typeface="Arial"/>
              </a:rPr>
              <a:t>] Disk access and file systems</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134"/>
              </a:rPr>
              <a:t>Virtual file system</a:t>
            </a:r>
            <a:endParaRPr b="0" lang="en-US" sz="2000" spc="-1" strike="noStrike">
              <a:latin typeface="Arial"/>
            </a:endParaRPr>
          </a:p>
          <a:p>
            <a:pPr marL="216000" indent="-215640">
              <a:lnSpc>
                <a:spcPct val="100000"/>
              </a:lnSpc>
            </a:pPr>
            <a:r>
              <a:rPr b="0" lang="en-US" sz="2000" spc="-1" strike="noStrike">
                <a:solidFill>
                  <a:srgbClr val="000000"/>
                </a:solidFill>
                <a:latin typeface="Arial"/>
              </a:rPr>
              <a:t>Access to files stored on disks is a central feature of all operating systems. Computers store data on </a:t>
            </a:r>
            <a:r>
              <a:rPr b="0" lang="en-US" sz="2000" spc="-1" strike="noStrike" u="sng">
                <a:solidFill>
                  <a:srgbClr val="000000"/>
                </a:solidFill>
                <a:uFillTx/>
                <a:latin typeface="Arial"/>
                <a:hlinkClick r:id="rId135"/>
              </a:rPr>
              <a:t>disks</a:t>
            </a:r>
            <a:r>
              <a:rPr b="0" lang="en-US" sz="2000" spc="-1" strike="noStrike">
                <a:solidFill>
                  <a:srgbClr val="000000"/>
                </a:solidFill>
                <a:latin typeface="Arial"/>
              </a:rPr>
              <a:t> using </a:t>
            </a:r>
            <a:r>
              <a:rPr b="0" lang="en-US" sz="2000" spc="-1" strike="noStrike" u="sng">
                <a:solidFill>
                  <a:srgbClr val="000000"/>
                </a:solidFill>
                <a:uFillTx/>
                <a:latin typeface="Arial"/>
                <a:hlinkClick r:id="rId136"/>
              </a:rPr>
              <a:t>files</a:t>
            </a:r>
            <a:r>
              <a:rPr b="0" lang="en-US" sz="2000" spc="-1" strike="noStrike">
                <a:solidFill>
                  <a:srgbClr val="000000"/>
                </a:solidFill>
                <a:latin typeface="Arial"/>
              </a:rPr>
              <a:t>, which are structured in specific ways in order to allow for faster access, higher reliability, and to make better use out of the drive's available space. The specific way in which files are stored on a disk is called a </a:t>
            </a:r>
            <a:r>
              <a:rPr b="0" lang="en-US" sz="2000" spc="-1" strike="noStrike" u="sng">
                <a:solidFill>
                  <a:srgbClr val="000000"/>
                </a:solidFill>
                <a:uFillTx/>
                <a:latin typeface="Arial"/>
                <a:hlinkClick r:id="rId137"/>
              </a:rPr>
              <a:t>file system</a:t>
            </a:r>
            <a:r>
              <a:rPr b="0" lang="en-US" sz="2000" spc="-1" strike="noStrike">
                <a:solidFill>
                  <a:srgbClr val="000000"/>
                </a:solidFill>
                <a:latin typeface="Arial"/>
              </a:rPr>
              <a:t>, and enables files to have names and attributes. It also allows them to be stored in a hierarchy of directories or folders arranged in a </a:t>
            </a:r>
            <a:r>
              <a:rPr b="0" lang="en-US" sz="2000" spc="-1" strike="noStrike" u="sng">
                <a:solidFill>
                  <a:srgbClr val="000000"/>
                </a:solidFill>
                <a:uFillTx/>
                <a:latin typeface="Arial"/>
                <a:hlinkClick r:id="rId138"/>
              </a:rPr>
              <a:t>directory tree</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Early operating systems generally supported a single type of disk drive and only one kind of file system. Early file systems were limited in their capacity, speed, and in the kinds of file names and directory structures they could use. These limitations often reflected limitations in the operating systems they were designed for, making it very difficult for an operating system to support more than one file system.</a:t>
            </a:r>
            <a:endParaRPr b="0" lang="en-US" sz="2000" spc="-1" strike="noStrike">
              <a:latin typeface="Arial"/>
            </a:endParaRPr>
          </a:p>
          <a:p>
            <a:pPr marL="216000" indent="-215640">
              <a:lnSpc>
                <a:spcPct val="100000"/>
              </a:lnSpc>
            </a:pPr>
            <a:r>
              <a:rPr b="0" lang="en-US" sz="2000" spc="-1" strike="noStrike">
                <a:solidFill>
                  <a:srgbClr val="000000"/>
                </a:solidFill>
                <a:latin typeface="Arial"/>
              </a:rPr>
              <a:t>While many simpler operating systems support a limited range of options for accessing storage systems, more modern operating systems like </a:t>
            </a:r>
            <a:r>
              <a:rPr b="0" lang="en-US" sz="2000" spc="-1" strike="noStrike" u="sng">
                <a:solidFill>
                  <a:srgbClr val="000000"/>
                </a:solidFill>
                <a:uFillTx/>
                <a:latin typeface="Arial"/>
                <a:hlinkClick r:id="rId139"/>
              </a:rPr>
              <a:t>UNIX</a:t>
            </a:r>
            <a:r>
              <a:rPr b="0" lang="en-US" sz="2000" spc="-1" strike="noStrike">
                <a:solidFill>
                  <a:srgbClr val="000000"/>
                </a:solidFill>
                <a:latin typeface="Arial"/>
              </a:rPr>
              <a:t> and </a:t>
            </a:r>
            <a:r>
              <a:rPr b="0" lang="en-US" sz="2000" spc="-1" strike="noStrike" u="sng">
                <a:solidFill>
                  <a:srgbClr val="000000"/>
                </a:solidFill>
                <a:uFillTx/>
                <a:latin typeface="Arial"/>
                <a:hlinkClick r:id="rId140"/>
              </a:rPr>
              <a:t>Linux</a:t>
            </a:r>
            <a:r>
              <a:rPr b="0" lang="en-US" sz="2000" spc="-1" strike="noStrike">
                <a:solidFill>
                  <a:srgbClr val="000000"/>
                </a:solidFill>
                <a:latin typeface="Arial"/>
              </a:rPr>
              <a:t> support a technology known as a </a:t>
            </a:r>
            <a:r>
              <a:rPr b="0" lang="en-US" sz="2000" spc="-1" strike="noStrike" u="sng">
                <a:solidFill>
                  <a:srgbClr val="000000"/>
                </a:solidFill>
                <a:uFillTx/>
                <a:latin typeface="Arial"/>
                <a:hlinkClick r:id="rId141"/>
              </a:rPr>
              <a:t>virtual file system</a:t>
            </a:r>
            <a:r>
              <a:rPr b="0" lang="en-US" sz="2000" spc="-1" strike="noStrike">
                <a:solidFill>
                  <a:srgbClr val="000000"/>
                </a:solidFill>
                <a:latin typeface="Arial"/>
              </a:rPr>
              <a:t> or VFS. A modern operating system like UNIX supports a wide array of storage devices, regardless of their design or </a:t>
            </a:r>
            <a:r>
              <a:rPr b="0" lang="en-US" sz="2000" spc="-1" strike="noStrike" u="sng">
                <a:solidFill>
                  <a:srgbClr val="000000"/>
                </a:solidFill>
                <a:uFillTx/>
                <a:latin typeface="Arial"/>
                <a:hlinkClick r:id="rId142"/>
              </a:rPr>
              <a:t>file systems</a:t>
            </a:r>
            <a:r>
              <a:rPr b="0" lang="en-US" sz="2000" spc="-1" strike="noStrike">
                <a:solidFill>
                  <a:srgbClr val="000000"/>
                </a:solidFill>
                <a:latin typeface="Arial"/>
              </a:rPr>
              <a:t> to be accessed through a common </a:t>
            </a:r>
            <a:r>
              <a:rPr b="0" lang="en-US" sz="2000" spc="-1" strike="noStrike" u="sng">
                <a:solidFill>
                  <a:srgbClr val="000000"/>
                </a:solidFill>
                <a:uFillTx/>
                <a:latin typeface="Arial"/>
                <a:hlinkClick r:id="rId143"/>
              </a:rPr>
              <a:t>application programming interface</a:t>
            </a:r>
            <a:r>
              <a:rPr b="0" lang="en-US" sz="2000" spc="-1" strike="noStrike">
                <a:solidFill>
                  <a:srgbClr val="000000"/>
                </a:solidFill>
                <a:latin typeface="Arial"/>
              </a:rPr>
              <a:t> (API). This makes it unnecessary for programs to have any knowledge about the device they are accessing. A VFS allows the operating system to provide programs with access to an unlimited number of devices with an infinite variety of file systems installed on them through the use of specific </a:t>
            </a:r>
            <a:r>
              <a:rPr b="0" lang="en-US" sz="2000" spc="-1" strike="noStrike" u="sng">
                <a:solidFill>
                  <a:srgbClr val="000000"/>
                </a:solidFill>
                <a:uFillTx/>
                <a:latin typeface="Arial"/>
                <a:hlinkClick r:id="rId144"/>
              </a:rPr>
              <a:t>device drivers</a:t>
            </a:r>
            <a:r>
              <a:rPr b="0" lang="en-US" sz="2000" spc="-1" strike="noStrike">
                <a:solidFill>
                  <a:srgbClr val="000000"/>
                </a:solidFill>
                <a:latin typeface="Arial"/>
              </a:rPr>
              <a:t> and file system drivers.</a:t>
            </a:r>
            <a:endParaRPr b="0" lang="en-US" sz="2000" spc="-1" strike="noStrike">
              <a:latin typeface="Arial"/>
            </a:endParaRPr>
          </a:p>
          <a:p>
            <a:pPr marL="216000" indent="-215640">
              <a:lnSpc>
                <a:spcPct val="100000"/>
              </a:lnSpc>
            </a:pPr>
            <a:r>
              <a:rPr b="0" lang="en-US" sz="2000" spc="-1" strike="noStrike">
                <a:solidFill>
                  <a:srgbClr val="000000"/>
                </a:solidFill>
                <a:latin typeface="Arial"/>
              </a:rPr>
              <a:t>A connected </a:t>
            </a:r>
            <a:r>
              <a:rPr b="0" lang="en-US" sz="2000" spc="-1" strike="noStrike" u="sng">
                <a:solidFill>
                  <a:srgbClr val="000000"/>
                </a:solidFill>
                <a:uFillTx/>
                <a:latin typeface="Arial"/>
                <a:hlinkClick r:id="rId145"/>
              </a:rPr>
              <a:t>storage device</a:t>
            </a:r>
            <a:r>
              <a:rPr b="0" lang="en-US" sz="2000" spc="-1" strike="noStrike">
                <a:solidFill>
                  <a:srgbClr val="000000"/>
                </a:solidFill>
                <a:latin typeface="Arial"/>
              </a:rPr>
              <a:t> such as a </a:t>
            </a:r>
            <a:r>
              <a:rPr b="0" lang="en-US" sz="2000" spc="-1" strike="noStrike" u="sng">
                <a:solidFill>
                  <a:srgbClr val="000000"/>
                </a:solidFill>
                <a:uFillTx/>
                <a:latin typeface="Arial"/>
                <a:hlinkClick r:id="rId146"/>
              </a:rPr>
              <a:t>hard drive</a:t>
            </a:r>
            <a:r>
              <a:rPr b="0" lang="en-US" sz="2000" spc="-1" strike="noStrike">
                <a:solidFill>
                  <a:srgbClr val="000000"/>
                </a:solidFill>
                <a:latin typeface="Arial"/>
              </a:rPr>
              <a:t> is accessed through a </a:t>
            </a:r>
            <a:r>
              <a:rPr b="0" lang="en-US" sz="2000" spc="-1" strike="noStrike" u="sng">
                <a:solidFill>
                  <a:srgbClr val="000000"/>
                </a:solidFill>
                <a:uFillTx/>
                <a:latin typeface="Arial"/>
                <a:hlinkClick r:id="rId147"/>
              </a:rPr>
              <a:t>device driver</a:t>
            </a:r>
            <a:r>
              <a:rPr b="0" lang="en-US" sz="2000" spc="-1" strike="noStrike">
                <a:solidFill>
                  <a:srgbClr val="000000"/>
                </a:solidFill>
                <a:latin typeface="Arial"/>
              </a:rPr>
              <a:t>. The device driver understands the specific language of the drive and is able to translate that language into a standard language used by the operating system to access all disk drives. On UNIX this is the language of </a:t>
            </a:r>
            <a:r>
              <a:rPr b="0" lang="en-US" sz="2000" spc="-1" strike="noStrike" u="sng">
                <a:solidFill>
                  <a:srgbClr val="000000"/>
                </a:solidFill>
                <a:uFillTx/>
                <a:latin typeface="Arial"/>
                <a:hlinkClick r:id="rId148"/>
              </a:rPr>
              <a:t>block devices</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When the kernel has an appropriate device driver in place, it can then access the contents of the disk drive in raw format, which may contain one or more file systems. A file system driver is used to translate the commands used to access each specific file system into a standard set of commands that the operating system can use to talk to all file systems. Programs can then deal with these file systems on the basis of filenames, and directories/folders, contained within a hierarchical structure. They can create, delete, open, and close files, as well as gather various information about them, including access permissions, size, free space, and creation and modification dates.</a:t>
            </a:r>
            <a:endParaRPr b="0" lang="en-US" sz="2000" spc="-1" strike="noStrike">
              <a:latin typeface="Arial"/>
            </a:endParaRPr>
          </a:p>
          <a:p>
            <a:pPr marL="216000" indent="-215640">
              <a:lnSpc>
                <a:spcPct val="100000"/>
              </a:lnSpc>
            </a:pPr>
            <a:r>
              <a:rPr b="0" lang="en-US" sz="2000" spc="-1" strike="noStrike">
                <a:solidFill>
                  <a:srgbClr val="000000"/>
                </a:solidFill>
                <a:latin typeface="Arial"/>
              </a:rPr>
              <a:t>Various differences between file systems make supporting all file systems difficult. Allowed characters in file names, </a:t>
            </a:r>
            <a:r>
              <a:rPr b="0" lang="en-US" sz="2000" spc="-1" strike="noStrike" u="sng">
                <a:solidFill>
                  <a:srgbClr val="000000"/>
                </a:solidFill>
                <a:uFillTx/>
                <a:latin typeface="Arial"/>
                <a:hlinkClick r:id="rId149"/>
              </a:rPr>
              <a:t>case sensitivity</a:t>
            </a:r>
            <a:r>
              <a:rPr b="0" lang="en-US" sz="2000" spc="-1" strike="noStrike">
                <a:solidFill>
                  <a:srgbClr val="000000"/>
                </a:solidFill>
                <a:latin typeface="Arial"/>
              </a:rPr>
              <a:t>, and the presence of various kinds of </a:t>
            </a:r>
            <a:r>
              <a:rPr b="0" lang="en-US" sz="2000" spc="-1" strike="noStrike" u="sng">
                <a:solidFill>
                  <a:srgbClr val="000000"/>
                </a:solidFill>
                <a:uFillTx/>
                <a:latin typeface="Arial"/>
                <a:hlinkClick r:id="rId150"/>
              </a:rPr>
              <a:t>file attributes</a:t>
            </a:r>
            <a:r>
              <a:rPr b="0" lang="en-US" sz="2000" spc="-1" strike="noStrike">
                <a:solidFill>
                  <a:srgbClr val="000000"/>
                </a:solidFill>
                <a:latin typeface="Arial"/>
              </a:rPr>
              <a:t> makes the implementation of a single interface for every file system a daunting task. Operating systems tend to recommend the use of (and so support natively) file systems specifically designed for them; for example, </a:t>
            </a:r>
            <a:r>
              <a:rPr b="0" lang="en-US" sz="2000" spc="-1" strike="noStrike" u="sng">
                <a:solidFill>
                  <a:srgbClr val="000000"/>
                </a:solidFill>
                <a:uFillTx/>
                <a:latin typeface="Arial"/>
                <a:hlinkClick r:id="rId151"/>
              </a:rPr>
              <a:t>NTFS</a:t>
            </a:r>
            <a:r>
              <a:rPr b="0" lang="en-US" sz="2000" spc="-1" strike="noStrike">
                <a:solidFill>
                  <a:srgbClr val="000000"/>
                </a:solidFill>
                <a:latin typeface="Arial"/>
              </a:rPr>
              <a:t> in Windows and </a:t>
            </a:r>
            <a:r>
              <a:rPr b="0" lang="en-US" sz="2000" spc="-1" strike="noStrike" u="sng">
                <a:solidFill>
                  <a:srgbClr val="000000"/>
                </a:solidFill>
                <a:uFillTx/>
                <a:latin typeface="Arial"/>
                <a:hlinkClick r:id="rId152"/>
              </a:rPr>
              <a:t>ext</a:t>
            </a:r>
            <a:r>
              <a:rPr b="0" i="1" lang="en-US" sz="2000" spc="-1" strike="noStrike" u="sng">
                <a:solidFill>
                  <a:srgbClr val="000000"/>
                </a:solidFill>
                <a:uFillTx/>
                <a:latin typeface="Arial"/>
                <a:hlinkClick r:id="rId153"/>
              </a:rPr>
              <a:t>n</a:t>
            </a:r>
            <a:r>
              <a:rPr b="0" lang="en-US" sz="2000" spc="-1" strike="noStrike">
                <a:solidFill>
                  <a:srgbClr val="000000"/>
                </a:solidFill>
                <a:latin typeface="Arial"/>
              </a:rPr>
              <a:t> and </a:t>
            </a:r>
            <a:r>
              <a:rPr b="0" lang="en-US" sz="2000" spc="-1" strike="noStrike" u="sng">
                <a:solidFill>
                  <a:srgbClr val="000000"/>
                </a:solidFill>
                <a:uFillTx/>
                <a:latin typeface="Arial"/>
                <a:hlinkClick r:id="rId154"/>
              </a:rPr>
              <a:t>ReiserFS</a:t>
            </a:r>
            <a:r>
              <a:rPr b="0" lang="en-US" sz="2000" spc="-1" strike="noStrike">
                <a:solidFill>
                  <a:srgbClr val="000000"/>
                </a:solidFill>
                <a:latin typeface="Arial"/>
              </a:rPr>
              <a:t> in Linux. However, in practice, third party drives are usually available to give support for the most widely used filesystems in most general-purpose operating systems (for example, NTFS is available in Linux through </a:t>
            </a:r>
            <a:r>
              <a:rPr b="0" lang="en-US" sz="2000" spc="-1" strike="noStrike" u="sng">
                <a:solidFill>
                  <a:srgbClr val="000000"/>
                </a:solidFill>
                <a:uFillTx/>
                <a:latin typeface="Arial"/>
                <a:hlinkClick r:id="rId155"/>
              </a:rPr>
              <a:t>NTFS-3g</a:t>
            </a:r>
            <a:r>
              <a:rPr b="0" lang="en-US" sz="2000" spc="-1" strike="noStrike">
                <a:solidFill>
                  <a:srgbClr val="000000"/>
                </a:solidFill>
                <a:latin typeface="Arial"/>
              </a:rPr>
              <a:t>, and ext2/3 and ReiserFS are available in Windows through </a:t>
            </a:r>
            <a:r>
              <a:rPr b="0" lang="en-US" sz="2000" spc="-1" strike="noStrike" u="sng">
                <a:solidFill>
                  <a:srgbClr val="000000"/>
                </a:solidFill>
                <a:uFillTx/>
                <a:latin typeface="Arial"/>
                <a:hlinkClick r:id="rId156"/>
              </a:rPr>
              <a:t>FS-driver</a:t>
            </a:r>
            <a:r>
              <a:rPr b="0" lang="en-US" sz="2000" spc="-1" strike="noStrike">
                <a:solidFill>
                  <a:srgbClr val="000000"/>
                </a:solidFill>
                <a:latin typeface="Arial"/>
              </a:rPr>
              <a:t> and </a:t>
            </a:r>
            <a:r>
              <a:rPr b="0" lang="en-US" sz="2000" spc="-1" strike="noStrike" u="sng">
                <a:solidFill>
                  <a:srgbClr val="000000"/>
                </a:solidFill>
                <a:uFillTx/>
                <a:latin typeface="Arial"/>
                <a:hlinkClick r:id="rId157"/>
              </a:rPr>
              <a:t>rfstool</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158"/>
              </a:rPr>
              <a:t>edit</a:t>
            </a:r>
            <a:r>
              <a:rPr b="1" lang="en-US" sz="2000" spc="-1" strike="noStrike">
                <a:solidFill>
                  <a:srgbClr val="000000"/>
                </a:solidFill>
                <a:latin typeface="Arial"/>
              </a:rPr>
              <a:t>] Device drivers</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159"/>
              </a:rPr>
              <a:t>Device driver</a:t>
            </a:r>
            <a:endParaRPr b="0" lang="en-US" sz="2000" spc="-1" strike="noStrike">
              <a:latin typeface="Arial"/>
            </a:endParaRPr>
          </a:p>
          <a:p>
            <a:pPr marL="216000" indent="-215640">
              <a:lnSpc>
                <a:spcPct val="100000"/>
              </a:lnSpc>
            </a:pPr>
            <a:r>
              <a:rPr b="0" lang="en-US" sz="2000" spc="-1" strike="noStrike">
                <a:solidFill>
                  <a:srgbClr val="000000"/>
                </a:solidFill>
                <a:latin typeface="Arial"/>
              </a:rPr>
              <a:t>A </a:t>
            </a:r>
            <a:r>
              <a:rPr b="0" lang="en-US" sz="2000" spc="-1" strike="noStrike" u="sng">
                <a:solidFill>
                  <a:srgbClr val="000000"/>
                </a:solidFill>
                <a:uFillTx/>
                <a:latin typeface="Arial"/>
                <a:hlinkClick r:id="rId160"/>
              </a:rPr>
              <a:t>device driver</a:t>
            </a:r>
            <a:r>
              <a:rPr b="0" lang="en-US" sz="2000" spc="-1" strike="noStrike">
                <a:solidFill>
                  <a:srgbClr val="000000"/>
                </a:solidFill>
                <a:latin typeface="Arial"/>
              </a:rPr>
              <a:t> is a specific type of computer software developed to allow interaction with hardware devices. Typically this constitutes an interface for communicating with the device, through the specific computer bus or communications subsystem that the hardware is connected to, providing commands to and/or receiving data from the device, and on the other end, the requisite interfaces to the operating system and software applications. It is a specialized hardware-dependent computer program which is also operating system specific that enables another program, typically an operating system or applications software package or computer program running under the operating system kernel, to interact transparently with a hardware device, and usually provides the requisite interrupt handling necessary for any necessary asynchronous time-dependent hardware interfacing needs.</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key design goal of device drivers is </a:t>
            </a:r>
            <a:r>
              <a:rPr b="0" lang="en-US" sz="2000" spc="-1" strike="noStrike" u="sng">
                <a:solidFill>
                  <a:srgbClr val="000000"/>
                </a:solidFill>
                <a:uFillTx/>
                <a:latin typeface="Arial"/>
                <a:hlinkClick r:id="rId161"/>
              </a:rPr>
              <a:t>abstraction</a:t>
            </a:r>
            <a:r>
              <a:rPr b="0" lang="en-US" sz="2000" spc="-1" strike="noStrike">
                <a:solidFill>
                  <a:srgbClr val="000000"/>
                </a:solidFill>
                <a:latin typeface="Arial"/>
              </a:rPr>
              <a:t>. Every model of hardware (even within the same class of device) is different. Newer models also are released by manufacturers that provide more reliable or better performance and these newer models are often controlled differently. Computers and their operating systems cannot be expected to know how to control every device, both now and in the future. To solve this problem, OSes essentially dictate how every type of device should be controlled. The function of the device driver is then to translate these OS mandated function calls into device specific calls. In theory a new device, which is controlled in a new manner, should function correctly if a suitable driver is available. This new driver will ensure that the device appears to operate as usual from the operating systems' point of view for any person.</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162"/>
              </a:rPr>
              <a:t>edit</a:t>
            </a:r>
            <a:r>
              <a:rPr b="1" lang="en-US" sz="2000" spc="-1" strike="noStrike">
                <a:solidFill>
                  <a:srgbClr val="000000"/>
                </a:solidFill>
                <a:latin typeface="Arial"/>
              </a:rPr>
              <a:t>] Networking</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163"/>
              </a:rPr>
              <a:t>Computer network</a:t>
            </a:r>
            <a:endParaRPr b="0" lang="en-US" sz="2000" spc="-1" strike="noStrike">
              <a:latin typeface="Arial"/>
            </a:endParaRPr>
          </a:p>
          <a:p>
            <a:pPr marL="216000" indent="-215640">
              <a:lnSpc>
                <a:spcPct val="100000"/>
              </a:lnSpc>
            </a:pPr>
            <a:r>
              <a:rPr b="0" lang="en-US" sz="2000" spc="-1" strike="noStrike">
                <a:solidFill>
                  <a:srgbClr val="000000"/>
                </a:solidFill>
                <a:latin typeface="Arial"/>
              </a:rPr>
              <a:t>Currently most operating systems support a variety of networking protocols, hardware, and applications for using them. This means that computers running dissimilar operating systems can participate in a common </a:t>
            </a:r>
            <a:r>
              <a:rPr b="0" lang="en-US" sz="2000" spc="-1" strike="noStrike" u="sng">
                <a:solidFill>
                  <a:srgbClr val="000000"/>
                </a:solidFill>
                <a:uFillTx/>
                <a:latin typeface="Arial"/>
                <a:hlinkClick r:id="rId164"/>
              </a:rPr>
              <a:t>network</a:t>
            </a:r>
            <a:r>
              <a:rPr b="0" lang="en-US" sz="2000" spc="-1" strike="noStrike">
                <a:solidFill>
                  <a:srgbClr val="000000"/>
                </a:solidFill>
                <a:latin typeface="Arial"/>
              </a:rPr>
              <a:t> for sharing resources such as </a:t>
            </a:r>
            <a:r>
              <a:rPr b="0" lang="en-US" sz="2000" spc="-1" strike="noStrike" u="sng">
                <a:solidFill>
                  <a:srgbClr val="000000"/>
                </a:solidFill>
                <a:uFillTx/>
                <a:latin typeface="Arial"/>
                <a:hlinkClick r:id="rId165"/>
              </a:rPr>
              <a:t>computing</a:t>
            </a:r>
            <a:r>
              <a:rPr b="0" lang="en-US" sz="2000" spc="-1" strike="noStrike">
                <a:solidFill>
                  <a:srgbClr val="000000"/>
                </a:solidFill>
                <a:latin typeface="Arial"/>
              </a:rPr>
              <a:t>, files, printers, and scanners using either wired or wireless connections. Networks can essentially allow a computer's operating system to access the resources of a remote computer to support the same functions as it could if those resources were connected directly to the local computer. This includes everything from simple communication, to using networked file systems or even sharing another computer's graphics or sound hardware. Some network services allow the resources of a computer to be accessed transparently, such as </a:t>
            </a:r>
            <a:r>
              <a:rPr b="0" lang="en-US" sz="2000" spc="-1" strike="noStrike" u="sng">
                <a:solidFill>
                  <a:srgbClr val="000000"/>
                </a:solidFill>
                <a:uFillTx/>
                <a:latin typeface="Arial"/>
                <a:hlinkClick r:id="rId166"/>
              </a:rPr>
              <a:t>SSH</a:t>
            </a:r>
            <a:r>
              <a:rPr b="0" lang="en-US" sz="2000" spc="-1" strike="noStrike">
                <a:solidFill>
                  <a:srgbClr val="000000"/>
                </a:solidFill>
                <a:latin typeface="Arial"/>
              </a:rPr>
              <a:t> which allows networked users direct access to a computer's command line interface.</a:t>
            </a:r>
            <a:endParaRPr b="0" lang="en-US" sz="2000" spc="-1" strike="noStrike">
              <a:latin typeface="Arial"/>
            </a:endParaRPr>
          </a:p>
          <a:p>
            <a:pPr marL="216000" indent="-215640">
              <a:lnSpc>
                <a:spcPct val="100000"/>
              </a:lnSpc>
            </a:pPr>
            <a:r>
              <a:rPr b="0" lang="en-US" sz="2000" spc="-1" strike="noStrike">
                <a:solidFill>
                  <a:srgbClr val="000000"/>
                </a:solidFill>
                <a:latin typeface="Arial"/>
              </a:rPr>
              <a:t>Client/server networking involves a program on a computer somewhere which connects via a network to another computer, called a server. Servers, usually running </a:t>
            </a:r>
            <a:r>
              <a:rPr b="0" lang="en-US" sz="2000" spc="-1" strike="noStrike" u="sng">
                <a:solidFill>
                  <a:srgbClr val="000000"/>
                </a:solidFill>
                <a:uFillTx/>
                <a:latin typeface="Arial"/>
                <a:hlinkClick r:id="rId167"/>
              </a:rPr>
              <a:t>UNIX</a:t>
            </a:r>
            <a:r>
              <a:rPr b="0" lang="en-US" sz="2000" spc="-1" strike="noStrike">
                <a:solidFill>
                  <a:srgbClr val="000000"/>
                </a:solidFill>
                <a:latin typeface="Arial"/>
              </a:rPr>
              <a:t> or </a:t>
            </a:r>
            <a:r>
              <a:rPr b="0" lang="en-US" sz="2000" spc="-1" strike="noStrike" u="sng">
                <a:solidFill>
                  <a:srgbClr val="000000"/>
                </a:solidFill>
                <a:uFillTx/>
                <a:latin typeface="Arial"/>
                <a:hlinkClick r:id="rId168"/>
              </a:rPr>
              <a:t>Linux</a:t>
            </a:r>
            <a:r>
              <a:rPr b="0" lang="en-US" sz="2000" spc="-1" strike="noStrike">
                <a:solidFill>
                  <a:srgbClr val="000000"/>
                </a:solidFill>
                <a:latin typeface="Arial"/>
              </a:rPr>
              <a:t>, offer (or host) various services to other network computers and users. These services are usually provided through ports or numbered access points beyond the server's </a:t>
            </a:r>
            <a:r>
              <a:rPr b="0" lang="en-US" sz="2000" spc="-1" strike="noStrike" u="sng">
                <a:solidFill>
                  <a:srgbClr val="000000"/>
                </a:solidFill>
                <a:uFillTx/>
                <a:latin typeface="Arial"/>
                <a:hlinkClick r:id="rId169"/>
              </a:rPr>
              <a:t>network address</a:t>
            </a:r>
            <a:r>
              <a:rPr b="0" lang="en-US" sz="2000" spc="-1" strike="noStrike">
                <a:solidFill>
                  <a:srgbClr val="000000"/>
                </a:solidFill>
                <a:latin typeface="Arial"/>
              </a:rPr>
              <a:t>. Each port number is usually associated with a maximum of one running program, which is responsible for handling requests to that port. A daemon, being a user program, can in turn access the local hardware resources of that computer by passing requests to the operating system kernel.</a:t>
            </a:r>
            <a:endParaRPr b="0" lang="en-US" sz="2000" spc="-1" strike="noStrike">
              <a:latin typeface="Arial"/>
            </a:endParaRPr>
          </a:p>
          <a:p>
            <a:pPr marL="216000" indent="-215640">
              <a:lnSpc>
                <a:spcPct val="100000"/>
              </a:lnSpc>
            </a:pPr>
            <a:r>
              <a:rPr b="0" lang="en-US" sz="2000" spc="-1" strike="noStrike">
                <a:solidFill>
                  <a:srgbClr val="000000"/>
                </a:solidFill>
                <a:latin typeface="Arial"/>
              </a:rPr>
              <a:t>Many operating systems support one or more vendor-specific or open networking protocols as well, for example, </a:t>
            </a:r>
            <a:r>
              <a:rPr b="0" lang="en-US" sz="2000" spc="-1" strike="noStrike" u="sng">
                <a:solidFill>
                  <a:srgbClr val="000000"/>
                </a:solidFill>
                <a:uFillTx/>
                <a:latin typeface="Arial"/>
                <a:hlinkClick r:id="rId170"/>
              </a:rPr>
              <a:t>SNA</a:t>
            </a:r>
            <a:r>
              <a:rPr b="0" lang="en-US" sz="2000" spc="-1" strike="noStrike">
                <a:solidFill>
                  <a:srgbClr val="000000"/>
                </a:solidFill>
                <a:latin typeface="Arial"/>
              </a:rPr>
              <a:t> on </a:t>
            </a:r>
            <a:r>
              <a:rPr b="0" lang="en-US" sz="2000" spc="-1" strike="noStrike" u="sng">
                <a:solidFill>
                  <a:srgbClr val="000000"/>
                </a:solidFill>
                <a:uFillTx/>
                <a:latin typeface="Arial"/>
                <a:hlinkClick r:id="rId171"/>
              </a:rPr>
              <a:t>IBM</a:t>
            </a:r>
            <a:r>
              <a:rPr b="0" lang="en-US" sz="2000" spc="-1" strike="noStrike">
                <a:solidFill>
                  <a:srgbClr val="000000"/>
                </a:solidFill>
                <a:latin typeface="Arial"/>
              </a:rPr>
              <a:t> systems, </a:t>
            </a:r>
            <a:r>
              <a:rPr b="0" lang="en-US" sz="2000" spc="-1" strike="noStrike" u="sng">
                <a:solidFill>
                  <a:srgbClr val="000000"/>
                </a:solidFill>
                <a:uFillTx/>
                <a:latin typeface="Arial"/>
                <a:hlinkClick r:id="rId172"/>
              </a:rPr>
              <a:t>DECnet</a:t>
            </a:r>
            <a:r>
              <a:rPr b="0" lang="en-US" sz="2000" spc="-1" strike="noStrike">
                <a:solidFill>
                  <a:srgbClr val="000000"/>
                </a:solidFill>
                <a:latin typeface="Arial"/>
              </a:rPr>
              <a:t> on systems from </a:t>
            </a:r>
            <a:r>
              <a:rPr b="0" lang="en-US" sz="2000" spc="-1" strike="noStrike" u="sng">
                <a:solidFill>
                  <a:srgbClr val="000000"/>
                </a:solidFill>
                <a:uFillTx/>
                <a:latin typeface="Arial"/>
                <a:hlinkClick r:id="rId173"/>
              </a:rPr>
              <a:t>Digital Equipment Corporation</a:t>
            </a:r>
            <a:r>
              <a:rPr b="0" lang="en-US" sz="2000" spc="-1" strike="noStrike">
                <a:solidFill>
                  <a:srgbClr val="000000"/>
                </a:solidFill>
                <a:latin typeface="Arial"/>
              </a:rPr>
              <a:t>, and Microsoft-specific protocols (</a:t>
            </a:r>
            <a:r>
              <a:rPr b="0" lang="en-US" sz="2000" spc="-1" strike="noStrike" u="sng">
                <a:solidFill>
                  <a:srgbClr val="000000"/>
                </a:solidFill>
                <a:uFillTx/>
                <a:latin typeface="Arial"/>
                <a:hlinkClick r:id="rId174"/>
              </a:rPr>
              <a:t>SMB</a:t>
            </a:r>
            <a:r>
              <a:rPr b="0" lang="en-US" sz="2000" spc="-1" strike="noStrike">
                <a:solidFill>
                  <a:srgbClr val="000000"/>
                </a:solidFill>
                <a:latin typeface="Arial"/>
              </a:rPr>
              <a:t>) on Windows. Specific protocols for specific tasks may also be supported such as </a:t>
            </a:r>
            <a:r>
              <a:rPr b="0" lang="en-US" sz="2000" spc="-1" strike="noStrike" u="sng">
                <a:solidFill>
                  <a:srgbClr val="000000"/>
                </a:solidFill>
                <a:uFillTx/>
                <a:latin typeface="Arial"/>
                <a:hlinkClick r:id="rId175"/>
              </a:rPr>
              <a:t>NFS</a:t>
            </a:r>
            <a:r>
              <a:rPr b="0" lang="en-US" sz="2000" spc="-1" strike="noStrike">
                <a:solidFill>
                  <a:srgbClr val="000000"/>
                </a:solidFill>
                <a:latin typeface="Arial"/>
              </a:rPr>
              <a:t> for file access. Protocols like </a:t>
            </a:r>
            <a:r>
              <a:rPr b="0" lang="en-US" sz="2000" spc="-1" strike="noStrike" u="sng">
                <a:solidFill>
                  <a:srgbClr val="000000"/>
                </a:solidFill>
                <a:uFillTx/>
                <a:latin typeface="Arial"/>
                <a:hlinkClick r:id="rId176"/>
              </a:rPr>
              <a:t>ESound</a:t>
            </a:r>
            <a:r>
              <a:rPr b="0" lang="en-US" sz="2000" spc="-1" strike="noStrike">
                <a:solidFill>
                  <a:srgbClr val="000000"/>
                </a:solidFill>
                <a:latin typeface="Arial"/>
              </a:rPr>
              <a:t>, or esd can be easily extended over the network to provide sound from local applications, on a remote system's sound hardware.</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177"/>
              </a:rPr>
              <a:t>edit</a:t>
            </a:r>
            <a:r>
              <a:rPr b="1" lang="en-US" sz="2000" spc="-1" strike="noStrike">
                <a:solidFill>
                  <a:srgbClr val="000000"/>
                </a:solidFill>
                <a:latin typeface="Arial"/>
              </a:rPr>
              <a:t>] Security</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178"/>
              </a:rPr>
              <a:t>computer security</a:t>
            </a:r>
            <a:endParaRPr b="0" lang="en-US" sz="2000" spc="-1" strike="noStrike">
              <a:latin typeface="Arial"/>
            </a:endParaRPr>
          </a:p>
          <a:p>
            <a:pPr marL="216000" indent="-215640">
              <a:lnSpc>
                <a:spcPct val="100000"/>
              </a:lnSpc>
            </a:pPr>
            <a:r>
              <a:rPr b="0" lang="en-US" sz="2000" spc="-1" strike="noStrike">
                <a:solidFill>
                  <a:srgbClr val="000000"/>
                </a:solidFill>
                <a:latin typeface="Arial"/>
              </a:rPr>
              <a:t>A computer being secure depends on a number of technologies working properly. A modern operating system provides access to a number of resources, which are available to software running on the system, and to external devices like networks via the kernel.</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operating system must be capable of distinguishing between requests which should be allowed to be processed, and others which should not be processed. While some systems may simply distinguish between "privileged" and "non-privileged", systems commonly have a form of requester </a:t>
            </a:r>
            <a:r>
              <a:rPr b="0" i="1" lang="en-US" sz="2000" spc="-1" strike="noStrike">
                <a:solidFill>
                  <a:srgbClr val="000000"/>
                </a:solidFill>
                <a:latin typeface="Arial"/>
              </a:rPr>
              <a:t>identity</a:t>
            </a:r>
            <a:r>
              <a:rPr b="0" lang="en-US" sz="2000" spc="-1" strike="noStrike">
                <a:solidFill>
                  <a:srgbClr val="000000"/>
                </a:solidFill>
                <a:latin typeface="Arial"/>
              </a:rPr>
              <a:t>, such as a user name. To establish identity there may be a process of </a:t>
            </a:r>
            <a:r>
              <a:rPr b="0" i="1" lang="en-US" sz="2000" spc="-1" strike="noStrike">
                <a:solidFill>
                  <a:srgbClr val="000000"/>
                </a:solidFill>
                <a:latin typeface="Arial"/>
              </a:rPr>
              <a:t>authentication</a:t>
            </a:r>
            <a:r>
              <a:rPr b="0" lang="en-US" sz="2000" spc="-1" strike="noStrike">
                <a:solidFill>
                  <a:srgbClr val="000000"/>
                </a:solidFill>
                <a:latin typeface="Arial"/>
              </a:rPr>
              <a:t>. Often a username must be quoted, and each username may have a password. Other methods of authentication, such as magnetic cards or biometric data, might be used instead. In some cases, especially connections from the network, resources may be accessed with no authentication at all (such as reading files over a network share).</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addition to the allow/disallow model of security, a system with a high level of security will also offer auditing options. These would allow tracking of requests for access to resources (such as, "who has been reading this file?"). Internal security, or security from an already running program is only possible if all possibly harmful requests must be carried out through interrupts to the operating system kernel. If programs can directly access hardware and resources, they cannot be secured.</a:t>
            </a:r>
            <a:endParaRPr b="0" lang="en-US" sz="2000" spc="-1" strike="noStrike">
              <a:latin typeface="Arial"/>
            </a:endParaRPr>
          </a:p>
          <a:p>
            <a:pPr marL="216000" indent="-215640">
              <a:lnSpc>
                <a:spcPct val="100000"/>
              </a:lnSpc>
            </a:pPr>
            <a:r>
              <a:rPr b="0" lang="en-US" sz="2000" spc="-1" strike="noStrike">
                <a:solidFill>
                  <a:srgbClr val="000000"/>
                </a:solidFill>
                <a:latin typeface="Arial"/>
              </a:rPr>
              <a:t>External security involves a request from outside the computer, such as a login at a connected console or some kind of network connection. External requests are often passed through device drivers to the operating system's kernel, where they can be passed onto applications, or carried out directly. Security of operating systems has long been a concern because of highly sensitive data held on computers, both of a commercial and military nature. The United States </a:t>
            </a:r>
            <a:r>
              <a:rPr b="0" lang="en-US" sz="2000" spc="-1" strike="noStrike" u="sng">
                <a:solidFill>
                  <a:srgbClr val="000000"/>
                </a:solidFill>
                <a:uFillTx/>
                <a:latin typeface="Arial"/>
                <a:hlinkClick r:id="rId179"/>
              </a:rPr>
              <a:t>Government</a:t>
            </a:r>
            <a:r>
              <a:rPr b="0" lang="en-US" sz="2000" spc="-1" strike="noStrike">
                <a:solidFill>
                  <a:srgbClr val="000000"/>
                </a:solidFill>
                <a:latin typeface="Arial"/>
              </a:rPr>
              <a:t> </a:t>
            </a:r>
            <a:r>
              <a:rPr b="0" lang="en-US" sz="2000" spc="-1" strike="noStrike" u="sng">
                <a:solidFill>
                  <a:srgbClr val="000000"/>
                </a:solidFill>
                <a:uFillTx/>
                <a:latin typeface="Arial"/>
                <a:hlinkClick r:id="rId180"/>
              </a:rPr>
              <a:t>Department of Defense</a:t>
            </a:r>
            <a:r>
              <a:rPr b="0" lang="en-US" sz="2000" spc="-1" strike="noStrike">
                <a:solidFill>
                  <a:srgbClr val="000000"/>
                </a:solidFill>
                <a:latin typeface="Arial"/>
              </a:rPr>
              <a:t> (DoD) created the </a:t>
            </a:r>
            <a:r>
              <a:rPr b="0" i="1" lang="en-US" sz="2000" spc="-1" strike="noStrike" u="sng">
                <a:solidFill>
                  <a:srgbClr val="000000"/>
                </a:solidFill>
                <a:uFillTx/>
                <a:latin typeface="Arial"/>
                <a:hlinkClick r:id="rId181"/>
              </a:rPr>
              <a:t>Trusted Computer System Evaluation Criteria</a:t>
            </a:r>
            <a:r>
              <a:rPr b="0" lang="en-US" sz="2000" spc="-1" strike="noStrike">
                <a:solidFill>
                  <a:srgbClr val="000000"/>
                </a:solidFill>
                <a:latin typeface="Arial"/>
              </a:rPr>
              <a:t> (TCSEC) which is a standard that sets basic requirements for assessing the effectiveness of security. This became of vital importance to operating system makers, because the TCSEC was used to evaluate, classify and select computer systems being considered for the processing, storage and retrieval of sensitive or </a:t>
            </a:r>
            <a:r>
              <a:rPr b="0" lang="en-US" sz="2000" spc="-1" strike="noStrike" u="sng">
                <a:solidFill>
                  <a:srgbClr val="000000"/>
                </a:solidFill>
                <a:uFillTx/>
                <a:latin typeface="Arial"/>
                <a:hlinkClick r:id="rId182"/>
              </a:rPr>
              <a:t>classified information</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Network services include offerings such as file sharing, print services, email, web sites, and </a:t>
            </a:r>
            <a:r>
              <a:rPr b="0" lang="en-US" sz="2000" spc="-1" strike="noStrike" u="sng">
                <a:solidFill>
                  <a:srgbClr val="000000"/>
                </a:solidFill>
                <a:uFillTx/>
                <a:latin typeface="Arial"/>
                <a:hlinkClick r:id="rId183"/>
              </a:rPr>
              <a:t>file transfer protocols</a:t>
            </a:r>
            <a:r>
              <a:rPr b="0" lang="en-US" sz="2000" spc="-1" strike="noStrike">
                <a:solidFill>
                  <a:srgbClr val="000000"/>
                </a:solidFill>
                <a:latin typeface="Arial"/>
              </a:rPr>
              <a:t> (FTP), most of which can have compromised security. At the front line of security are hardware devices known as </a:t>
            </a:r>
            <a:r>
              <a:rPr b="0" lang="en-US" sz="2000" spc="-1" strike="noStrike" u="sng">
                <a:solidFill>
                  <a:srgbClr val="000000"/>
                </a:solidFill>
                <a:uFillTx/>
                <a:latin typeface="Arial"/>
                <a:hlinkClick r:id="rId184"/>
              </a:rPr>
              <a:t>firewalls</a:t>
            </a:r>
            <a:r>
              <a:rPr b="0" lang="en-US" sz="2000" spc="-1" strike="noStrike">
                <a:solidFill>
                  <a:srgbClr val="000000"/>
                </a:solidFill>
                <a:latin typeface="Arial"/>
              </a:rPr>
              <a:t> or intrusion detection/prevention systems. At the operating system level, there are a number of software firewalls available, as well as intrusion detection/prevention systems. Most modern operating systems include a software firewall, which is enabled by default. A software firewall can be configured to allow or deny network traffic to or from a service or application running on the operating system. Therefore, one can install and be running an insecure service, such as Telnet or FTP, and not have to be threatened by a security breach because the firewall would deny all traffic trying to connect to the service on that port.</a:t>
            </a:r>
            <a:endParaRPr b="0" lang="en-US" sz="2000" spc="-1" strike="noStrike">
              <a:latin typeface="Arial"/>
            </a:endParaRPr>
          </a:p>
          <a:p>
            <a:pPr marL="216000" indent="-215640">
              <a:lnSpc>
                <a:spcPct val="100000"/>
              </a:lnSpc>
            </a:pPr>
            <a:r>
              <a:rPr b="0" lang="en-US" sz="2000" spc="-1" strike="noStrike">
                <a:solidFill>
                  <a:srgbClr val="000000"/>
                </a:solidFill>
                <a:latin typeface="Arial"/>
              </a:rPr>
              <a:t>An alternative strategy, and the only </a:t>
            </a:r>
            <a:r>
              <a:rPr b="0" lang="en-US" sz="2000" spc="-1" strike="noStrike" u="sng">
                <a:solidFill>
                  <a:srgbClr val="000000"/>
                </a:solidFill>
                <a:uFillTx/>
                <a:latin typeface="Arial"/>
                <a:hlinkClick r:id="rId185"/>
              </a:rPr>
              <a:t>sandbox</a:t>
            </a:r>
            <a:r>
              <a:rPr b="0" lang="en-US" sz="2000" spc="-1" strike="noStrike">
                <a:solidFill>
                  <a:srgbClr val="000000"/>
                </a:solidFill>
                <a:latin typeface="Arial"/>
              </a:rPr>
              <a:t> strategy available in systems that do not meet the </a:t>
            </a:r>
            <a:r>
              <a:rPr b="0" lang="en-US" sz="2000" spc="-1" strike="noStrike" u="sng">
                <a:solidFill>
                  <a:srgbClr val="000000"/>
                </a:solidFill>
                <a:uFillTx/>
                <a:latin typeface="Arial"/>
                <a:hlinkClick r:id="rId186"/>
              </a:rPr>
              <a:t>Popek</a:t>
            </a:r>
            <a:r>
              <a:rPr b="0" lang="en-US" sz="2000" spc="-1" strike="noStrike" u="sng">
                <a:solidFill>
                  <a:srgbClr val="000000"/>
                </a:solidFill>
                <a:uFillTx/>
                <a:latin typeface="Arial"/>
                <a:hlinkClick r:id="rId187"/>
              </a:rPr>
              <a:t> and Goldberg virtualization requirements</a:t>
            </a:r>
            <a:r>
              <a:rPr b="0" lang="en-US" sz="2000" spc="-1" strike="noStrike">
                <a:solidFill>
                  <a:srgbClr val="000000"/>
                </a:solidFill>
                <a:latin typeface="Arial"/>
              </a:rPr>
              <a:t>, is the operating system not running user programs as native code, but instead either </a:t>
            </a:r>
            <a:r>
              <a:rPr b="0" lang="en-US" sz="2000" spc="-1" strike="noStrike" u="sng">
                <a:solidFill>
                  <a:srgbClr val="000000"/>
                </a:solidFill>
                <a:uFillTx/>
                <a:latin typeface="Arial"/>
                <a:hlinkClick r:id="rId188"/>
              </a:rPr>
              <a:t>emulates</a:t>
            </a:r>
            <a:r>
              <a:rPr b="0" lang="en-US" sz="2000" spc="-1" strike="noStrike">
                <a:solidFill>
                  <a:srgbClr val="000000"/>
                </a:solidFill>
                <a:latin typeface="Arial"/>
              </a:rPr>
              <a:t> a processor or provides a host for a </a:t>
            </a:r>
            <a:r>
              <a:rPr b="0" lang="en-US" sz="2000" spc="-1" strike="noStrike" u="sng">
                <a:solidFill>
                  <a:srgbClr val="000000"/>
                </a:solidFill>
                <a:uFillTx/>
                <a:latin typeface="Arial"/>
                <a:hlinkClick r:id="rId189"/>
              </a:rPr>
              <a:t>p-code</a:t>
            </a:r>
            <a:r>
              <a:rPr b="0" lang="en-US" sz="2000" spc="-1" strike="noStrike">
                <a:solidFill>
                  <a:srgbClr val="000000"/>
                </a:solidFill>
                <a:latin typeface="Arial"/>
              </a:rPr>
              <a:t> based system such as Java.</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Internal security is especially relevant for multi-user systems; it allows each user of the system to have private files that the other users cannot tamper with or read. Internal security is also vital if auditing is to be of any use, since a program can potentially bypass the operating system, inclusive of bypassing auditing.</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190"/>
              </a:rPr>
              <a:t>edit</a:t>
            </a:r>
            <a:r>
              <a:rPr b="1" lang="en-US" sz="2000" spc="-1" strike="noStrike">
                <a:solidFill>
                  <a:srgbClr val="000000"/>
                </a:solidFill>
                <a:latin typeface="Arial"/>
              </a:rPr>
              <a:t>] Example: Microsoft Windows</a:t>
            </a:r>
            <a:endParaRPr b="0" lang="en-US" sz="2000" spc="-1" strike="noStrike">
              <a:latin typeface="Arial"/>
            </a:endParaRPr>
          </a:p>
          <a:p>
            <a:pPr marL="216000" indent="-215640">
              <a:lnSpc>
                <a:spcPct val="100000"/>
              </a:lnSpc>
            </a:pPr>
            <a:r>
              <a:rPr b="0" lang="en-US" sz="2000" spc="-1" strike="noStrike">
                <a:solidFill>
                  <a:srgbClr val="000000"/>
                </a:solidFill>
                <a:latin typeface="Arial"/>
              </a:rPr>
              <a:t>While the </a:t>
            </a:r>
            <a:r>
              <a:rPr b="0" lang="en-US" sz="2000" spc="-1" strike="noStrike" u="sng">
                <a:solidFill>
                  <a:srgbClr val="000000"/>
                </a:solidFill>
                <a:uFillTx/>
                <a:latin typeface="Arial"/>
                <a:hlinkClick r:id="rId191"/>
              </a:rPr>
              <a:t>Windows 9x</a:t>
            </a:r>
            <a:r>
              <a:rPr b="0" lang="en-US" sz="2000" spc="-1" strike="noStrike">
                <a:solidFill>
                  <a:srgbClr val="000000"/>
                </a:solidFill>
                <a:latin typeface="Arial"/>
              </a:rPr>
              <a:t> series offered the option of having profiles for multiple users, they had no concept of </a:t>
            </a:r>
            <a:r>
              <a:rPr b="0" lang="en-US" sz="2000" spc="-1" strike="noStrike" u="sng">
                <a:solidFill>
                  <a:srgbClr val="000000"/>
                </a:solidFill>
                <a:uFillTx/>
                <a:latin typeface="Arial"/>
                <a:hlinkClick r:id="rId192"/>
              </a:rPr>
              <a:t>access privileges</a:t>
            </a:r>
            <a:r>
              <a:rPr b="0" lang="en-US" sz="2000" spc="-1" strike="noStrike">
                <a:solidFill>
                  <a:srgbClr val="000000"/>
                </a:solidFill>
                <a:latin typeface="Arial"/>
              </a:rPr>
              <a:t>, and did not allow concurrent access; and so were not true </a:t>
            </a:r>
            <a:r>
              <a:rPr b="0" lang="en-US" sz="2000" spc="-1" strike="noStrike" u="sng">
                <a:solidFill>
                  <a:srgbClr val="000000"/>
                </a:solidFill>
                <a:uFillTx/>
                <a:latin typeface="Arial"/>
                <a:hlinkClick r:id="rId193"/>
              </a:rPr>
              <a:t>multi-user</a:t>
            </a:r>
            <a:r>
              <a:rPr b="0" lang="en-US" sz="2000" spc="-1" strike="noStrike">
                <a:solidFill>
                  <a:srgbClr val="000000"/>
                </a:solidFill>
                <a:latin typeface="Arial"/>
              </a:rPr>
              <a:t> operating systems. In addition, they implemented only partial </a:t>
            </a:r>
            <a:r>
              <a:rPr b="0" lang="en-US" sz="2000" spc="-1" strike="noStrike" u="sng">
                <a:solidFill>
                  <a:srgbClr val="000000"/>
                </a:solidFill>
                <a:uFillTx/>
                <a:latin typeface="Arial"/>
                <a:hlinkClick r:id="rId194"/>
              </a:rPr>
              <a:t>memory protection</a:t>
            </a:r>
            <a:r>
              <a:rPr b="0" lang="en-US" sz="2000" spc="-1" strike="noStrike">
                <a:solidFill>
                  <a:srgbClr val="000000"/>
                </a:solidFill>
                <a:latin typeface="Arial"/>
              </a:rPr>
              <a:t>. They were accordingly widely criticised for lack of security.</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a:t>
            </a:r>
            <a:r>
              <a:rPr b="0" lang="en-US" sz="2000" spc="-1" strike="noStrike" u="sng">
                <a:solidFill>
                  <a:srgbClr val="000000"/>
                </a:solidFill>
                <a:uFillTx/>
                <a:latin typeface="Arial"/>
                <a:hlinkClick r:id="rId195"/>
              </a:rPr>
              <a:t>Windows NT</a:t>
            </a:r>
            <a:r>
              <a:rPr b="0" lang="en-US" sz="2000" spc="-1" strike="noStrike">
                <a:solidFill>
                  <a:srgbClr val="000000"/>
                </a:solidFill>
                <a:latin typeface="Arial"/>
              </a:rPr>
              <a:t> series of operating systems, by contrast, are true multi-user, and implement absolute memory protection. However, a lot of the advantages of being a true multi-user operating system were nullified by the fact that, prior to </a:t>
            </a:r>
            <a:r>
              <a:rPr b="0" lang="en-US" sz="2000" spc="-1" strike="noStrike" u="sng">
                <a:solidFill>
                  <a:srgbClr val="000000"/>
                </a:solidFill>
                <a:uFillTx/>
                <a:latin typeface="Arial"/>
                <a:hlinkClick r:id="rId196"/>
              </a:rPr>
              <a:t>Windows Vista</a:t>
            </a:r>
            <a:r>
              <a:rPr b="0" lang="en-US" sz="2000" spc="-1" strike="noStrike">
                <a:solidFill>
                  <a:srgbClr val="000000"/>
                </a:solidFill>
                <a:latin typeface="Arial"/>
              </a:rPr>
              <a:t>, the first user account created during the setup process was an </a:t>
            </a:r>
            <a:r>
              <a:rPr b="0" lang="en-US" sz="2000" spc="-1" strike="noStrike" u="sng">
                <a:solidFill>
                  <a:srgbClr val="000000"/>
                </a:solidFill>
                <a:uFillTx/>
                <a:latin typeface="Arial"/>
                <a:hlinkClick r:id="rId197"/>
              </a:rPr>
              <a:t>administrator</a:t>
            </a:r>
            <a:r>
              <a:rPr b="0" lang="en-US" sz="2000" spc="-1" strike="noStrike">
                <a:solidFill>
                  <a:srgbClr val="000000"/>
                </a:solidFill>
                <a:latin typeface="Arial"/>
              </a:rPr>
              <a:t> account, which was also the default for new accounts. Though </a:t>
            </a:r>
            <a:r>
              <a:rPr b="0" lang="en-US" sz="2000" spc="-1" strike="noStrike" u="sng">
                <a:solidFill>
                  <a:srgbClr val="000000"/>
                </a:solidFill>
                <a:uFillTx/>
                <a:latin typeface="Arial"/>
                <a:hlinkClick r:id="rId198"/>
              </a:rPr>
              <a:t>Windows XP</a:t>
            </a:r>
            <a:r>
              <a:rPr b="0" lang="en-US" sz="2000" spc="-1" strike="noStrike">
                <a:solidFill>
                  <a:srgbClr val="000000"/>
                </a:solidFill>
                <a:latin typeface="Arial"/>
              </a:rPr>
              <a:t> did have limited accounts, the majority of home users did not change to an account type with fewer rights – partially due to the number of programs which unnecessarily required administrator rights – and so most home users ran as administrator all the time.</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199"/>
              </a:rPr>
              <a:t>Windows Vista</a:t>
            </a:r>
            <a:r>
              <a:rPr b="0" lang="en-US" sz="2000" spc="-1" strike="noStrike">
                <a:solidFill>
                  <a:srgbClr val="000000"/>
                </a:solidFill>
                <a:latin typeface="Arial"/>
              </a:rPr>
              <a:t> changes this</a:t>
            </a:r>
            <a:r>
              <a:rPr b="0" lang="en-US" sz="2000" spc="-1" strike="noStrike" u="sng" baseline="30000">
                <a:solidFill>
                  <a:srgbClr val="000000"/>
                </a:solidFill>
                <a:uFillTx/>
                <a:latin typeface="Arial"/>
                <a:hlinkClick r:id="rId200"/>
              </a:rPr>
              <a:t>[3]</a:t>
            </a:r>
            <a:r>
              <a:rPr b="0" lang="en-US" sz="2000" spc="-1" strike="noStrike">
                <a:solidFill>
                  <a:srgbClr val="000000"/>
                </a:solidFill>
                <a:latin typeface="Arial"/>
              </a:rPr>
              <a:t> by introducing a privilege elevation system called </a:t>
            </a:r>
            <a:r>
              <a:rPr b="0" lang="en-US" sz="2000" spc="-1" strike="noStrike" u="sng">
                <a:solidFill>
                  <a:srgbClr val="000000"/>
                </a:solidFill>
                <a:uFillTx/>
                <a:latin typeface="Arial"/>
                <a:hlinkClick r:id="rId201"/>
              </a:rPr>
              <a:t>User Account Control</a:t>
            </a:r>
            <a:r>
              <a:rPr b="0" lang="en-US" sz="2000" spc="-1" strike="noStrike">
                <a:solidFill>
                  <a:srgbClr val="000000"/>
                </a:solidFill>
                <a:latin typeface="Arial"/>
              </a:rPr>
              <a:t>. When logging in as a standard user, a logon session is created and a </a:t>
            </a:r>
            <a:r>
              <a:rPr b="0" lang="en-US" sz="2000" spc="-1" strike="noStrike" u="sng">
                <a:solidFill>
                  <a:srgbClr val="000000"/>
                </a:solidFill>
                <a:uFillTx/>
                <a:latin typeface="Arial"/>
                <a:hlinkClick r:id="rId202"/>
              </a:rPr>
              <a:t>token</a:t>
            </a:r>
            <a:r>
              <a:rPr b="0" lang="en-US" sz="2000" spc="-1" strike="noStrike">
                <a:solidFill>
                  <a:srgbClr val="000000"/>
                </a:solidFill>
                <a:latin typeface="Arial"/>
              </a:rPr>
              <a:t> containing only the most basic privileges is assigned. In this way, the new logon session is incapable of making changes that would affect the entire system. When logging in as a user in the Administrators group, two separate tokens are assigned. The first token contains all privileges typically awarded to an administrator, and the second is a restricted token similar to what a standard user would receive. User applications, including the </a:t>
            </a:r>
            <a:r>
              <a:rPr b="0" lang="en-US" sz="2000" spc="-1" strike="noStrike" u="sng">
                <a:solidFill>
                  <a:srgbClr val="000000"/>
                </a:solidFill>
                <a:uFillTx/>
                <a:latin typeface="Arial"/>
                <a:hlinkClick r:id="rId203"/>
              </a:rPr>
              <a:t>Windows Shell</a:t>
            </a:r>
            <a:r>
              <a:rPr b="0" lang="en-US" sz="2000" spc="-1" strike="noStrike">
                <a:solidFill>
                  <a:srgbClr val="000000"/>
                </a:solidFill>
                <a:latin typeface="Arial"/>
              </a:rPr>
              <a:t>, are then started with the restricted token, resulting in a reduced privilege environment even under an Administrator account. When an application requests higher privileges or "Run as administrator" is clicked, UAC will prompt for confirmation and, if consent is given (including administrator credentials if the account requesting the elevation is not a member of the administrators group), start the process using the unrestricted token.</a:t>
            </a:r>
            <a:r>
              <a:rPr b="0" lang="en-US" sz="2000" spc="-1" strike="noStrike" u="sng" baseline="30000">
                <a:solidFill>
                  <a:srgbClr val="000000"/>
                </a:solidFill>
                <a:uFillTx/>
                <a:latin typeface="Arial"/>
                <a:hlinkClick r:id="rId204"/>
              </a:rPr>
              <a:t>[4]</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205"/>
              </a:rPr>
              <a:t>edit</a:t>
            </a:r>
            <a:r>
              <a:rPr b="1" lang="en-US" sz="2000" spc="-1" strike="noStrike">
                <a:solidFill>
                  <a:srgbClr val="000000"/>
                </a:solidFill>
                <a:latin typeface="Arial"/>
              </a:rPr>
              <a:t>] Example: </a:t>
            </a:r>
            <a:r>
              <a:rPr b="1" lang="en-US" sz="2000" spc="-1" strike="noStrike" u="sng">
                <a:solidFill>
                  <a:srgbClr val="000000"/>
                </a:solidFill>
                <a:uFillTx/>
                <a:latin typeface="Arial"/>
                <a:hlinkClick r:id="rId206"/>
              </a:rPr>
              <a:t>Linux</a:t>
            </a:r>
            <a:r>
              <a:rPr b="1" lang="en-US" sz="2000" spc="-1" strike="noStrike">
                <a:solidFill>
                  <a:srgbClr val="000000"/>
                </a:solidFill>
                <a:latin typeface="Arial"/>
              </a:rPr>
              <a:t>/</a:t>
            </a:r>
            <a:r>
              <a:rPr b="1" lang="en-US" sz="2000" spc="-1" strike="noStrike" u="sng">
                <a:solidFill>
                  <a:srgbClr val="000000"/>
                </a:solidFill>
                <a:uFillTx/>
                <a:latin typeface="Arial"/>
                <a:hlinkClick r:id="rId207"/>
              </a:rPr>
              <a:t>Unix</a:t>
            </a:r>
            <a:endParaRPr b="0" lang="en-US" sz="2000" spc="-1" strike="noStrike">
              <a:latin typeface="Arial"/>
            </a:endParaRPr>
          </a:p>
          <a:p>
            <a:pPr marL="216000" indent="-215640">
              <a:lnSpc>
                <a:spcPct val="100000"/>
              </a:lnSpc>
            </a:pPr>
            <a:r>
              <a:rPr b="0" lang="en-US" sz="2000" spc="-1" strike="noStrike">
                <a:solidFill>
                  <a:srgbClr val="000000"/>
                </a:solidFill>
                <a:latin typeface="Arial"/>
              </a:rPr>
              <a:t>Linux and UNIX both have two tier security, which limits any system-wide changes to the root user, a special user account on all UNIX-like systems. While the root user has virtually unlimited permission to affect system changes, programs running as a regular user are limited in where they can save files, what hardware they can access, etc. In many systems, a user's memory usage, their selection of available programs, their total disk usage or </a:t>
            </a:r>
            <a:r>
              <a:rPr b="0" lang="en-US" sz="2000" spc="-1" strike="noStrike" u="sng">
                <a:solidFill>
                  <a:srgbClr val="000000"/>
                </a:solidFill>
                <a:uFillTx/>
                <a:latin typeface="Arial"/>
                <a:hlinkClick r:id="rId208"/>
              </a:rPr>
              <a:t>quota</a:t>
            </a:r>
            <a:r>
              <a:rPr b="0" lang="en-US" sz="2000" spc="-1" strike="noStrike">
                <a:solidFill>
                  <a:srgbClr val="000000"/>
                </a:solidFill>
                <a:latin typeface="Arial"/>
              </a:rPr>
              <a:t>, available range of programs' </a:t>
            </a:r>
            <a:r>
              <a:rPr b="0" lang="en-US" sz="2000" spc="-1" strike="noStrike" u="sng">
                <a:solidFill>
                  <a:srgbClr val="000000"/>
                </a:solidFill>
                <a:uFillTx/>
                <a:latin typeface="Arial"/>
                <a:hlinkClick r:id="rId209"/>
              </a:rPr>
              <a:t>priority</a:t>
            </a:r>
            <a:r>
              <a:rPr b="0" lang="en-US" sz="2000" spc="-1" strike="noStrike">
                <a:solidFill>
                  <a:srgbClr val="000000"/>
                </a:solidFill>
                <a:latin typeface="Arial"/>
              </a:rPr>
              <a:t> settings, and other functions can also be locked down. This provides the user with plenty of freedom to do what needs done, without being able to put any part of the system in jeopardy (barring accidental triggering of system-level bugs) or make sweeping, system-wide changes. The user's settings are stored in an area of the computer's file system called the user's home directory, which is also provided as a location where the user may store their work, similar to My Documents on a Windows system. Should a user have to install software or make system-wide changes, they must become the root user temporarily, usually with the </a:t>
            </a:r>
            <a:r>
              <a:rPr b="0" lang="en-US" sz="2000" spc="-1" strike="noStrike" u="sng">
                <a:solidFill>
                  <a:srgbClr val="000000"/>
                </a:solidFill>
                <a:uFillTx/>
                <a:latin typeface="Arial"/>
                <a:hlinkClick r:id="rId210"/>
              </a:rPr>
              <a:t>su</a:t>
            </a:r>
            <a:r>
              <a:rPr b="0" lang="en-US" sz="2000" spc="-1" strike="noStrike">
                <a:solidFill>
                  <a:srgbClr val="000000"/>
                </a:solidFill>
                <a:latin typeface="Arial"/>
              </a:rPr>
              <a:t> or sudo command, which is answered with the computer's root password when prompted. Some systems (such as </a:t>
            </a:r>
            <a:r>
              <a:rPr b="0" lang="en-US" sz="2000" spc="-1" strike="noStrike" u="sng">
                <a:solidFill>
                  <a:srgbClr val="000000"/>
                </a:solidFill>
                <a:uFillTx/>
                <a:latin typeface="Arial"/>
                <a:hlinkClick r:id="rId211"/>
              </a:rPr>
              <a:t>Ubuntu</a:t>
            </a:r>
            <a:r>
              <a:rPr b="0" lang="en-US" sz="2000" spc="-1" strike="noStrike">
                <a:solidFill>
                  <a:srgbClr val="000000"/>
                </a:solidFill>
                <a:latin typeface="Arial"/>
              </a:rPr>
              <a:t> and its derivatives) are configured by default to allow select users to run programs as the root user via the </a:t>
            </a:r>
            <a:r>
              <a:rPr b="0" lang="en-US" sz="2000" spc="-1" strike="noStrike" u="sng">
                <a:solidFill>
                  <a:srgbClr val="000000"/>
                </a:solidFill>
                <a:uFillTx/>
                <a:latin typeface="Arial"/>
                <a:hlinkClick r:id="rId212"/>
              </a:rPr>
              <a:t>sudo</a:t>
            </a:r>
            <a:r>
              <a:rPr b="0" lang="en-US" sz="2000" spc="-1" strike="noStrike">
                <a:solidFill>
                  <a:srgbClr val="000000"/>
                </a:solidFill>
                <a:latin typeface="Arial"/>
              </a:rPr>
              <a:t> command, using the user's own password for authentication instead of the system's root password. One is sometimes said to "go root" when elevating oneself to root access.</a:t>
            </a:r>
            <a:endParaRPr b="0" lang="en-US" sz="2000" spc="-1" strike="noStrike">
              <a:latin typeface="Arial"/>
            </a:endParaRPr>
          </a:p>
          <a:p>
            <a:pPr marL="216000" indent="-215640">
              <a:lnSpc>
                <a:spcPct val="100000"/>
              </a:lnSpc>
            </a:pPr>
            <a:r>
              <a:rPr b="0" lang="en-US" sz="2000" spc="-1" strike="noStrike">
                <a:solidFill>
                  <a:srgbClr val="000000"/>
                </a:solidFill>
                <a:latin typeface="Arial"/>
              </a:rPr>
              <a:t>For more information on the differences between the Linux su/sudo approach and Vista's </a:t>
            </a:r>
            <a:r>
              <a:rPr b="0" lang="en-US" sz="2000" spc="-1" strike="noStrike" u="sng">
                <a:solidFill>
                  <a:srgbClr val="000000"/>
                </a:solidFill>
                <a:uFillTx/>
                <a:latin typeface="Arial"/>
                <a:hlinkClick r:id="rId213"/>
              </a:rPr>
              <a:t>User Account Control</a:t>
            </a:r>
            <a:r>
              <a:rPr b="0" lang="en-US" sz="2000" spc="-1" strike="noStrike">
                <a:solidFill>
                  <a:srgbClr val="000000"/>
                </a:solidFill>
                <a:latin typeface="Arial"/>
              </a:rPr>
              <a:t>, see </a:t>
            </a:r>
            <a:r>
              <a:rPr b="0" lang="en-US" sz="2000" spc="-1" strike="noStrike" u="sng">
                <a:solidFill>
                  <a:srgbClr val="000000"/>
                </a:solidFill>
                <a:uFillTx/>
                <a:latin typeface="Arial"/>
                <a:hlinkClick r:id="rId214"/>
              </a:rPr>
              <a:t>Comparison of privilege authorization features</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215"/>
              </a:rPr>
              <a:t>edit</a:t>
            </a:r>
            <a:r>
              <a:rPr b="1" lang="en-US" sz="2000" spc="-1" strike="noStrike">
                <a:solidFill>
                  <a:srgbClr val="000000"/>
                </a:solidFill>
                <a:latin typeface="Arial"/>
              </a:rPr>
              <a:t>] File system support in modern operating systems</a:t>
            </a:r>
            <a:endParaRPr b="0" lang="en-US" sz="2000" spc="-1" strike="noStrike">
              <a:latin typeface="Arial"/>
            </a:endParaRPr>
          </a:p>
          <a:p>
            <a:pPr marL="216000" indent="-215640">
              <a:lnSpc>
                <a:spcPct val="100000"/>
              </a:lnSpc>
            </a:pPr>
            <a:r>
              <a:rPr b="0" lang="en-US" sz="2000" spc="-1" strike="noStrike">
                <a:solidFill>
                  <a:srgbClr val="000000"/>
                </a:solidFill>
                <a:latin typeface="Arial"/>
              </a:rPr>
              <a:t>Support for file systems is highly varied among modern operating systems although there are several common file systems which almost all operating systems include support and drivers for.</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216"/>
              </a:rPr>
              <a:t>edit</a:t>
            </a:r>
            <a:r>
              <a:rPr b="1" lang="en-US" sz="2000" spc="-1" strike="noStrike">
                <a:solidFill>
                  <a:srgbClr val="000000"/>
                </a:solidFill>
                <a:latin typeface="Arial"/>
              </a:rPr>
              <a:t>] SOLARIS</a:t>
            </a:r>
            <a:endParaRPr b="0" lang="en-US" sz="2000" spc="-1" strike="noStrike">
              <a:latin typeface="Arial"/>
            </a:endParaRPr>
          </a:p>
          <a:p>
            <a:pPr marL="216000" indent="-215640">
              <a:lnSpc>
                <a:spcPct val="100000"/>
              </a:lnSpc>
            </a:pPr>
            <a:r>
              <a:rPr b="0" lang="en-US" sz="2000" spc="-1" strike="noStrike">
                <a:solidFill>
                  <a:srgbClr val="000000"/>
                </a:solidFill>
                <a:latin typeface="Arial"/>
              </a:rPr>
              <a:t>It Supports the file System ZFS commonly known as Zeta Byte System </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217"/>
              </a:rPr>
              <a:t>edit</a:t>
            </a:r>
            <a:r>
              <a:rPr b="1" lang="en-US" sz="2000" spc="-1" strike="noStrike">
                <a:solidFill>
                  <a:srgbClr val="000000"/>
                </a:solidFill>
                <a:latin typeface="Arial"/>
              </a:rPr>
              <a:t>] Linux and UNIX</a:t>
            </a:r>
            <a:endParaRPr b="0" lang="en-US" sz="2000" spc="-1" strike="noStrike">
              <a:latin typeface="Arial"/>
            </a:endParaRPr>
          </a:p>
          <a:p>
            <a:pPr marL="216000" indent="-215640">
              <a:lnSpc>
                <a:spcPct val="100000"/>
              </a:lnSpc>
            </a:pPr>
            <a:r>
              <a:rPr b="0" lang="en-US" sz="2000" spc="-1" strike="noStrike">
                <a:solidFill>
                  <a:srgbClr val="000000"/>
                </a:solidFill>
                <a:latin typeface="Arial"/>
              </a:rPr>
              <a:t>Many </a:t>
            </a:r>
            <a:r>
              <a:rPr b="0" lang="en-US" sz="2000" spc="-1" strike="noStrike" u="sng">
                <a:solidFill>
                  <a:srgbClr val="000000"/>
                </a:solidFill>
                <a:uFillTx/>
                <a:latin typeface="Arial"/>
                <a:hlinkClick r:id="rId218"/>
              </a:rPr>
              <a:t>Linux</a:t>
            </a:r>
            <a:r>
              <a:rPr b="0" lang="en-US" sz="2000" spc="-1" strike="noStrike">
                <a:solidFill>
                  <a:srgbClr val="000000"/>
                </a:solidFill>
                <a:latin typeface="Arial"/>
              </a:rPr>
              <a:t> distributions support some or all of </a:t>
            </a:r>
            <a:r>
              <a:rPr b="0" lang="en-US" sz="2000" spc="-1" strike="noStrike" u="sng">
                <a:solidFill>
                  <a:srgbClr val="000000"/>
                </a:solidFill>
                <a:uFillTx/>
                <a:latin typeface="Arial"/>
                <a:hlinkClick r:id="rId219"/>
              </a:rPr>
              <a:t>ext2</a:t>
            </a:r>
            <a:r>
              <a:rPr b="0" lang="en-US" sz="2000" spc="-1" strike="noStrike">
                <a:solidFill>
                  <a:srgbClr val="000000"/>
                </a:solidFill>
                <a:latin typeface="Arial"/>
              </a:rPr>
              <a:t>, </a:t>
            </a:r>
            <a:r>
              <a:rPr b="0" lang="en-US" sz="2000" spc="-1" strike="noStrike" u="sng">
                <a:solidFill>
                  <a:srgbClr val="000000"/>
                </a:solidFill>
                <a:uFillTx/>
                <a:latin typeface="Arial"/>
                <a:hlinkClick r:id="rId220"/>
              </a:rPr>
              <a:t>ext3</a:t>
            </a:r>
            <a:r>
              <a:rPr b="0" lang="en-US" sz="2000" spc="-1" strike="noStrike">
                <a:solidFill>
                  <a:srgbClr val="000000"/>
                </a:solidFill>
                <a:latin typeface="Arial"/>
              </a:rPr>
              <a:t>, </a:t>
            </a:r>
            <a:r>
              <a:rPr b="0" lang="en-US" sz="2000" spc="-1" strike="noStrike" u="sng">
                <a:solidFill>
                  <a:srgbClr val="000000"/>
                </a:solidFill>
                <a:uFillTx/>
                <a:latin typeface="Arial"/>
                <a:hlinkClick r:id="rId221"/>
              </a:rPr>
              <a:t>ext4</a:t>
            </a:r>
            <a:r>
              <a:rPr b="0" lang="en-US" sz="2000" spc="-1" strike="noStrike">
                <a:solidFill>
                  <a:srgbClr val="000000"/>
                </a:solidFill>
                <a:latin typeface="Arial"/>
              </a:rPr>
              <a:t>, </a:t>
            </a:r>
            <a:r>
              <a:rPr b="0" lang="en-US" sz="2000" spc="-1" strike="noStrike" u="sng">
                <a:solidFill>
                  <a:srgbClr val="000000"/>
                </a:solidFill>
                <a:uFillTx/>
                <a:latin typeface="Arial"/>
                <a:hlinkClick r:id="rId222"/>
              </a:rPr>
              <a:t>ReiserFS</a:t>
            </a:r>
            <a:r>
              <a:rPr b="0" lang="en-US" sz="2000" spc="-1" strike="noStrike">
                <a:solidFill>
                  <a:srgbClr val="000000"/>
                </a:solidFill>
                <a:latin typeface="Arial"/>
              </a:rPr>
              <a:t>, </a:t>
            </a:r>
            <a:r>
              <a:rPr b="0" lang="en-US" sz="2000" spc="-1" strike="noStrike" u="sng">
                <a:solidFill>
                  <a:srgbClr val="000000"/>
                </a:solidFill>
                <a:uFillTx/>
                <a:latin typeface="Arial"/>
                <a:hlinkClick r:id="rId223"/>
              </a:rPr>
              <a:t>Reiser4</a:t>
            </a:r>
            <a:r>
              <a:rPr b="0" lang="en-US" sz="2000" spc="-1" strike="noStrike">
                <a:solidFill>
                  <a:srgbClr val="000000"/>
                </a:solidFill>
                <a:latin typeface="Arial"/>
              </a:rPr>
              <a:t>, </a:t>
            </a:r>
            <a:r>
              <a:rPr b="0" lang="en-US" sz="2000" spc="-1" strike="noStrike" u="sng">
                <a:solidFill>
                  <a:srgbClr val="000000"/>
                </a:solidFill>
                <a:uFillTx/>
                <a:latin typeface="Arial"/>
                <a:hlinkClick r:id="rId224"/>
              </a:rPr>
              <a:t>JFS</a:t>
            </a:r>
            <a:r>
              <a:rPr b="0" lang="en-US" sz="2000" spc="-1" strike="noStrike">
                <a:solidFill>
                  <a:srgbClr val="000000"/>
                </a:solidFill>
                <a:latin typeface="Arial"/>
              </a:rPr>
              <a:t> , </a:t>
            </a:r>
            <a:r>
              <a:rPr b="0" lang="en-US" sz="2000" spc="-1" strike="noStrike" u="sng">
                <a:solidFill>
                  <a:srgbClr val="000000"/>
                </a:solidFill>
                <a:uFillTx/>
                <a:latin typeface="Arial"/>
                <a:hlinkClick r:id="rId225"/>
              </a:rPr>
              <a:t>XFS</a:t>
            </a:r>
            <a:r>
              <a:rPr b="0" lang="en-US" sz="2000" spc="-1" strike="noStrike">
                <a:solidFill>
                  <a:srgbClr val="000000"/>
                </a:solidFill>
                <a:latin typeface="Arial"/>
              </a:rPr>
              <a:t> , </a:t>
            </a:r>
            <a:r>
              <a:rPr b="0" lang="en-US" sz="2000" spc="-1" strike="noStrike" u="sng">
                <a:solidFill>
                  <a:srgbClr val="000000"/>
                </a:solidFill>
                <a:uFillTx/>
                <a:latin typeface="Arial"/>
                <a:hlinkClick r:id="rId226"/>
              </a:rPr>
              <a:t>GFS</a:t>
            </a:r>
            <a:r>
              <a:rPr b="0" lang="en-US" sz="2000" spc="-1" strike="noStrike">
                <a:solidFill>
                  <a:srgbClr val="000000"/>
                </a:solidFill>
                <a:latin typeface="Arial"/>
              </a:rPr>
              <a:t>, </a:t>
            </a:r>
            <a:r>
              <a:rPr b="0" lang="en-US" sz="2000" spc="-1" strike="noStrike" u="sng">
                <a:solidFill>
                  <a:srgbClr val="000000"/>
                </a:solidFill>
                <a:uFillTx/>
                <a:latin typeface="Arial"/>
                <a:hlinkClick r:id="rId227"/>
              </a:rPr>
              <a:t>GFS2</a:t>
            </a:r>
            <a:r>
              <a:rPr b="0" lang="en-US" sz="2000" spc="-1" strike="noStrike">
                <a:solidFill>
                  <a:srgbClr val="000000"/>
                </a:solidFill>
                <a:latin typeface="Arial"/>
              </a:rPr>
              <a:t>, </a:t>
            </a:r>
            <a:r>
              <a:rPr b="0" lang="en-US" sz="2000" spc="-1" strike="noStrike" u="sng">
                <a:solidFill>
                  <a:srgbClr val="000000"/>
                </a:solidFill>
                <a:uFillTx/>
                <a:latin typeface="Arial"/>
                <a:hlinkClick r:id="rId228"/>
              </a:rPr>
              <a:t>OCFS</a:t>
            </a:r>
            <a:r>
              <a:rPr b="0" lang="en-US" sz="2000" spc="-1" strike="noStrike">
                <a:solidFill>
                  <a:srgbClr val="000000"/>
                </a:solidFill>
                <a:latin typeface="Arial"/>
              </a:rPr>
              <a:t>, </a:t>
            </a:r>
            <a:r>
              <a:rPr b="0" lang="en-US" sz="2000" spc="-1" strike="noStrike" u="sng">
                <a:solidFill>
                  <a:srgbClr val="000000"/>
                </a:solidFill>
                <a:uFillTx/>
                <a:latin typeface="Arial"/>
                <a:hlinkClick r:id="rId229"/>
              </a:rPr>
              <a:t>OCFS2</a:t>
            </a:r>
            <a:r>
              <a:rPr b="0" lang="en-US" sz="2000" spc="-1" strike="noStrike">
                <a:solidFill>
                  <a:srgbClr val="000000"/>
                </a:solidFill>
                <a:latin typeface="Arial"/>
              </a:rPr>
              <a:t>, and </a:t>
            </a:r>
            <a:r>
              <a:rPr b="0" lang="en-US" sz="2000" spc="-1" strike="noStrike" u="sng">
                <a:solidFill>
                  <a:srgbClr val="000000"/>
                </a:solidFill>
                <a:uFillTx/>
                <a:latin typeface="Arial"/>
                <a:hlinkClick r:id="rId230"/>
              </a:rPr>
              <a:t>NILFS</a:t>
            </a:r>
            <a:r>
              <a:rPr b="0" lang="en-US" sz="2000" spc="-1" strike="noStrike">
                <a:solidFill>
                  <a:srgbClr val="000000"/>
                </a:solidFill>
                <a:latin typeface="Arial"/>
              </a:rPr>
              <a:t>. The ext file systems, namely ext2, ext3 and ext4 are based on the original Linux file system. Others have been developed by companies to meet their specific needs, hobbyists, or adapted from UNIX, Microsoft Windows, and other operating systems. Linux has full support for </a:t>
            </a:r>
            <a:r>
              <a:rPr b="0" lang="en-US" sz="2000" spc="-1" strike="noStrike" u="sng">
                <a:solidFill>
                  <a:srgbClr val="000000"/>
                </a:solidFill>
                <a:uFillTx/>
                <a:latin typeface="Arial"/>
                <a:hlinkClick r:id="rId231"/>
              </a:rPr>
              <a:t>XFS</a:t>
            </a:r>
            <a:r>
              <a:rPr b="0" lang="en-US" sz="2000" spc="-1" strike="noStrike">
                <a:solidFill>
                  <a:srgbClr val="000000"/>
                </a:solidFill>
                <a:latin typeface="Arial"/>
              </a:rPr>
              <a:t> and </a:t>
            </a:r>
            <a:r>
              <a:rPr b="0" lang="en-US" sz="2000" spc="-1" strike="noStrike" u="sng">
                <a:solidFill>
                  <a:srgbClr val="000000"/>
                </a:solidFill>
                <a:uFillTx/>
                <a:latin typeface="Arial"/>
                <a:hlinkClick r:id="rId232"/>
              </a:rPr>
              <a:t>JFS</a:t>
            </a:r>
            <a:r>
              <a:rPr b="0" lang="en-US" sz="2000" spc="-1" strike="noStrike">
                <a:solidFill>
                  <a:srgbClr val="000000"/>
                </a:solidFill>
                <a:latin typeface="Arial"/>
              </a:rPr>
              <a:t>, along with </a:t>
            </a:r>
            <a:r>
              <a:rPr b="0" lang="en-US" sz="2000" spc="-1" strike="noStrike" u="sng">
                <a:solidFill>
                  <a:srgbClr val="000000"/>
                </a:solidFill>
                <a:uFillTx/>
                <a:latin typeface="Arial"/>
                <a:hlinkClick r:id="rId233"/>
              </a:rPr>
              <a:t>FAT</a:t>
            </a:r>
            <a:r>
              <a:rPr b="0" lang="en-US" sz="2000" spc="-1" strike="noStrike">
                <a:solidFill>
                  <a:srgbClr val="000000"/>
                </a:solidFill>
                <a:latin typeface="Arial"/>
              </a:rPr>
              <a:t> (the </a:t>
            </a:r>
            <a:r>
              <a:rPr b="0" lang="en-US" sz="2000" spc="-1" strike="noStrike" u="sng">
                <a:solidFill>
                  <a:srgbClr val="000000"/>
                </a:solidFill>
                <a:uFillTx/>
                <a:latin typeface="Arial"/>
                <a:hlinkClick r:id="rId234"/>
              </a:rPr>
              <a:t>MS-DOS</a:t>
            </a:r>
            <a:r>
              <a:rPr b="0" lang="en-US" sz="2000" spc="-1" strike="noStrike">
                <a:solidFill>
                  <a:srgbClr val="000000"/>
                </a:solidFill>
                <a:latin typeface="Arial"/>
              </a:rPr>
              <a:t> file system), and </a:t>
            </a:r>
            <a:r>
              <a:rPr b="0" lang="en-US" sz="2000" spc="-1" strike="noStrike" u="sng">
                <a:solidFill>
                  <a:srgbClr val="000000"/>
                </a:solidFill>
                <a:uFillTx/>
                <a:latin typeface="Arial"/>
                <a:hlinkClick r:id="rId235"/>
              </a:rPr>
              <a:t>HFS</a:t>
            </a:r>
            <a:r>
              <a:rPr b="0" lang="en-US" sz="2000" spc="-1" strike="noStrike">
                <a:solidFill>
                  <a:srgbClr val="000000"/>
                </a:solidFill>
                <a:latin typeface="Arial"/>
              </a:rPr>
              <a:t> which is the primary file system for the </a:t>
            </a:r>
            <a:r>
              <a:rPr b="0" lang="en-US" sz="2000" spc="-1" strike="noStrike" u="sng">
                <a:solidFill>
                  <a:srgbClr val="000000"/>
                </a:solidFill>
                <a:uFillTx/>
                <a:latin typeface="Arial"/>
                <a:hlinkClick r:id="rId236"/>
              </a:rPr>
              <a:t>Macintosh</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recent years support for Microsoft </a:t>
            </a:r>
            <a:r>
              <a:rPr b="0" lang="en-US" sz="2000" spc="-1" strike="noStrike" u="sng">
                <a:solidFill>
                  <a:srgbClr val="000000"/>
                </a:solidFill>
                <a:uFillTx/>
                <a:latin typeface="Arial"/>
                <a:hlinkClick r:id="rId237"/>
              </a:rPr>
              <a:t>Windows NT</a:t>
            </a:r>
            <a:r>
              <a:rPr b="0" lang="en-US" sz="2000" spc="-1" strike="noStrike">
                <a:solidFill>
                  <a:srgbClr val="000000"/>
                </a:solidFill>
                <a:latin typeface="Arial"/>
              </a:rPr>
              <a:t>'s </a:t>
            </a:r>
            <a:r>
              <a:rPr b="0" lang="en-US" sz="2000" spc="-1" strike="noStrike" u="sng">
                <a:solidFill>
                  <a:srgbClr val="000000"/>
                </a:solidFill>
                <a:uFillTx/>
                <a:latin typeface="Arial"/>
                <a:hlinkClick r:id="rId238"/>
              </a:rPr>
              <a:t>NTFS</a:t>
            </a:r>
            <a:r>
              <a:rPr b="0" lang="en-US" sz="2000" spc="-1" strike="noStrike">
                <a:solidFill>
                  <a:srgbClr val="000000"/>
                </a:solidFill>
                <a:latin typeface="Arial"/>
              </a:rPr>
              <a:t> file system has appeared in </a:t>
            </a:r>
            <a:r>
              <a:rPr b="0" lang="en-US" sz="2000" spc="-1" strike="noStrike" u="sng">
                <a:solidFill>
                  <a:srgbClr val="000000"/>
                </a:solidFill>
                <a:uFillTx/>
                <a:latin typeface="Arial"/>
                <a:hlinkClick r:id="rId239"/>
              </a:rPr>
              <a:t>Linux</a:t>
            </a:r>
            <a:r>
              <a:rPr b="0" lang="en-US" sz="2000" spc="-1" strike="noStrike">
                <a:solidFill>
                  <a:srgbClr val="000000"/>
                </a:solidFill>
                <a:latin typeface="Arial"/>
              </a:rPr>
              <a:t>, and is now comparable to the support available for other native </a:t>
            </a:r>
            <a:r>
              <a:rPr b="0" lang="en-US" sz="2000" spc="-1" strike="noStrike" u="sng">
                <a:solidFill>
                  <a:srgbClr val="000000"/>
                </a:solidFill>
                <a:uFillTx/>
                <a:latin typeface="Arial"/>
                <a:hlinkClick r:id="rId240"/>
              </a:rPr>
              <a:t>UNIX</a:t>
            </a:r>
            <a:r>
              <a:rPr b="0" lang="en-US" sz="2000" spc="-1" strike="noStrike">
                <a:solidFill>
                  <a:srgbClr val="000000"/>
                </a:solidFill>
                <a:latin typeface="Arial"/>
              </a:rPr>
              <a:t> file systems. </a:t>
            </a:r>
            <a:r>
              <a:rPr b="0" lang="en-US" sz="2000" spc="-1" strike="noStrike" u="sng">
                <a:solidFill>
                  <a:srgbClr val="000000"/>
                </a:solidFill>
                <a:uFillTx/>
                <a:latin typeface="Arial"/>
                <a:hlinkClick r:id="rId241"/>
              </a:rPr>
              <a:t>ISO 9660</a:t>
            </a:r>
            <a:r>
              <a:rPr b="0" lang="en-US" sz="2000" spc="-1" strike="noStrike">
                <a:solidFill>
                  <a:srgbClr val="000000"/>
                </a:solidFill>
                <a:latin typeface="Arial"/>
              </a:rPr>
              <a:t> and </a:t>
            </a:r>
            <a:r>
              <a:rPr b="0" lang="en-US" sz="2000" spc="-1" strike="noStrike" u="sng">
                <a:solidFill>
                  <a:srgbClr val="000000"/>
                </a:solidFill>
                <a:uFillTx/>
                <a:latin typeface="Arial"/>
                <a:hlinkClick r:id="rId242"/>
              </a:rPr>
              <a:t>UDF</a:t>
            </a:r>
            <a:r>
              <a:rPr b="0" lang="en-US" sz="2000" spc="-1" strike="noStrike">
                <a:solidFill>
                  <a:srgbClr val="000000"/>
                </a:solidFill>
                <a:latin typeface="Arial"/>
              </a:rPr>
              <a:t> are supported which are standard file systems used on CDs, DVDs, and BluRay discs. It is possible to install Linux on the majority of these file systems. Unlike other operating systems, Linux and UNIX allow any file system to be used regardless of the media it is stored on, whether it is a hard drive, CD or DVD, or even contained within a file located on another file system.</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243"/>
              </a:rPr>
              <a:t>edit</a:t>
            </a:r>
            <a:r>
              <a:rPr b="1" lang="en-US" sz="2000" spc="-1" strike="noStrike">
                <a:solidFill>
                  <a:srgbClr val="000000"/>
                </a:solidFill>
                <a:latin typeface="Arial"/>
              </a:rPr>
              <a:t>] Microsoft Windows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244"/>
              </a:rPr>
              <a:t>Microsoft Windows</a:t>
            </a:r>
            <a:r>
              <a:rPr b="0" lang="en-US" sz="2000" spc="-1" strike="noStrike">
                <a:solidFill>
                  <a:srgbClr val="000000"/>
                </a:solidFill>
                <a:latin typeface="Arial"/>
              </a:rPr>
              <a:t> currently supports </a:t>
            </a:r>
            <a:r>
              <a:rPr b="0" lang="en-US" sz="2000" spc="-1" strike="noStrike" u="sng">
                <a:solidFill>
                  <a:srgbClr val="000000"/>
                </a:solidFill>
                <a:uFillTx/>
                <a:latin typeface="Arial"/>
                <a:hlinkClick r:id="rId245"/>
              </a:rPr>
              <a:t>NTFS</a:t>
            </a:r>
            <a:r>
              <a:rPr b="0" lang="en-US" sz="2000" spc="-1" strike="noStrike">
                <a:solidFill>
                  <a:srgbClr val="000000"/>
                </a:solidFill>
                <a:latin typeface="Arial"/>
              </a:rPr>
              <a:t> and </a:t>
            </a:r>
            <a:r>
              <a:rPr b="0" lang="en-US" sz="2000" spc="-1" strike="noStrike" u="sng">
                <a:solidFill>
                  <a:srgbClr val="000000"/>
                </a:solidFill>
                <a:uFillTx/>
                <a:latin typeface="Arial"/>
                <a:hlinkClick r:id="rId246"/>
              </a:rPr>
              <a:t>FAT</a:t>
            </a:r>
            <a:r>
              <a:rPr b="0" lang="en-US" sz="2000" spc="-1" strike="noStrike">
                <a:solidFill>
                  <a:srgbClr val="000000"/>
                </a:solidFill>
                <a:latin typeface="Arial"/>
              </a:rPr>
              <a:t> file systems, along with </a:t>
            </a:r>
            <a:r>
              <a:rPr b="0" lang="en-US" sz="2000" spc="-1" strike="noStrike" u="sng">
                <a:solidFill>
                  <a:srgbClr val="000000"/>
                </a:solidFill>
                <a:uFillTx/>
                <a:latin typeface="Arial"/>
                <a:hlinkClick r:id="rId247"/>
              </a:rPr>
              <a:t>network file systems</a:t>
            </a:r>
            <a:r>
              <a:rPr b="0" lang="en-US" sz="2000" spc="-1" strike="noStrike">
                <a:solidFill>
                  <a:srgbClr val="000000"/>
                </a:solidFill>
                <a:latin typeface="Arial"/>
              </a:rPr>
              <a:t> shared from other computers, and the </a:t>
            </a:r>
            <a:r>
              <a:rPr b="0" lang="en-US" sz="2000" spc="-1" strike="noStrike" u="sng">
                <a:solidFill>
                  <a:srgbClr val="000000"/>
                </a:solidFill>
                <a:uFillTx/>
                <a:latin typeface="Arial"/>
                <a:hlinkClick r:id="rId248"/>
              </a:rPr>
              <a:t>ISO 9660</a:t>
            </a:r>
            <a:r>
              <a:rPr b="0" lang="en-US" sz="2000" spc="-1" strike="noStrike">
                <a:solidFill>
                  <a:srgbClr val="000000"/>
                </a:solidFill>
                <a:latin typeface="Arial"/>
              </a:rPr>
              <a:t> and </a:t>
            </a:r>
            <a:r>
              <a:rPr b="0" lang="en-US" sz="2000" spc="-1" strike="noStrike" u="sng">
                <a:solidFill>
                  <a:srgbClr val="000000"/>
                </a:solidFill>
                <a:uFillTx/>
                <a:latin typeface="Arial"/>
                <a:hlinkClick r:id="rId249"/>
              </a:rPr>
              <a:t>UDF</a:t>
            </a:r>
            <a:r>
              <a:rPr b="0" lang="en-US" sz="2000" spc="-1" strike="noStrike">
                <a:solidFill>
                  <a:srgbClr val="000000"/>
                </a:solidFill>
                <a:latin typeface="Arial"/>
              </a:rPr>
              <a:t> filesystems used for </a:t>
            </a:r>
            <a:r>
              <a:rPr b="0" lang="en-US" sz="2000" spc="-1" strike="noStrike" u="sng">
                <a:solidFill>
                  <a:srgbClr val="000000"/>
                </a:solidFill>
                <a:uFillTx/>
                <a:latin typeface="Arial"/>
                <a:hlinkClick r:id="rId250"/>
              </a:rPr>
              <a:t>CDs</a:t>
            </a:r>
            <a:r>
              <a:rPr b="0" lang="en-US" sz="2000" spc="-1" strike="noStrike">
                <a:solidFill>
                  <a:srgbClr val="000000"/>
                </a:solidFill>
                <a:latin typeface="Arial"/>
              </a:rPr>
              <a:t>, </a:t>
            </a:r>
            <a:r>
              <a:rPr b="0" lang="en-US" sz="2000" spc="-1" strike="noStrike" u="sng">
                <a:solidFill>
                  <a:srgbClr val="000000"/>
                </a:solidFill>
                <a:uFillTx/>
                <a:latin typeface="Arial"/>
                <a:hlinkClick r:id="rId251"/>
              </a:rPr>
              <a:t>DVDs</a:t>
            </a:r>
            <a:r>
              <a:rPr b="0" lang="en-US" sz="2000" spc="-1" strike="noStrike">
                <a:solidFill>
                  <a:srgbClr val="000000"/>
                </a:solidFill>
                <a:latin typeface="Arial"/>
              </a:rPr>
              <a:t>, and other optical discs such as </a:t>
            </a:r>
            <a:r>
              <a:rPr b="0" lang="en-US" sz="2000" spc="-1" strike="noStrike" u="sng">
                <a:solidFill>
                  <a:srgbClr val="000000"/>
                </a:solidFill>
                <a:uFillTx/>
                <a:latin typeface="Arial"/>
                <a:hlinkClick r:id="rId252"/>
              </a:rPr>
              <a:t>BluRay</a:t>
            </a:r>
            <a:r>
              <a:rPr b="0" lang="en-US" sz="2000" spc="-1" strike="noStrike">
                <a:solidFill>
                  <a:srgbClr val="000000"/>
                </a:solidFill>
                <a:latin typeface="Arial"/>
              </a:rPr>
              <a:t>. Under Windows each file system is usually limited in application to certain media, for example CDs must use ISO 9660 or UDF, and as of </a:t>
            </a:r>
            <a:r>
              <a:rPr b="0" lang="en-US" sz="2000" spc="-1" strike="noStrike" u="sng">
                <a:solidFill>
                  <a:srgbClr val="000000"/>
                </a:solidFill>
                <a:uFillTx/>
                <a:latin typeface="Arial"/>
                <a:hlinkClick r:id="rId253"/>
              </a:rPr>
              <a:t>Windows Vista</a:t>
            </a:r>
            <a:r>
              <a:rPr b="0" lang="en-US" sz="2000" spc="-1" strike="noStrike">
                <a:solidFill>
                  <a:srgbClr val="000000"/>
                </a:solidFill>
                <a:latin typeface="Arial"/>
              </a:rPr>
              <a:t>, </a:t>
            </a:r>
            <a:r>
              <a:rPr b="0" lang="en-US" sz="2000" spc="-1" strike="noStrike" u="sng">
                <a:solidFill>
                  <a:srgbClr val="000000"/>
                </a:solidFill>
                <a:uFillTx/>
                <a:latin typeface="Arial"/>
                <a:hlinkClick r:id="rId254"/>
              </a:rPr>
              <a:t>NTFS</a:t>
            </a:r>
            <a:r>
              <a:rPr b="0" lang="en-US" sz="2000" spc="-1" strike="noStrike">
                <a:solidFill>
                  <a:srgbClr val="000000"/>
                </a:solidFill>
                <a:latin typeface="Arial"/>
              </a:rPr>
              <a:t> is the only file system which the operating system can be installed on. </a:t>
            </a:r>
            <a:r>
              <a:rPr b="0" lang="en-US" sz="2000" spc="-1" strike="noStrike" u="sng">
                <a:solidFill>
                  <a:srgbClr val="000000"/>
                </a:solidFill>
                <a:uFillTx/>
                <a:latin typeface="Arial"/>
                <a:hlinkClick r:id="rId255"/>
              </a:rPr>
              <a:t>Windows Embedded CE 6.0</a:t>
            </a:r>
            <a:r>
              <a:rPr b="0" lang="en-US" sz="2000" spc="-1" strike="noStrike">
                <a:solidFill>
                  <a:srgbClr val="000000"/>
                </a:solidFill>
                <a:latin typeface="Arial"/>
              </a:rPr>
              <a:t>, Windows Vista Service Pack 1, and </a:t>
            </a:r>
            <a:r>
              <a:rPr b="0" lang="en-US" sz="2000" spc="-1" strike="noStrike" u="sng">
                <a:solidFill>
                  <a:srgbClr val="000000"/>
                </a:solidFill>
                <a:uFillTx/>
                <a:latin typeface="Arial"/>
                <a:hlinkClick r:id="rId256"/>
              </a:rPr>
              <a:t>Windows Server 2008</a:t>
            </a:r>
            <a:r>
              <a:rPr b="0" lang="en-US" sz="2000" spc="-1" strike="noStrike">
                <a:solidFill>
                  <a:srgbClr val="000000"/>
                </a:solidFill>
                <a:latin typeface="Arial"/>
              </a:rPr>
              <a:t> support </a:t>
            </a:r>
            <a:r>
              <a:rPr b="0" lang="en-US" sz="2000" spc="-1" strike="noStrike" u="sng">
                <a:solidFill>
                  <a:srgbClr val="000000"/>
                </a:solidFill>
                <a:uFillTx/>
                <a:latin typeface="Arial"/>
                <a:hlinkClick r:id="rId257"/>
              </a:rPr>
              <a:t>ExFAT</a:t>
            </a:r>
            <a:r>
              <a:rPr b="0" lang="en-US" sz="2000" spc="-1" strike="noStrike">
                <a:solidFill>
                  <a:srgbClr val="000000"/>
                </a:solidFill>
                <a:latin typeface="Arial"/>
              </a:rPr>
              <a:t>, a file system more suitable for </a:t>
            </a:r>
            <a:r>
              <a:rPr b="0" lang="en-US" sz="2000" spc="-1" strike="noStrike" u="sng">
                <a:solidFill>
                  <a:srgbClr val="000000"/>
                </a:solidFill>
                <a:uFillTx/>
                <a:latin typeface="Arial"/>
                <a:hlinkClick r:id="rId258"/>
              </a:rPr>
              <a:t>flash drives</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259"/>
              </a:rPr>
              <a:t>edit</a:t>
            </a:r>
            <a:r>
              <a:rPr b="1" lang="en-US" sz="2000" spc="-1" strike="noStrike">
                <a:solidFill>
                  <a:srgbClr val="000000"/>
                </a:solidFill>
                <a:latin typeface="Arial"/>
              </a:rPr>
              <a:t>] Mac OS X</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260"/>
              </a:rPr>
              <a:t>Mac OS X</a:t>
            </a:r>
            <a:r>
              <a:rPr b="0" lang="en-US" sz="2000" spc="-1" strike="noStrike">
                <a:solidFill>
                  <a:srgbClr val="000000"/>
                </a:solidFill>
                <a:latin typeface="Arial"/>
              </a:rPr>
              <a:t> supports </a:t>
            </a:r>
            <a:r>
              <a:rPr b="0" lang="en-US" sz="2000" spc="-1" strike="noStrike" u="sng">
                <a:solidFill>
                  <a:srgbClr val="000000"/>
                </a:solidFill>
                <a:uFillTx/>
                <a:latin typeface="Arial"/>
                <a:hlinkClick r:id="rId261"/>
              </a:rPr>
              <a:t>HFS+</a:t>
            </a:r>
            <a:r>
              <a:rPr b="0" lang="en-US" sz="2000" spc="-1" strike="noStrike">
                <a:solidFill>
                  <a:srgbClr val="000000"/>
                </a:solidFill>
                <a:latin typeface="Arial"/>
              </a:rPr>
              <a:t> with journaling as its primary file system. It is derived from the </a:t>
            </a:r>
            <a:r>
              <a:rPr b="0" lang="en-US" sz="2000" spc="-1" strike="noStrike" u="sng">
                <a:solidFill>
                  <a:srgbClr val="000000"/>
                </a:solidFill>
                <a:uFillTx/>
                <a:latin typeface="Arial"/>
                <a:hlinkClick r:id="rId262"/>
              </a:rPr>
              <a:t>Hierarchical File System</a:t>
            </a:r>
            <a:r>
              <a:rPr b="0" lang="en-US" sz="2000" spc="-1" strike="noStrike">
                <a:solidFill>
                  <a:srgbClr val="000000"/>
                </a:solidFill>
                <a:latin typeface="Arial"/>
              </a:rPr>
              <a:t> of the earlier </a:t>
            </a:r>
            <a:r>
              <a:rPr b="0" lang="en-US" sz="2000" spc="-1" strike="noStrike" u="sng">
                <a:solidFill>
                  <a:srgbClr val="000000"/>
                </a:solidFill>
                <a:uFillTx/>
                <a:latin typeface="Arial"/>
                <a:hlinkClick r:id="rId263"/>
              </a:rPr>
              <a:t>Mac OS</a:t>
            </a:r>
            <a:r>
              <a:rPr b="0" lang="en-US" sz="2000" spc="-1" strike="noStrike">
                <a:solidFill>
                  <a:srgbClr val="000000"/>
                </a:solidFill>
                <a:latin typeface="Arial"/>
              </a:rPr>
              <a:t>. Mac OS X has facilities to read and write FAT, NTFS (only read), UDF, and other file systems, but cannot be installed to them. Due to its UNIX heritage </a:t>
            </a:r>
            <a:r>
              <a:rPr b="0" lang="en-US" sz="2000" spc="-1" strike="noStrike" u="sng">
                <a:solidFill>
                  <a:srgbClr val="000000"/>
                </a:solidFill>
                <a:uFillTx/>
                <a:latin typeface="Arial"/>
                <a:hlinkClick r:id="rId264"/>
              </a:rPr>
              <a:t>Mac OS X</a:t>
            </a:r>
            <a:r>
              <a:rPr b="0" lang="en-US" sz="2000" spc="-1" strike="noStrike">
                <a:solidFill>
                  <a:srgbClr val="000000"/>
                </a:solidFill>
                <a:latin typeface="Arial"/>
              </a:rPr>
              <a:t> now supports virtually all the file systems supported by the UNIX VFS. Recently </a:t>
            </a:r>
            <a:r>
              <a:rPr b="0" lang="en-US" sz="2000" spc="-1" strike="noStrike" u="sng">
                <a:solidFill>
                  <a:srgbClr val="000000"/>
                </a:solidFill>
                <a:uFillTx/>
                <a:latin typeface="Arial"/>
                <a:hlinkClick r:id="rId265"/>
              </a:rPr>
              <a:t>Apple Inc.</a:t>
            </a:r>
            <a:r>
              <a:rPr b="0" lang="en-US" sz="2000" spc="-1" strike="noStrike">
                <a:solidFill>
                  <a:srgbClr val="000000"/>
                </a:solidFill>
                <a:latin typeface="Arial"/>
              </a:rPr>
              <a:t> started work on porting </a:t>
            </a:r>
            <a:r>
              <a:rPr b="0" lang="en-US" sz="2000" spc="-1" strike="noStrike" u="sng">
                <a:solidFill>
                  <a:srgbClr val="000000"/>
                </a:solidFill>
                <a:uFillTx/>
                <a:latin typeface="Arial"/>
                <a:hlinkClick r:id="rId266"/>
              </a:rPr>
              <a:t>Sun </a:t>
            </a:r>
            <a:r>
              <a:rPr b="0" lang="en-US" sz="2000" spc="-1" strike="noStrike" u="sng">
                <a:solidFill>
                  <a:srgbClr val="000000"/>
                </a:solidFill>
                <a:uFillTx/>
                <a:latin typeface="Arial"/>
                <a:hlinkClick r:id="rId267"/>
              </a:rPr>
              <a:t>Microsystem's</a:t>
            </a:r>
            <a:r>
              <a:rPr b="0" lang="en-US" sz="2000" spc="-1" strike="noStrike">
                <a:solidFill>
                  <a:srgbClr val="000000"/>
                </a:solidFill>
                <a:latin typeface="Arial"/>
              </a:rPr>
              <a:t> </a:t>
            </a:r>
            <a:r>
              <a:rPr b="0" lang="en-US" sz="2000" spc="-1" strike="noStrike" u="sng">
                <a:solidFill>
                  <a:srgbClr val="000000"/>
                </a:solidFill>
                <a:uFillTx/>
                <a:latin typeface="Arial"/>
                <a:hlinkClick r:id="rId268"/>
              </a:rPr>
              <a:t>ZFS</a:t>
            </a:r>
            <a:r>
              <a:rPr b="0" lang="en-US" sz="2000" spc="-1" strike="noStrike">
                <a:solidFill>
                  <a:srgbClr val="000000"/>
                </a:solidFill>
                <a:latin typeface="Arial"/>
              </a:rPr>
              <a:t> filesystem to </a:t>
            </a:r>
            <a:r>
              <a:rPr b="0" lang="en-US" sz="2000" spc="-1" strike="noStrike" u="sng">
                <a:solidFill>
                  <a:srgbClr val="000000"/>
                </a:solidFill>
                <a:uFillTx/>
                <a:latin typeface="Arial"/>
                <a:hlinkClick r:id="rId269"/>
              </a:rPr>
              <a:t>Mac OS X</a:t>
            </a:r>
            <a:r>
              <a:rPr b="0" lang="en-US" sz="2000" spc="-1" strike="noStrike">
                <a:solidFill>
                  <a:srgbClr val="000000"/>
                </a:solidFill>
                <a:latin typeface="Arial"/>
              </a:rPr>
              <a:t> and preliminary support is already available in </a:t>
            </a:r>
            <a:r>
              <a:rPr b="0" lang="en-US" sz="2000" spc="-1" strike="noStrike" u="sng">
                <a:solidFill>
                  <a:srgbClr val="000000"/>
                </a:solidFill>
                <a:uFillTx/>
                <a:latin typeface="Arial"/>
                <a:hlinkClick r:id="rId270"/>
              </a:rPr>
              <a:t>Mac OS X</a:t>
            </a:r>
            <a:r>
              <a:rPr b="0" lang="en-US" sz="2000" spc="-1" strike="noStrike">
                <a:solidFill>
                  <a:srgbClr val="000000"/>
                </a:solidFill>
                <a:latin typeface="Arial"/>
              </a:rPr>
              <a:t> 10.5.</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271"/>
              </a:rPr>
              <a:t>edit</a:t>
            </a:r>
            <a:r>
              <a:rPr b="1" lang="en-US" sz="2000" spc="-1" strike="noStrike">
                <a:solidFill>
                  <a:srgbClr val="000000"/>
                </a:solidFill>
                <a:latin typeface="Arial"/>
              </a:rPr>
              <a:t>] Special-purpose file systems</a:t>
            </a:r>
            <a:endParaRPr b="0" lang="en-US" sz="2000" spc="-1" strike="noStrike">
              <a:latin typeface="Arial"/>
            </a:endParaRPr>
          </a:p>
          <a:p>
            <a:pPr marL="216000" indent="-215640">
              <a:lnSpc>
                <a:spcPct val="100000"/>
              </a:lnSpc>
            </a:pPr>
            <a:r>
              <a:rPr b="0" lang="en-US" sz="2000" spc="-1" strike="noStrike">
                <a:solidFill>
                  <a:srgbClr val="000000"/>
                </a:solidFill>
                <a:latin typeface="Arial"/>
              </a:rPr>
              <a:t>FAT file systems are commonly found on </a:t>
            </a:r>
            <a:r>
              <a:rPr b="0" lang="en-US" sz="2000" spc="-1" strike="noStrike" u="sng">
                <a:solidFill>
                  <a:srgbClr val="000000"/>
                </a:solidFill>
                <a:uFillTx/>
                <a:latin typeface="Arial"/>
                <a:hlinkClick r:id="rId272"/>
              </a:rPr>
              <a:t>floppy discs</a:t>
            </a:r>
            <a:r>
              <a:rPr b="0" lang="en-US" sz="2000" spc="-1" strike="noStrike">
                <a:solidFill>
                  <a:srgbClr val="000000"/>
                </a:solidFill>
                <a:latin typeface="Arial"/>
              </a:rPr>
              <a:t>, </a:t>
            </a:r>
            <a:r>
              <a:rPr b="0" lang="en-US" sz="2000" spc="-1" strike="noStrike" u="sng">
                <a:solidFill>
                  <a:srgbClr val="000000"/>
                </a:solidFill>
                <a:uFillTx/>
                <a:latin typeface="Arial"/>
                <a:hlinkClick r:id="rId273"/>
              </a:rPr>
              <a:t>flash memory</a:t>
            </a:r>
            <a:r>
              <a:rPr b="0" lang="en-US" sz="2000" spc="-1" strike="noStrike">
                <a:solidFill>
                  <a:srgbClr val="000000"/>
                </a:solidFill>
                <a:latin typeface="Arial"/>
              </a:rPr>
              <a:t> cards, </a:t>
            </a:r>
            <a:r>
              <a:rPr b="0" lang="en-US" sz="2000" spc="-1" strike="noStrike" u="sng">
                <a:solidFill>
                  <a:srgbClr val="000000"/>
                </a:solidFill>
                <a:uFillTx/>
                <a:latin typeface="Arial"/>
                <a:hlinkClick r:id="rId274"/>
              </a:rPr>
              <a:t>digital cameras</a:t>
            </a:r>
            <a:r>
              <a:rPr b="0" lang="en-US" sz="2000" spc="-1" strike="noStrike">
                <a:solidFill>
                  <a:srgbClr val="000000"/>
                </a:solidFill>
                <a:latin typeface="Arial"/>
              </a:rPr>
              <a:t>, and many other portable devices because of their relative simplicity. Performance of FAT compares poorly to most other file systems as it uses overly simplistic data structures, making file operations time-consuming, and makes poor use of disk space in situations where many small files are present. </a:t>
            </a:r>
            <a:r>
              <a:rPr b="0" lang="en-US" sz="2000" spc="-1" strike="noStrike" u="sng">
                <a:solidFill>
                  <a:srgbClr val="000000"/>
                </a:solidFill>
                <a:uFillTx/>
                <a:latin typeface="Arial"/>
                <a:hlinkClick r:id="rId275"/>
              </a:rPr>
              <a:t>ISO 9660</a:t>
            </a:r>
            <a:r>
              <a:rPr b="0" lang="en-US" sz="2000" spc="-1" strike="noStrike">
                <a:solidFill>
                  <a:srgbClr val="000000"/>
                </a:solidFill>
                <a:latin typeface="Arial"/>
              </a:rPr>
              <a:t> and </a:t>
            </a:r>
            <a:r>
              <a:rPr b="0" lang="en-US" sz="2000" spc="-1" strike="noStrike" u="sng">
                <a:solidFill>
                  <a:srgbClr val="000000"/>
                </a:solidFill>
                <a:uFillTx/>
                <a:latin typeface="Arial"/>
                <a:hlinkClick r:id="rId276"/>
              </a:rPr>
              <a:t>Universal Disk Format</a:t>
            </a:r>
            <a:r>
              <a:rPr b="0" lang="en-US" sz="2000" spc="-1" strike="noStrike">
                <a:solidFill>
                  <a:srgbClr val="000000"/>
                </a:solidFill>
                <a:latin typeface="Arial"/>
              </a:rPr>
              <a:t> are two common formats that target </a:t>
            </a:r>
            <a:r>
              <a:rPr b="0" lang="en-US" sz="2000" spc="-1" strike="noStrike" u="sng">
                <a:solidFill>
                  <a:srgbClr val="000000"/>
                </a:solidFill>
                <a:uFillTx/>
                <a:latin typeface="Arial"/>
                <a:hlinkClick r:id="rId277"/>
              </a:rPr>
              <a:t>Compact Discs</a:t>
            </a:r>
            <a:r>
              <a:rPr b="0" lang="en-US" sz="2000" spc="-1" strike="noStrike">
                <a:solidFill>
                  <a:srgbClr val="000000"/>
                </a:solidFill>
                <a:latin typeface="Arial"/>
              </a:rPr>
              <a:t> and </a:t>
            </a:r>
            <a:r>
              <a:rPr b="0" lang="en-US" sz="2000" spc="-1" strike="noStrike" u="sng">
                <a:solidFill>
                  <a:srgbClr val="000000"/>
                </a:solidFill>
                <a:uFillTx/>
                <a:latin typeface="Arial"/>
                <a:hlinkClick r:id="rId278"/>
              </a:rPr>
              <a:t>DVDs</a:t>
            </a:r>
            <a:r>
              <a:rPr b="0" lang="en-US" sz="2000" spc="-1" strike="noStrike">
                <a:solidFill>
                  <a:srgbClr val="000000"/>
                </a:solidFill>
                <a:latin typeface="Arial"/>
              </a:rPr>
              <a:t>. </a:t>
            </a:r>
            <a:r>
              <a:rPr b="0" lang="en-US" sz="2000" spc="-1" strike="noStrike" u="sng">
                <a:solidFill>
                  <a:srgbClr val="000000"/>
                </a:solidFill>
                <a:uFillTx/>
                <a:latin typeface="Arial"/>
                <a:hlinkClick r:id="rId279"/>
              </a:rPr>
              <a:t>Mount Rainier</a:t>
            </a:r>
            <a:r>
              <a:rPr b="0" lang="en-US" sz="2000" spc="-1" strike="noStrike">
                <a:solidFill>
                  <a:srgbClr val="000000"/>
                </a:solidFill>
                <a:latin typeface="Arial"/>
              </a:rPr>
              <a:t> is a newer extension to UDF supported by Linux 2.6 kernels and Windows Vista that facilitates rewriting to DVDs in the same fashion as has been possible with floppy disks.</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280"/>
              </a:rPr>
              <a:t>edit</a:t>
            </a:r>
            <a:r>
              <a:rPr b="1" lang="en-US" sz="2000" spc="-1" strike="noStrike">
                <a:solidFill>
                  <a:srgbClr val="000000"/>
                </a:solidFill>
                <a:latin typeface="Arial"/>
              </a:rPr>
              <a:t>] Journalized file systems</a:t>
            </a:r>
            <a:endParaRPr b="0" lang="en-US" sz="2000" spc="-1" strike="noStrike">
              <a:latin typeface="Arial"/>
            </a:endParaRPr>
          </a:p>
          <a:p>
            <a:pPr marL="216000" indent="-215640">
              <a:lnSpc>
                <a:spcPct val="100000"/>
              </a:lnSpc>
            </a:pPr>
            <a:r>
              <a:rPr b="0" lang="en-US" sz="2000" spc="-1" strike="noStrike">
                <a:solidFill>
                  <a:srgbClr val="000000"/>
                </a:solidFill>
                <a:latin typeface="Arial"/>
              </a:rPr>
              <a:t>File systems may provide </a:t>
            </a:r>
            <a:r>
              <a:rPr b="0" lang="en-US" sz="2000" spc="-1" strike="noStrike" u="sng">
                <a:solidFill>
                  <a:srgbClr val="000000"/>
                </a:solidFill>
                <a:uFillTx/>
                <a:latin typeface="Arial"/>
                <a:hlinkClick r:id="rId281"/>
              </a:rPr>
              <a:t>journaling</a:t>
            </a:r>
            <a:r>
              <a:rPr b="0" lang="en-US" sz="2000" spc="-1" strike="noStrike">
                <a:solidFill>
                  <a:srgbClr val="000000"/>
                </a:solidFill>
                <a:latin typeface="Arial"/>
              </a:rPr>
              <a:t>, which provides safe recovery in the event of a system crash. A journaled file system writes some information twice: first to the journal, which is a log of file system operations, then to its proper place in the ordinary file system. Journaling is handled by the file system driver, and keeps track of each operation taking place that changes the contents of the disk. In the event of a crash, the system can recover to a consistent state by replaying a portion of the journal. Many UNIX file systems provide journaling including </a:t>
            </a:r>
            <a:r>
              <a:rPr b="0" lang="en-US" sz="2000" spc="-1" strike="noStrike" u="sng">
                <a:solidFill>
                  <a:srgbClr val="000000"/>
                </a:solidFill>
                <a:uFillTx/>
                <a:latin typeface="Arial"/>
                <a:hlinkClick r:id="rId282"/>
              </a:rPr>
              <a:t>ReiserFS</a:t>
            </a:r>
            <a:r>
              <a:rPr b="0" lang="en-US" sz="2000" spc="-1" strike="noStrike">
                <a:solidFill>
                  <a:srgbClr val="000000"/>
                </a:solidFill>
                <a:latin typeface="Arial"/>
              </a:rPr>
              <a:t>, </a:t>
            </a:r>
            <a:r>
              <a:rPr b="0" lang="en-US" sz="2000" spc="-1" strike="noStrike" u="sng">
                <a:solidFill>
                  <a:srgbClr val="000000"/>
                </a:solidFill>
                <a:uFillTx/>
                <a:latin typeface="Arial"/>
                <a:hlinkClick r:id="rId283"/>
              </a:rPr>
              <a:t>JFS</a:t>
            </a:r>
            <a:r>
              <a:rPr b="0" lang="en-US" sz="2000" spc="-1" strike="noStrike">
                <a:solidFill>
                  <a:srgbClr val="000000"/>
                </a:solidFill>
                <a:latin typeface="Arial"/>
              </a:rPr>
              <a:t>, and </a:t>
            </a:r>
            <a:r>
              <a:rPr b="0" lang="en-US" sz="2000" spc="-1" strike="noStrike" u="sng">
                <a:solidFill>
                  <a:srgbClr val="000000"/>
                </a:solidFill>
                <a:uFillTx/>
                <a:latin typeface="Arial"/>
                <a:hlinkClick r:id="rId284"/>
              </a:rPr>
              <a:t>Ext3</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contrast, non-journaled file systems typically need to be examined in their entirety by a utility such as </a:t>
            </a:r>
            <a:r>
              <a:rPr b="0" lang="en-US" sz="2000" spc="-1" strike="noStrike" u="sng">
                <a:solidFill>
                  <a:srgbClr val="000000"/>
                </a:solidFill>
                <a:uFillTx/>
                <a:latin typeface="Arial"/>
                <a:hlinkClick r:id="rId285"/>
              </a:rPr>
              <a:t>fsck</a:t>
            </a:r>
            <a:r>
              <a:rPr b="0" lang="en-US" sz="2000" spc="-1" strike="noStrike">
                <a:solidFill>
                  <a:srgbClr val="000000"/>
                </a:solidFill>
                <a:latin typeface="Arial"/>
              </a:rPr>
              <a:t> or </a:t>
            </a:r>
            <a:r>
              <a:rPr b="0" lang="en-US" sz="2000" spc="-1" strike="noStrike" u="sng">
                <a:solidFill>
                  <a:srgbClr val="000000"/>
                </a:solidFill>
                <a:uFillTx/>
                <a:latin typeface="Arial"/>
                <a:hlinkClick r:id="rId286"/>
              </a:rPr>
              <a:t>chkdsk</a:t>
            </a:r>
            <a:r>
              <a:rPr b="0" lang="en-US" sz="2000" spc="-1" strike="noStrike">
                <a:solidFill>
                  <a:srgbClr val="000000"/>
                </a:solidFill>
                <a:latin typeface="Arial"/>
              </a:rPr>
              <a:t> for any inconsistencies after an unclean shutdown. </a:t>
            </a:r>
            <a:r>
              <a:rPr b="0" lang="en-US" sz="2000" spc="-1" strike="noStrike" u="sng">
                <a:solidFill>
                  <a:srgbClr val="000000"/>
                </a:solidFill>
                <a:uFillTx/>
                <a:latin typeface="Arial"/>
                <a:hlinkClick r:id="rId287"/>
              </a:rPr>
              <a:t>Soft updates</a:t>
            </a:r>
            <a:r>
              <a:rPr b="0" lang="en-US" sz="2000" spc="-1" strike="noStrike">
                <a:solidFill>
                  <a:srgbClr val="000000"/>
                </a:solidFill>
                <a:latin typeface="Arial"/>
              </a:rPr>
              <a:t> is an alternative to journaling that avoids the redundant writes by carefully ordering the update operations. Log-structured file systems and </a:t>
            </a:r>
            <a:r>
              <a:rPr b="0" lang="en-US" sz="2000" spc="-1" strike="noStrike" u="sng">
                <a:solidFill>
                  <a:srgbClr val="000000"/>
                </a:solidFill>
                <a:uFillTx/>
                <a:latin typeface="Arial"/>
                <a:hlinkClick r:id="rId288"/>
              </a:rPr>
              <a:t>ZFS</a:t>
            </a:r>
            <a:r>
              <a:rPr b="0" lang="en-US" sz="2000" spc="-1" strike="noStrike">
                <a:solidFill>
                  <a:srgbClr val="000000"/>
                </a:solidFill>
                <a:latin typeface="Arial"/>
              </a:rPr>
              <a:t> also differ from traditional journaled file systems in that they avoid inconsistencies by always writing new copies of the data, eschewing in-place updates.</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289"/>
              </a:rPr>
              <a:t>edit</a:t>
            </a:r>
            <a:r>
              <a:rPr b="1" lang="en-US" sz="2000" spc="-1" strike="noStrike">
                <a:solidFill>
                  <a:srgbClr val="000000"/>
                </a:solidFill>
                <a:latin typeface="Arial"/>
              </a:rPr>
              <a:t>] Graphical user interfaces</a:t>
            </a:r>
            <a:endParaRPr b="0" lang="en-US" sz="2000" spc="-1" strike="noStrike">
              <a:latin typeface="Arial"/>
            </a:endParaRPr>
          </a:p>
          <a:p>
            <a:pPr marL="216000" indent="-215640">
              <a:lnSpc>
                <a:spcPct val="100000"/>
              </a:lnSpc>
            </a:pPr>
            <a:r>
              <a:rPr b="0" lang="en-US" sz="2000" spc="-1" strike="noStrike">
                <a:solidFill>
                  <a:srgbClr val="000000"/>
                </a:solidFill>
                <a:latin typeface="Arial"/>
              </a:rPr>
              <a:t>Most modern computer systems support </a:t>
            </a:r>
            <a:r>
              <a:rPr b="0" lang="en-US" sz="2000" spc="-1" strike="noStrike" u="sng">
                <a:solidFill>
                  <a:srgbClr val="000000"/>
                </a:solidFill>
                <a:uFillTx/>
                <a:latin typeface="Arial"/>
                <a:hlinkClick r:id="rId290"/>
              </a:rPr>
              <a:t>graphical user interfaces</a:t>
            </a:r>
            <a:r>
              <a:rPr b="0" lang="en-US" sz="2000" spc="-1" strike="noStrike">
                <a:solidFill>
                  <a:srgbClr val="000000"/>
                </a:solidFill>
                <a:latin typeface="Arial"/>
              </a:rPr>
              <a:t> (GUI), and often include them. In some computer systems, such as the original implementations of </a:t>
            </a:r>
            <a:r>
              <a:rPr b="0" lang="en-US" sz="2000" spc="-1" strike="noStrike" u="sng">
                <a:solidFill>
                  <a:srgbClr val="000000"/>
                </a:solidFill>
                <a:uFillTx/>
                <a:latin typeface="Arial"/>
                <a:hlinkClick r:id="rId291"/>
              </a:rPr>
              <a:t>Microsoft Windows</a:t>
            </a:r>
            <a:r>
              <a:rPr b="0" lang="en-US" sz="2000" spc="-1" strike="noStrike">
                <a:solidFill>
                  <a:srgbClr val="000000"/>
                </a:solidFill>
                <a:latin typeface="Arial"/>
              </a:rPr>
              <a:t> and the </a:t>
            </a:r>
            <a:r>
              <a:rPr b="0" lang="en-US" sz="2000" spc="-1" strike="noStrike" u="sng">
                <a:solidFill>
                  <a:srgbClr val="000000"/>
                </a:solidFill>
                <a:uFillTx/>
                <a:latin typeface="Arial"/>
                <a:hlinkClick r:id="rId292"/>
              </a:rPr>
              <a:t>Mac OS</a:t>
            </a:r>
            <a:r>
              <a:rPr b="0" lang="en-US" sz="2000" spc="-1" strike="noStrike">
                <a:solidFill>
                  <a:srgbClr val="000000"/>
                </a:solidFill>
                <a:latin typeface="Arial"/>
              </a:rPr>
              <a:t>, the GUI is integrated into the </a:t>
            </a:r>
            <a:r>
              <a:rPr b="0" lang="en-US" sz="2000" spc="-1" strike="noStrike" u="sng">
                <a:solidFill>
                  <a:srgbClr val="000000"/>
                </a:solidFill>
                <a:uFillTx/>
                <a:latin typeface="Arial"/>
                <a:hlinkClick r:id="rId293"/>
              </a:rPr>
              <a:t>kernel</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While technically a graphical user interface is not an operating system service, incorporating support for one into the operating system kernel can allow the GUI to be more responsive by reducing the number of </a:t>
            </a:r>
            <a:r>
              <a:rPr b="0" lang="en-US" sz="2000" spc="-1" strike="noStrike" u="sng">
                <a:solidFill>
                  <a:srgbClr val="000000"/>
                </a:solidFill>
                <a:uFillTx/>
                <a:latin typeface="Arial"/>
                <a:hlinkClick r:id="rId294"/>
              </a:rPr>
              <a:t>context switches</a:t>
            </a:r>
            <a:r>
              <a:rPr b="0" lang="en-US" sz="2000" spc="-1" strike="noStrike">
                <a:solidFill>
                  <a:srgbClr val="000000"/>
                </a:solidFill>
                <a:latin typeface="Arial"/>
              </a:rPr>
              <a:t> required for the GUI to perform its output functions. Other operating systems are </a:t>
            </a:r>
            <a:r>
              <a:rPr b="0" lang="en-US" sz="2000" spc="-1" strike="noStrike" u="sng">
                <a:solidFill>
                  <a:srgbClr val="000000"/>
                </a:solidFill>
                <a:uFillTx/>
                <a:latin typeface="Arial"/>
                <a:hlinkClick r:id="rId295"/>
              </a:rPr>
              <a:t>modular</a:t>
            </a:r>
            <a:r>
              <a:rPr b="0" lang="en-US" sz="2000" spc="-1" strike="noStrike">
                <a:solidFill>
                  <a:srgbClr val="000000"/>
                </a:solidFill>
                <a:latin typeface="Arial"/>
              </a:rPr>
              <a:t>, separating the graphics subsystem from the kernel and the Operating System. In the 1980s UNIX, VMS and many others had operating systems that were built this way. GNU/Linux and Mac OS X are also built this way. Modern releases of Microsoft Windows such as </a:t>
            </a:r>
            <a:r>
              <a:rPr b="0" lang="en-US" sz="2000" spc="-1" strike="noStrike" u="sng">
                <a:solidFill>
                  <a:srgbClr val="000000"/>
                </a:solidFill>
                <a:uFillTx/>
                <a:latin typeface="Arial"/>
                <a:hlinkClick r:id="rId296"/>
              </a:rPr>
              <a:t>Windows Vista</a:t>
            </a:r>
            <a:r>
              <a:rPr b="0" lang="en-US" sz="2000" spc="-1" strike="noStrike">
                <a:solidFill>
                  <a:srgbClr val="000000"/>
                </a:solidFill>
                <a:latin typeface="Arial"/>
              </a:rPr>
              <a:t> implement a graphics subsystem that is mostly in user-space, however versions between </a:t>
            </a:r>
            <a:r>
              <a:rPr b="0" lang="en-US" sz="2000" spc="-1" strike="noStrike" u="sng">
                <a:solidFill>
                  <a:srgbClr val="000000"/>
                </a:solidFill>
                <a:uFillTx/>
                <a:latin typeface="Arial"/>
                <a:hlinkClick r:id="rId297"/>
              </a:rPr>
              <a:t>Windows NT 4.0</a:t>
            </a:r>
            <a:r>
              <a:rPr b="0" lang="en-US" sz="2000" spc="-1" strike="noStrike">
                <a:solidFill>
                  <a:srgbClr val="000000"/>
                </a:solidFill>
                <a:latin typeface="Arial"/>
              </a:rPr>
              <a:t> and </a:t>
            </a:r>
            <a:r>
              <a:rPr b="0" lang="en-US" sz="2000" spc="-1" strike="noStrike" u="sng">
                <a:solidFill>
                  <a:srgbClr val="000000"/>
                </a:solidFill>
                <a:uFillTx/>
                <a:latin typeface="Arial"/>
                <a:hlinkClick r:id="rId298"/>
              </a:rPr>
              <a:t>Windows Server 2003</a:t>
            </a:r>
            <a:r>
              <a:rPr b="0" lang="en-US" sz="2000" spc="-1" strike="noStrike">
                <a:solidFill>
                  <a:srgbClr val="000000"/>
                </a:solidFill>
                <a:latin typeface="Arial"/>
              </a:rPr>
              <a:t>'s graphics drawing routines exist mostly in kernel space. </a:t>
            </a:r>
            <a:r>
              <a:rPr b="0" lang="en-US" sz="2000" spc="-1" strike="noStrike" u="sng">
                <a:solidFill>
                  <a:srgbClr val="000000"/>
                </a:solidFill>
                <a:uFillTx/>
                <a:latin typeface="Arial"/>
                <a:hlinkClick r:id="rId299"/>
              </a:rPr>
              <a:t>Windows 9x</a:t>
            </a:r>
            <a:r>
              <a:rPr b="0" lang="en-US" sz="2000" spc="-1" strike="noStrike">
                <a:solidFill>
                  <a:srgbClr val="000000"/>
                </a:solidFill>
                <a:latin typeface="Arial"/>
              </a:rPr>
              <a:t> had very little distinction between the interface and the kernel.</a:t>
            </a:r>
            <a:endParaRPr b="0" lang="en-US" sz="2000" spc="-1" strike="noStrike">
              <a:latin typeface="Arial"/>
            </a:endParaRPr>
          </a:p>
          <a:p>
            <a:pPr marL="216000" indent="-215640">
              <a:lnSpc>
                <a:spcPct val="100000"/>
              </a:lnSpc>
            </a:pPr>
            <a:r>
              <a:rPr b="0" lang="en-US" sz="2000" spc="-1" strike="noStrike">
                <a:solidFill>
                  <a:srgbClr val="000000"/>
                </a:solidFill>
                <a:latin typeface="Arial"/>
              </a:rPr>
              <a:t>Many computer operating systems allow the user to install or create any user interface they desire. The </a:t>
            </a:r>
            <a:r>
              <a:rPr b="0" lang="en-US" sz="2000" spc="-1" strike="noStrike" u="sng">
                <a:solidFill>
                  <a:srgbClr val="000000"/>
                </a:solidFill>
                <a:uFillTx/>
                <a:latin typeface="Arial"/>
                <a:hlinkClick r:id="rId300"/>
              </a:rPr>
              <a:t>X Window System</a:t>
            </a:r>
            <a:r>
              <a:rPr b="0" lang="en-US" sz="2000" spc="-1" strike="noStrike">
                <a:solidFill>
                  <a:srgbClr val="000000"/>
                </a:solidFill>
                <a:latin typeface="Arial"/>
              </a:rPr>
              <a:t> in conjunction with </a:t>
            </a:r>
            <a:r>
              <a:rPr b="0" lang="en-US" sz="2000" spc="-1" strike="noStrike" u="sng">
                <a:solidFill>
                  <a:srgbClr val="000000"/>
                </a:solidFill>
                <a:uFillTx/>
                <a:latin typeface="Arial"/>
                <a:hlinkClick r:id="rId301"/>
              </a:rPr>
              <a:t>GNOME</a:t>
            </a:r>
            <a:r>
              <a:rPr b="0" lang="en-US" sz="2000" spc="-1" strike="noStrike">
                <a:solidFill>
                  <a:srgbClr val="000000"/>
                </a:solidFill>
                <a:latin typeface="Arial"/>
              </a:rPr>
              <a:t> or </a:t>
            </a:r>
            <a:r>
              <a:rPr b="0" lang="en-US" sz="2000" spc="-1" strike="noStrike" u="sng">
                <a:solidFill>
                  <a:srgbClr val="000000"/>
                </a:solidFill>
                <a:uFillTx/>
                <a:latin typeface="Arial"/>
                <a:hlinkClick r:id="rId302"/>
              </a:rPr>
              <a:t>KDE</a:t>
            </a:r>
            <a:r>
              <a:rPr b="0" lang="en-US" sz="2000" spc="-1" strike="noStrike">
                <a:solidFill>
                  <a:srgbClr val="000000"/>
                </a:solidFill>
                <a:latin typeface="Arial"/>
              </a:rPr>
              <a:t> is a commonly-found setup on most Unix and </a:t>
            </a:r>
            <a:r>
              <a:rPr b="0" lang="en-US" sz="2000" spc="-1" strike="noStrike" u="sng">
                <a:solidFill>
                  <a:srgbClr val="000000"/>
                </a:solidFill>
                <a:uFillTx/>
                <a:latin typeface="Arial"/>
                <a:hlinkClick r:id="rId303"/>
              </a:rPr>
              <a:t>Unix-like</a:t>
            </a:r>
            <a:r>
              <a:rPr b="0" lang="en-US" sz="2000" spc="-1" strike="noStrike">
                <a:solidFill>
                  <a:srgbClr val="000000"/>
                </a:solidFill>
                <a:latin typeface="Arial"/>
              </a:rPr>
              <a:t> (BSD, GNU/Linux, </a:t>
            </a:r>
            <a:r>
              <a:rPr b="0" lang="en-US" sz="2000" spc="-1" strike="noStrike" u="sng">
                <a:solidFill>
                  <a:srgbClr val="000000"/>
                </a:solidFill>
                <a:uFillTx/>
                <a:latin typeface="Arial"/>
                <a:hlinkClick r:id="rId304"/>
              </a:rPr>
              <a:t>Minix</a:t>
            </a:r>
            <a:r>
              <a:rPr b="0" lang="en-US" sz="2000" spc="-1" strike="noStrike">
                <a:solidFill>
                  <a:srgbClr val="000000"/>
                </a:solidFill>
                <a:latin typeface="Arial"/>
              </a:rPr>
              <a:t>) systems. A number of </a:t>
            </a:r>
            <a:r>
              <a:rPr b="0" lang="en-US" sz="2000" spc="-1" strike="noStrike" u="sng">
                <a:solidFill>
                  <a:srgbClr val="000000"/>
                </a:solidFill>
                <a:uFillTx/>
                <a:latin typeface="Arial"/>
                <a:hlinkClick r:id="rId305"/>
              </a:rPr>
              <a:t>Windows shell replacements</a:t>
            </a:r>
            <a:r>
              <a:rPr b="0" lang="en-US" sz="2000" spc="-1" strike="noStrike">
                <a:solidFill>
                  <a:srgbClr val="000000"/>
                </a:solidFill>
                <a:latin typeface="Arial"/>
              </a:rPr>
              <a:t> have been released for Microsoft Windows, which offer alternatives to the included </a:t>
            </a:r>
            <a:r>
              <a:rPr b="0" lang="en-US" sz="2000" spc="-1" strike="noStrike" u="sng">
                <a:solidFill>
                  <a:srgbClr val="000000"/>
                </a:solidFill>
                <a:uFillTx/>
                <a:latin typeface="Arial"/>
                <a:hlinkClick r:id="rId306"/>
              </a:rPr>
              <a:t>Windows shell</a:t>
            </a:r>
            <a:r>
              <a:rPr b="0" lang="en-US" sz="2000" spc="-1" strike="noStrike">
                <a:solidFill>
                  <a:srgbClr val="000000"/>
                </a:solidFill>
                <a:latin typeface="Arial"/>
              </a:rPr>
              <a:t>, but the shell itself cannot be separated from Windows.</a:t>
            </a:r>
            <a:endParaRPr b="0" lang="en-US" sz="2000" spc="-1" strike="noStrike">
              <a:latin typeface="Arial"/>
            </a:endParaRPr>
          </a:p>
          <a:p>
            <a:pPr marL="216000" indent="-215640">
              <a:lnSpc>
                <a:spcPct val="100000"/>
              </a:lnSpc>
            </a:pPr>
            <a:r>
              <a:rPr b="0" lang="en-US" sz="2000" spc="-1" strike="noStrike">
                <a:solidFill>
                  <a:srgbClr val="000000"/>
                </a:solidFill>
                <a:latin typeface="Arial"/>
              </a:rPr>
              <a:t>Numerous Unix-based GUIs have existed over time, most derived from X11. Competition among the various vendors of Unix (HP, IBM, Sun) led to much fragmentation, though an effort to standardize in the 1990s to </a:t>
            </a:r>
            <a:r>
              <a:rPr b="0" lang="en-US" sz="2000" spc="-1" strike="noStrike" u="sng">
                <a:solidFill>
                  <a:srgbClr val="000000"/>
                </a:solidFill>
                <a:uFillTx/>
                <a:latin typeface="Arial"/>
                <a:hlinkClick r:id="rId307"/>
              </a:rPr>
              <a:t>COSE</a:t>
            </a:r>
            <a:r>
              <a:rPr b="0" lang="en-US" sz="2000" spc="-1" strike="noStrike">
                <a:solidFill>
                  <a:srgbClr val="000000"/>
                </a:solidFill>
                <a:latin typeface="Arial"/>
              </a:rPr>
              <a:t> and </a:t>
            </a:r>
            <a:r>
              <a:rPr b="0" lang="en-US" sz="2000" spc="-1" strike="noStrike" u="sng">
                <a:solidFill>
                  <a:srgbClr val="000000"/>
                </a:solidFill>
                <a:uFillTx/>
                <a:latin typeface="Arial"/>
                <a:hlinkClick r:id="rId308"/>
              </a:rPr>
              <a:t>CDE</a:t>
            </a:r>
            <a:r>
              <a:rPr b="0" lang="en-US" sz="2000" spc="-1" strike="noStrike">
                <a:solidFill>
                  <a:srgbClr val="000000"/>
                </a:solidFill>
                <a:latin typeface="Arial"/>
              </a:rPr>
              <a:t> failed for the most part due to various reasons, eventually eclipsed by the widespread adoption of GNOME and KDE. Prior to open source-based toolkits and desktop environments, Motif was the prevalent toolkit/desktop combination (and was the basis upon which CDE was developed).</a:t>
            </a:r>
            <a:endParaRPr b="0" lang="en-US" sz="2000" spc="-1" strike="noStrike">
              <a:latin typeface="Arial"/>
            </a:endParaRPr>
          </a:p>
          <a:p>
            <a:pPr marL="216000" indent="-215640">
              <a:lnSpc>
                <a:spcPct val="100000"/>
              </a:lnSpc>
            </a:pPr>
            <a:r>
              <a:rPr b="0" lang="en-US" sz="2000" spc="-1" strike="noStrike">
                <a:solidFill>
                  <a:srgbClr val="000000"/>
                </a:solidFill>
                <a:latin typeface="Arial"/>
              </a:rPr>
              <a:t>Graphical user interfaces evolve over time. For example, Windows has modified its user interface almost every time a new major version of Windows is released, and the Mac OS GUI changed dramatically with the introduction of Mac OS X in 2001.</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309"/>
              </a:rPr>
              <a:t>edit</a:t>
            </a:r>
            <a:r>
              <a:rPr b="1" lang="en-US" sz="2000" spc="-1" strike="noStrike">
                <a:solidFill>
                  <a:srgbClr val="000000"/>
                </a:solidFill>
                <a:latin typeface="Arial"/>
              </a:rPr>
              <a:t>] History</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310"/>
              </a:rPr>
              <a:t>History of operating systems</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first computers did not have operating systems. By the early 1960s, commercial computer vendors were supplying quite extensive tools for streamlining the development, scheduling, and execution of jobs on </a:t>
            </a:r>
            <a:r>
              <a:rPr b="0" lang="en-US" sz="2000" spc="-1" strike="noStrike" u="sng">
                <a:solidFill>
                  <a:srgbClr val="000000"/>
                </a:solidFill>
                <a:uFillTx/>
                <a:latin typeface="Arial"/>
                <a:hlinkClick r:id="rId311"/>
              </a:rPr>
              <a:t>batch processing</a:t>
            </a:r>
            <a:r>
              <a:rPr b="0" lang="en-US" sz="2000" spc="-1" strike="noStrike">
                <a:solidFill>
                  <a:srgbClr val="000000"/>
                </a:solidFill>
                <a:latin typeface="Arial"/>
              </a:rPr>
              <a:t> systems. Examples were produced by </a:t>
            </a:r>
            <a:r>
              <a:rPr b="0" lang="en-US" sz="2000" spc="-1" strike="noStrike" u="sng">
                <a:solidFill>
                  <a:srgbClr val="000000"/>
                </a:solidFill>
                <a:uFillTx/>
                <a:latin typeface="Arial"/>
                <a:hlinkClick r:id="rId312"/>
              </a:rPr>
              <a:t>UNIVAC</a:t>
            </a:r>
            <a:r>
              <a:rPr b="0" lang="en-US" sz="2000" spc="-1" strike="noStrike">
                <a:solidFill>
                  <a:srgbClr val="000000"/>
                </a:solidFill>
                <a:latin typeface="Arial"/>
              </a:rPr>
              <a:t> and </a:t>
            </a:r>
            <a:r>
              <a:rPr b="0" lang="en-US" sz="2000" spc="-1" strike="noStrike" u="sng">
                <a:solidFill>
                  <a:srgbClr val="000000"/>
                </a:solidFill>
                <a:uFillTx/>
                <a:latin typeface="Arial"/>
                <a:hlinkClick r:id="rId313"/>
              </a:rPr>
              <a:t>Control Data Corporation</a:t>
            </a:r>
            <a:r>
              <a:rPr b="0" lang="en-US" sz="2000" spc="-1" strike="noStrike">
                <a:solidFill>
                  <a:srgbClr val="000000"/>
                </a:solidFill>
                <a:latin typeface="Arial"/>
              </a:rPr>
              <a:t>, amongst others.</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operating systems originally deployed on </a:t>
            </a:r>
            <a:r>
              <a:rPr b="0" lang="en-US" sz="2000" spc="-1" strike="noStrike" u="sng">
                <a:solidFill>
                  <a:srgbClr val="000000"/>
                </a:solidFill>
                <a:uFillTx/>
                <a:latin typeface="Arial"/>
                <a:hlinkClick r:id="rId314"/>
              </a:rPr>
              <a:t>mainframes</a:t>
            </a:r>
            <a:r>
              <a:rPr b="0" lang="en-US" sz="2000" spc="-1" strike="noStrike">
                <a:solidFill>
                  <a:srgbClr val="000000"/>
                </a:solidFill>
                <a:latin typeface="Arial"/>
              </a:rPr>
              <a:t>, and, much later, the original </a:t>
            </a:r>
            <a:r>
              <a:rPr b="0" lang="en-US" sz="2000" spc="-1" strike="noStrike" u="sng">
                <a:solidFill>
                  <a:srgbClr val="000000"/>
                </a:solidFill>
                <a:uFillTx/>
                <a:latin typeface="Arial"/>
                <a:hlinkClick r:id="rId315"/>
              </a:rPr>
              <a:t>microcomputer</a:t>
            </a:r>
            <a:r>
              <a:rPr b="0" lang="en-US" sz="2000" spc="-1" strike="noStrike">
                <a:solidFill>
                  <a:srgbClr val="000000"/>
                </a:solidFill>
                <a:latin typeface="Arial"/>
              </a:rPr>
              <a:t> operating systems, only supported one program at a time, requiring only a very basic scheduler. Each program was in complete control of the machine while it was running. Multitasking (timesharing) first came to mainframes in the 1960s.</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1969-70, </a:t>
            </a:r>
            <a:r>
              <a:rPr b="0" lang="en-US" sz="2000" spc="-1" strike="noStrike" u="sng">
                <a:solidFill>
                  <a:srgbClr val="000000"/>
                </a:solidFill>
                <a:uFillTx/>
                <a:latin typeface="Arial"/>
                <a:hlinkClick r:id="rId316"/>
              </a:rPr>
              <a:t>UNIX</a:t>
            </a:r>
            <a:r>
              <a:rPr b="0" lang="en-US" sz="2000" spc="-1" strike="noStrike">
                <a:solidFill>
                  <a:srgbClr val="000000"/>
                </a:solidFill>
                <a:latin typeface="Arial"/>
              </a:rPr>
              <a:t> first appeared on the </a:t>
            </a:r>
            <a:r>
              <a:rPr b="0" lang="en-US" sz="2000" spc="-1" strike="noStrike" u="sng">
                <a:solidFill>
                  <a:srgbClr val="000000"/>
                </a:solidFill>
                <a:uFillTx/>
                <a:latin typeface="Arial"/>
                <a:hlinkClick r:id="rId317"/>
              </a:rPr>
              <a:t>PDP-7</a:t>
            </a:r>
            <a:r>
              <a:rPr b="0" lang="en-US" sz="2000" spc="-1" strike="noStrike">
                <a:solidFill>
                  <a:srgbClr val="000000"/>
                </a:solidFill>
                <a:latin typeface="Arial"/>
              </a:rPr>
              <a:t> and later the </a:t>
            </a:r>
            <a:r>
              <a:rPr b="0" lang="en-US" sz="2000" spc="-1" strike="noStrike" u="sng">
                <a:solidFill>
                  <a:srgbClr val="000000"/>
                </a:solidFill>
                <a:uFillTx/>
                <a:latin typeface="Arial"/>
                <a:hlinkClick r:id="rId318"/>
              </a:rPr>
              <a:t>PDP-11</a:t>
            </a:r>
            <a:r>
              <a:rPr b="0" lang="en-US" sz="2000" spc="-1" strike="noStrike">
                <a:solidFill>
                  <a:srgbClr val="000000"/>
                </a:solidFill>
                <a:latin typeface="Arial"/>
              </a:rPr>
              <a:t>. It soon became capable of providing cross-platform time sharing using preemptive multitasking, advanced memory management, memory protection, and a host of other advanced features. </a:t>
            </a:r>
            <a:r>
              <a:rPr b="0" lang="en-US" sz="2000" spc="-1" strike="noStrike" u="sng">
                <a:solidFill>
                  <a:srgbClr val="000000"/>
                </a:solidFill>
                <a:uFillTx/>
                <a:latin typeface="Arial"/>
                <a:hlinkClick r:id="rId319"/>
              </a:rPr>
              <a:t>UNIX</a:t>
            </a:r>
            <a:r>
              <a:rPr b="0" lang="en-US" sz="2000" spc="-1" strike="noStrike">
                <a:solidFill>
                  <a:srgbClr val="000000"/>
                </a:solidFill>
                <a:latin typeface="Arial"/>
              </a:rPr>
              <a:t> soon gained popularity as an operating system for mainframes and minicomputers alike.</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20"/>
              </a:rPr>
              <a:t>MS-DOS</a:t>
            </a:r>
            <a:r>
              <a:rPr b="0" lang="en-US" sz="2000" spc="-1" strike="noStrike">
                <a:solidFill>
                  <a:srgbClr val="000000"/>
                </a:solidFill>
                <a:latin typeface="Arial"/>
              </a:rPr>
              <a:t> provided many operating system like features, such as disk access. However, many DOS programs bypassed it entirely and ran directly on hardware. IBM's version, </a:t>
            </a:r>
            <a:r>
              <a:rPr b="0" lang="en-US" sz="2000" spc="-1" strike="noStrike" u="sng">
                <a:solidFill>
                  <a:srgbClr val="000000"/>
                </a:solidFill>
                <a:uFillTx/>
                <a:latin typeface="Arial"/>
                <a:hlinkClick r:id="rId321"/>
              </a:rPr>
              <a:t>PC-DOS</a:t>
            </a:r>
            <a:r>
              <a:rPr b="0" lang="en-US" sz="2000" spc="-1" strike="noStrike">
                <a:solidFill>
                  <a:srgbClr val="000000"/>
                </a:solidFill>
                <a:latin typeface="Arial"/>
              </a:rPr>
              <a:t>, ran on IBM microcomputers, including the </a:t>
            </a:r>
            <a:r>
              <a:rPr b="0" lang="en-US" sz="2000" spc="-1" strike="noStrike" u="sng">
                <a:solidFill>
                  <a:srgbClr val="000000"/>
                </a:solidFill>
                <a:uFillTx/>
                <a:latin typeface="Arial"/>
                <a:hlinkClick r:id="rId322"/>
              </a:rPr>
              <a:t>IBM PC</a:t>
            </a:r>
            <a:r>
              <a:rPr b="0" lang="en-US" sz="2000" spc="-1" strike="noStrike">
                <a:solidFill>
                  <a:srgbClr val="000000"/>
                </a:solidFill>
                <a:latin typeface="Arial"/>
              </a:rPr>
              <a:t> and the </a:t>
            </a:r>
            <a:r>
              <a:rPr b="0" lang="en-US" sz="2000" spc="-1" strike="noStrike" u="sng">
                <a:solidFill>
                  <a:srgbClr val="000000"/>
                </a:solidFill>
                <a:uFillTx/>
                <a:latin typeface="Arial"/>
                <a:hlinkClick r:id="rId323"/>
              </a:rPr>
              <a:t>IBM PC XT</a:t>
            </a:r>
            <a:r>
              <a:rPr b="0" lang="en-US" sz="2000" spc="-1" strike="noStrike">
                <a:solidFill>
                  <a:srgbClr val="000000"/>
                </a:solidFill>
                <a:latin typeface="Arial"/>
              </a:rPr>
              <a:t>, and MS-DOS came into widespread use on clones of these machines.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24"/>
              </a:rPr>
              <a:t>IBM PC compatibles</a:t>
            </a:r>
            <a:r>
              <a:rPr b="0" lang="en-US" sz="2000" spc="-1" strike="noStrike">
                <a:solidFill>
                  <a:srgbClr val="000000"/>
                </a:solidFill>
                <a:latin typeface="Arial"/>
              </a:rPr>
              <a:t> could also run </a:t>
            </a:r>
            <a:r>
              <a:rPr b="0" lang="en-US" sz="2000" spc="-1" strike="noStrike" u="sng">
                <a:solidFill>
                  <a:srgbClr val="000000"/>
                </a:solidFill>
                <a:uFillTx/>
                <a:latin typeface="Arial"/>
                <a:hlinkClick r:id="rId325"/>
              </a:rPr>
              <a:t>Microsoft </a:t>
            </a:r>
            <a:r>
              <a:rPr b="0" lang="en-US" sz="2000" spc="-1" strike="noStrike" u="sng">
                <a:solidFill>
                  <a:srgbClr val="000000"/>
                </a:solidFill>
                <a:uFillTx/>
                <a:latin typeface="Arial"/>
                <a:hlinkClick r:id="rId326"/>
              </a:rPr>
              <a:t>Xenix</a:t>
            </a:r>
            <a:r>
              <a:rPr b="0" lang="en-US" sz="2000" spc="-1" strike="noStrike">
                <a:solidFill>
                  <a:srgbClr val="000000"/>
                </a:solidFill>
                <a:latin typeface="Arial"/>
              </a:rPr>
              <a:t>, a UNIX-like operating system from the early 1980s. </a:t>
            </a:r>
            <a:r>
              <a:rPr b="0" lang="en-US" sz="2000" spc="-1" strike="noStrike" u="sng">
                <a:solidFill>
                  <a:srgbClr val="000000"/>
                </a:solidFill>
                <a:uFillTx/>
                <a:latin typeface="Arial"/>
                <a:hlinkClick r:id="rId327"/>
              </a:rPr>
              <a:t>Xenix</a:t>
            </a:r>
            <a:r>
              <a:rPr b="0" lang="en-US" sz="2000" spc="-1" strike="noStrike">
                <a:solidFill>
                  <a:srgbClr val="000000"/>
                </a:solidFill>
                <a:latin typeface="Arial"/>
              </a:rPr>
              <a:t> was heavily marketed by Microsoft as a multi-user alternative to its single user </a:t>
            </a:r>
            <a:r>
              <a:rPr b="0" lang="en-US" sz="2000" spc="-1" strike="noStrike" u="sng">
                <a:solidFill>
                  <a:srgbClr val="000000"/>
                </a:solidFill>
                <a:uFillTx/>
                <a:latin typeface="Arial"/>
                <a:hlinkClick r:id="rId328"/>
              </a:rPr>
              <a:t>MS-DOS</a:t>
            </a:r>
            <a:r>
              <a:rPr b="0" lang="en-US" sz="2000" spc="-1" strike="noStrike">
                <a:solidFill>
                  <a:srgbClr val="000000"/>
                </a:solidFill>
                <a:latin typeface="Arial"/>
              </a:rPr>
              <a:t> operating system. The </a:t>
            </a:r>
            <a:r>
              <a:rPr b="0" lang="en-US" sz="2000" spc="-1" strike="noStrike" u="sng">
                <a:solidFill>
                  <a:srgbClr val="000000"/>
                </a:solidFill>
                <a:uFillTx/>
                <a:latin typeface="Arial"/>
                <a:hlinkClick r:id="rId329"/>
              </a:rPr>
              <a:t>CPUs</a:t>
            </a:r>
            <a:r>
              <a:rPr b="0" lang="en-US" sz="2000" spc="-1" strike="noStrike">
                <a:solidFill>
                  <a:srgbClr val="000000"/>
                </a:solidFill>
                <a:latin typeface="Arial"/>
              </a:rPr>
              <a:t> of these personal computers could not facilitate kernel memory protection or provide dual mode operation, so </a:t>
            </a:r>
            <a:r>
              <a:rPr b="0" lang="en-US" sz="2000" spc="-1" strike="noStrike" u="sng">
                <a:solidFill>
                  <a:srgbClr val="000000"/>
                </a:solidFill>
                <a:uFillTx/>
                <a:latin typeface="Arial"/>
                <a:hlinkClick r:id="rId330"/>
              </a:rPr>
              <a:t>Microsoft </a:t>
            </a:r>
            <a:r>
              <a:rPr b="0" lang="en-US" sz="2000" spc="-1" strike="noStrike" u="sng">
                <a:solidFill>
                  <a:srgbClr val="000000"/>
                </a:solidFill>
                <a:uFillTx/>
                <a:latin typeface="Arial"/>
                <a:hlinkClick r:id="rId331"/>
              </a:rPr>
              <a:t>Xenix</a:t>
            </a:r>
            <a:r>
              <a:rPr b="0" lang="en-US" sz="2000" spc="-1" strike="noStrike">
                <a:solidFill>
                  <a:srgbClr val="000000"/>
                </a:solidFill>
                <a:latin typeface="Arial"/>
              </a:rPr>
              <a:t> relied on cooperative multitasking and had no protected memory.</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a:t>
            </a:r>
            <a:r>
              <a:rPr b="0" lang="en-US" sz="2000" spc="-1" strike="noStrike" u="sng">
                <a:solidFill>
                  <a:srgbClr val="000000"/>
                </a:solidFill>
                <a:uFillTx/>
                <a:latin typeface="Arial"/>
                <a:hlinkClick r:id="rId332"/>
              </a:rPr>
              <a:t>80286</a:t>
            </a:r>
            <a:r>
              <a:rPr b="0" lang="en-US" sz="2000" spc="-1" strike="noStrike">
                <a:solidFill>
                  <a:srgbClr val="000000"/>
                </a:solidFill>
                <a:latin typeface="Arial"/>
              </a:rPr>
              <a:t>-based </a:t>
            </a:r>
            <a:r>
              <a:rPr b="0" lang="en-US" sz="2000" spc="-1" strike="noStrike" u="sng">
                <a:solidFill>
                  <a:srgbClr val="000000"/>
                </a:solidFill>
                <a:uFillTx/>
                <a:latin typeface="Arial"/>
                <a:hlinkClick r:id="rId333"/>
              </a:rPr>
              <a:t>IBM PC AT</a:t>
            </a:r>
            <a:r>
              <a:rPr b="0" lang="en-US" sz="2000" spc="-1" strike="noStrike">
                <a:solidFill>
                  <a:srgbClr val="000000"/>
                </a:solidFill>
                <a:latin typeface="Arial"/>
              </a:rPr>
              <a:t> was the first IBM compatible personal computer capable of using dual mode operation, and providing memory protection. However, the adoption of these features by software vendors was delayed due to numerous bugs in their implementation on the 286, and were only widely accepted with the release of the Intel </a:t>
            </a:r>
            <a:r>
              <a:rPr b="0" lang="en-US" sz="2000" spc="-1" strike="noStrike" u="sng">
                <a:solidFill>
                  <a:srgbClr val="000000"/>
                </a:solidFill>
                <a:uFillTx/>
                <a:latin typeface="Arial"/>
                <a:hlinkClick r:id="rId334"/>
              </a:rPr>
              <a:t>80386</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Classic </a:t>
            </a:r>
            <a:r>
              <a:rPr b="0" lang="en-US" sz="2000" spc="-1" strike="noStrike" u="sng">
                <a:solidFill>
                  <a:srgbClr val="000000"/>
                </a:solidFill>
                <a:uFillTx/>
                <a:latin typeface="Arial"/>
                <a:hlinkClick r:id="rId335"/>
              </a:rPr>
              <a:t>Mac OS</a:t>
            </a:r>
            <a:r>
              <a:rPr b="0" lang="en-US" sz="2000" spc="-1" strike="noStrike">
                <a:solidFill>
                  <a:srgbClr val="000000"/>
                </a:solidFill>
                <a:latin typeface="Arial"/>
              </a:rPr>
              <a:t>, and </a:t>
            </a:r>
            <a:r>
              <a:rPr b="0" lang="en-US" sz="2000" spc="-1" strike="noStrike" u="sng">
                <a:solidFill>
                  <a:srgbClr val="000000"/>
                </a:solidFill>
                <a:uFillTx/>
                <a:latin typeface="Arial"/>
                <a:hlinkClick r:id="rId336"/>
              </a:rPr>
              <a:t>Microsoft Windows</a:t>
            </a:r>
            <a:r>
              <a:rPr b="0" lang="en-US" sz="2000" spc="-1" strike="noStrike">
                <a:solidFill>
                  <a:srgbClr val="000000"/>
                </a:solidFill>
                <a:latin typeface="Arial"/>
              </a:rPr>
              <a:t> 1.0-3.11 supported only </a:t>
            </a:r>
            <a:r>
              <a:rPr b="0" lang="en-US" sz="2000" spc="-1" strike="noStrike" u="sng">
                <a:solidFill>
                  <a:srgbClr val="000000"/>
                </a:solidFill>
                <a:uFillTx/>
                <a:latin typeface="Arial"/>
                <a:hlinkClick r:id="rId337"/>
              </a:rPr>
              <a:t>cooperative multitasking</a:t>
            </a:r>
            <a:r>
              <a:rPr b="0" lang="en-US" sz="2000" spc="-1" strike="noStrike">
                <a:solidFill>
                  <a:srgbClr val="000000"/>
                </a:solidFill>
                <a:latin typeface="Arial"/>
              </a:rPr>
              <a:t> (Windows 95, 98, &amp; ME supported preemptive multitasking only when running 32-bit applications, but ran legacy 16-bit applications using cooperative multitasking), and were very limited in their abilities to take advantage of protected memory. Application programs running on these operating systems must yield CPU time to the scheduler when they are not using it, either by default, or by calling a function.</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38"/>
              </a:rPr>
              <a:t>Windows NT</a:t>
            </a:r>
            <a:r>
              <a:rPr b="0" lang="en-US" sz="2000" spc="-1" strike="noStrike">
                <a:solidFill>
                  <a:srgbClr val="000000"/>
                </a:solidFill>
                <a:latin typeface="Arial"/>
              </a:rPr>
              <a:t>'s underlying operating system kernel which was a designed by essentially the same team as </a:t>
            </a:r>
            <a:r>
              <a:rPr b="0" lang="en-US" sz="2000" spc="-1" strike="noStrike" u="sng">
                <a:solidFill>
                  <a:srgbClr val="000000"/>
                </a:solidFill>
                <a:uFillTx/>
                <a:latin typeface="Arial"/>
                <a:hlinkClick r:id="rId339"/>
              </a:rPr>
              <a:t>Digital Equipment Corporation</a:t>
            </a:r>
            <a:r>
              <a:rPr b="0" lang="en-US" sz="2000" spc="-1" strike="noStrike">
                <a:solidFill>
                  <a:srgbClr val="000000"/>
                </a:solidFill>
                <a:latin typeface="Arial"/>
              </a:rPr>
              <a:t>'s </a:t>
            </a:r>
            <a:r>
              <a:rPr b="0" lang="en-US" sz="2000" spc="-1" strike="noStrike" u="sng">
                <a:solidFill>
                  <a:srgbClr val="000000"/>
                </a:solidFill>
                <a:uFillTx/>
                <a:latin typeface="Arial"/>
                <a:hlinkClick r:id="rId340"/>
              </a:rPr>
              <a:t>VMS</a:t>
            </a:r>
            <a:r>
              <a:rPr b="0" lang="en-US" sz="2000" spc="-1" strike="noStrike">
                <a:solidFill>
                  <a:srgbClr val="000000"/>
                </a:solidFill>
                <a:latin typeface="Arial"/>
              </a:rPr>
              <a:t>, a </a:t>
            </a:r>
            <a:r>
              <a:rPr b="0" lang="en-US" sz="2000" spc="-1" strike="noStrike" u="sng">
                <a:solidFill>
                  <a:srgbClr val="000000"/>
                </a:solidFill>
                <a:uFillTx/>
                <a:latin typeface="Arial"/>
                <a:hlinkClick r:id="rId341"/>
              </a:rPr>
              <a:t>UNIX</a:t>
            </a:r>
            <a:r>
              <a:rPr b="0" lang="en-US" sz="2000" spc="-1" strike="noStrike">
                <a:solidFill>
                  <a:srgbClr val="000000"/>
                </a:solidFill>
                <a:latin typeface="Arial"/>
              </a:rPr>
              <a:t>-like operating system which provided protected mode operation for all user programs, kernel memory protection, preemptive multi-tasking, virtual file system support, and a host of other features.</a:t>
            </a:r>
            <a:endParaRPr b="0" lang="en-US" sz="2000" spc="-1" strike="noStrike">
              <a:latin typeface="Arial"/>
            </a:endParaRPr>
          </a:p>
          <a:p>
            <a:pPr marL="216000" indent="-215640">
              <a:lnSpc>
                <a:spcPct val="100000"/>
              </a:lnSpc>
            </a:pPr>
            <a:r>
              <a:rPr b="0" lang="en-US" sz="2000" spc="-1" strike="noStrike">
                <a:solidFill>
                  <a:srgbClr val="000000"/>
                </a:solidFill>
                <a:latin typeface="Arial"/>
              </a:rPr>
              <a:t>Classic </a:t>
            </a:r>
            <a:r>
              <a:rPr b="0" lang="en-US" sz="2000" spc="-1" strike="noStrike" u="sng">
                <a:solidFill>
                  <a:srgbClr val="000000"/>
                </a:solidFill>
                <a:uFillTx/>
                <a:latin typeface="Arial"/>
                <a:hlinkClick r:id="rId342"/>
              </a:rPr>
              <a:t>AmigaOS</a:t>
            </a:r>
            <a:r>
              <a:rPr b="0" lang="en-US" sz="2000" spc="-1" strike="noStrike">
                <a:solidFill>
                  <a:srgbClr val="000000"/>
                </a:solidFill>
                <a:latin typeface="Arial"/>
              </a:rPr>
              <a:t> and versions of </a:t>
            </a:r>
            <a:r>
              <a:rPr b="0" lang="en-US" sz="2000" spc="-1" strike="noStrike" u="sng">
                <a:solidFill>
                  <a:srgbClr val="000000"/>
                </a:solidFill>
                <a:uFillTx/>
                <a:latin typeface="Arial"/>
                <a:hlinkClick r:id="rId343"/>
              </a:rPr>
              <a:t>Microsoft Windows</a:t>
            </a:r>
            <a:r>
              <a:rPr b="0" lang="en-US" sz="2000" spc="-1" strike="noStrike">
                <a:solidFill>
                  <a:srgbClr val="000000"/>
                </a:solidFill>
                <a:latin typeface="Arial"/>
              </a:rPr>
              <a:t> from </a:t>
            </a:r>
            <a:r>
              <a:rPr b="0" lang="en-US" sz="2000" spc="-1" strike="noStrike" u="sng">
                <a:solidFill>
                  <a:srgbClr val="000000"/>
                </a:solidFill>
                <a:uFillTx/>
                <a:latin typeface="Arial"/>
                <a:hlinkClick r:id="rId344"/>
              </a:rPr>
              <a:t>Windows 1.0</a:t>
            </a:r>
            <a:r>
              <a:rPr b="0" lang="en-US" sz="2000" spc="-1" strike="noStrike">
                <a:solidFill>
                  <a:srgbClr val="000000"/>
                </a:solidFill>
                <a:latin typeface="Arial"/>
              </a:rPr>
              <a:t> through </a:t>
            </a:r>
            <a:r>
              <a:rPr b="0" lang="en-US" sz="2000" spc="-1" strike="noStrike" u="sng">
                <a:solidFill>
                  <a:srgbClr val="000000"/>
                </a:solidFill>
                <a:uFillTx/>
                <a:latin typeface="Arial"/>
                <a:hlinkClick r:id="rId345"/>
              </a:rPr>
              <a:t>Windows Me</a:t>
            </a:r>
            <a:r>
              <a:rPr b="0" lang="en-US" sz="2000" spc="-1" strike="noStrike">
                <a:solidFill>
                  <a:srgbClr val="000000"/>
                </a:solidFill>
                <a:latin typeface="Arial"/>
              </a:rPr>
              <a:t> did not properly track resources allocated by processes at runtime. If a process had to be terminated, the resources might not be freed up for new programs until the machine was restarted.</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AmigaOS did have preemptive multitasking.</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346"/>
              </a:rPr>
              <a:t>edit</a:t>
            </a:r>
            <a:r>
              <a:rPr b="1" lang="en-US" sz="2000" spc="-1" strike="noStrike">
                <a:solidFill>
                  <a:srgbClr val="000000"/>
                </a:solidFill>
                <a:latin typeface="Arial"/>
              </a:rPr>
              <a:t>] Mainframes</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Through the 1960s, many major features were pioneered in the field of operating systems. The development of the </a:t>
            </a:r>
            <a:r>
              <a:rPr b="0" lang="en-US" sz="2000" spc="-1" strike="noStrike" u="sng">
                <a:solidFill>
                  <a:srgbClr val="000000"/>
                </a:solidFill>
                <a:uFillTx/>
                <a:latin typeface="Arial"/>
                <a:hlinkClick r:id="rId347"/>
              </a:rPr>
              <a:t>IBM</a:t>
            </a:r>
            <a:r>
              <a:rPr b="0" lang="en-US" sz="2000" spc="-1" strike="noStrike">
                <a:solidFill>
                  <a:srgbClr val="000000"/>
                </a:solidFill>
                <a:latin typeface="Arial"/>
              </a:rPr>
              <a:t> </a:t>
            </a:r>
            <a:r>
              <a:rPr b="0" lang="en-US" sz="2000" spc="-1" strike="noStrike" u="sng">
                <a:solidFill>
                  <a:srgbClr val="000000"/>
                </a:solidFill>
                <a:uFillTx/>
                <a:latin typeface="Arial"/>
                <a:hlinkClick r:id="rId348"/>
              </a:rPr>
              <a:t>System/360</a:t>
            </a:r>
            <a:r>
              <a:rPr b="0" lang="en-US" sz="2000" spc="-1" strike="noStrike">
                <a:solidFill>
                  <a:srgbClr val="000000"/>
                </a:solidFill>
                <a:latin typeface="Arial"/>
              </a:rPr>
              <a:t> produced a family of </a:t>
            </a:r>
            <a:r>
              <a:rPr b="0" lang="en-US" sz="2000" spc="-1" strike="noStrike" u="sng">
                <a:solidFill>
                  <a:srgbClr val="000000"/>
                </a:solidFill>
                <a:uFillTx/>
                <a:latin typeface="Arial"/>
                <a:hlinkClick r:id="rId349"/>
              </a:rPr>
              <a:t>mainframe computers</a:t>
            </a:r>
            <a:r>
              <a:rPr b="0" lang="en-US" sz="2000" spc="-1" strike="noStrike">
                <a:solidFill>
                  <a:srgbClr val="000000"/>
                </a:solidFill>
                <a:latin typeface="Arial"/>
              </a:rPr>
              <a:t> available in widely differing capacities and price points, for which a single operating system </a:t>
            </a:r>
            <a:r>
              <a:rPr b="0" lang="en-US" sz="2000" spc="-1" strike="noStrike" u="sng">
                <a:solidFill>
                  <a:srgbClr val="000000"/>
                </a:solidFill>
                <a:uFillTx/>
                <a:latin typeface="Arial"/>
                <a:hlinkClick r:id="rId350"/>
              </a:rPr>
              <a:t>OS/360</a:t>
            </a:r>
            <a:r>
              <a:rPr b="0" lang="en-US" sz="2000" spc="-1" strike="noStrike">
                <a:solidFill>
                  <a:srgbClr val="000000"/>
                </a:solidFill>
                <a:latin typeface="Arial"/>
              </a:rPr>
              <a:t> was planned (rather than developing ad-hoc programs for every individual model). This concept of a single OS spanning an entire product line was crucial for the success of System/360 and, in fact, </a:t>
            </a:r>
            <a:r>
              <a:rPr b="0" lang="en-US" sz="2000" spc="-1" strike="noStrike" u="sng">
                <a:solidFill>
                  <a:srgbClr val="000000"/>
                </a:solidFill>
                <a:uFillTx/>
                <a:latin typeface="Arial"/>
                <a:hlinkClick r:id="rId351"/>
              </a:rPr>
              <a:t>IBM</a:t>
            </a:r>
            <a:r>
              <a:rPr b="0" lang="en-US" sz="2000" spc="-1" strike="noStrike">
                <a:solidFill>
                  <a:srgbClr val="000000"/>
                </a:solidFill>
                <a:latin typeface="Arial"/>
              </a:rPr>
              <a:t>`s current mainframe operating systems are </a:t>
            </a:r>
            <a:r>
              <a:rPr b="0" lang="en-US" sz="2000" spc="-1" strike="noStrike" u="sng">
                <a:solidFill>
                  <a:srgbClr val="000000"/>
                </a:solidFill>
                <a:uFillTx/>
                <a:latin typeface="Arial"/>
                <a:hlinkClick r:id="rId352"/>
              </a:rPr>
              <a:t>distant descendants</a:t>
            </a:r>
            <a:r>
              <a:rPr b="0" lang="en-US" sz="2000" spc="-1" strike="noStrike">
                <a:solidFill>
                  <a:srgbClr val="000000"/>
                </a:solidFill>
                <a:latin typeface="Arial"/>
              </a:rPr>
              <a:t> of this original system; applications written for the </a:t>
            </a:r>
            <a:r>
              <a:rPr b="0" lang="en-US" sz="2000" spc="-1" strike="noStrike" u="sng">
                <a:solidFill>
                  <a:srgbClr val="000000"/>
                </a:solidFill>
                <a:uFillTx/>
                <a:latin typeface="Arial"/>
                <a:hlinkClick r:id="rId353"/>
              </a:rPr>
              <a:t>OS/360</a:t>
            </a:r>
            <a:r>
              <a:rPr b="0" lang="en-US" sz="2000" spc="-1" strike="noStrike">
                <a:solidFill>
                  <a:srgbClr val="000000"/>
                </a:solidFill>
                <a:latin typeface="Arial"/>
              </a:rPr>
              <a:t> can still be run on modern machines. In the mid-70's, the </a:t>
            </a:r>
            <a:r>
              <a:rPr b="0" lang="en-US" sz="2000" spc="-1" strike="noStrike" u="sng">
                <a:solidFill>
                  <a:srgbClr val="000000"/>
                </a:solidFill>
                <a:uFillTx/>
                <a:latin typeface="Arial"/>
                <a:hlinkClick r:id="rId354"/>
              </a:rPr>
              <a:t>MVS</a:t>
            </a:r>
            <a:r>
              <a:rPr b="0" lang="en-US" sz="2000" spc="-1" strike="noStrike">
                <a:solidFill>
                  <a:srgbClr val="000000"/>
                </a:solidFill>
                <a:latin typeface="Arial"/>
              </a:rPr>
              <a:t>, the descendant of OS/360 offered the first</a:t>
            </a:r>
            <a:r>
              <a:rPr b="0" lang="en-US" sz="2000" spc="-1" strike="noStrike" baseline="30000">
                <a:solidFill>
                  <a:srgbClr val="000000"/>
                </a:solidFill>
                <a:latin typeface="Arial"/>
              </a:rPr>
              <a:t>[</a:t>
            </a:r>
            <a:r>
              <a:rPr b="0" i="1" lang="en-US" sz="2000" spc="-1" strike="noStrike" u="sng" baseline="30000">
                <a:solidFill>
                  <a:srgbClr val="000000"/>
                </a:solidFill>
                <a:uFillTx/>
                <a:latin typeface="Arial"/>
                <a:hlinkClick r:id="rId355"/>
              </a:rPr>
              <a:t>citation needed</a:t>
            </a:r>
            <a:r>
              <a:rPr b="0" lang="en-US" sz="2000" spc="-1" strike="noStrike" baseline="30000">
                <a:solidFill>
                  <a:srgbClr val="000000"/>
                </a:solidFill>
                <a:latin typeface="Arial"/>
              </a:rPr>
              <a:t>]</a:t>
            </a:r>
            <a:r>
              <a:rPr b="0" lang="en-US" sz="2000" spc="-1" strike="noStrike">
                <a:solidFill>
                  <a:srgbClr val="000000"/>
                </a:solidFill>
                <a:latin typeface="Arial"/>
              </a:rPr>
              <a:t> implementation of using </a:t>
            </a:r>
            <a:r>
              <a:rPr b="0" lang="en-US" sz="2000" spc="-1" strike="noStrike" u="sng">
                <a:solidFill>
                  <a:srgbClr val="000000"/>
                </a:solidFill>
                <a:uFillTx/>
                <a:latin typeface="Arial"/>
                <a:hlinkClick r:id="rId356"/>
              </a:rPr>
              <a:t>RAM</a:t>
            </a:r>
            <a:r>
              <a:rPr b="0" lang="en-US" sz="2000" spc="-1" strike="noStrike">
                <a:solidFill>
                  <a:srgbClr val="000000"/>
                </a:solidFill>
                <a:latin typeface="Arial"/>
              </a:rPr>
              <a:t> as a transparent </a:t>
            </a:r>
            <a:r>
              <a:rPr b="0" lang="en-US" sz="2000" spc="-1" strike="noStrike" u="sng">
                <a:solidFill>
                  <a:srgbClr val="000000"/>
                </a:solidFill>
                <a:uFillTx/>
                <a:latin typeface="Arial"/>
                <a:hlinkClick r:id="rId357"/>
              </a:rPr>
              <a:t>cache</a:t>
            </a:r>
            <a:r>
              <a:rPr b="0" lang="en-US" sz="2000" spc="-1" strike="noStrike">
                <a:solidFill>
                  <a:srgbClr val="000000"/>
                </a:solidFill>
                <a:latin typeface="Arial"/>
              </a:rPr>
              <a:t> for disk resident data.</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58"/>
              </a:rPr>
              <a:t>OS/360</a:t>
            </a:r>
            <a:r>
              <a:rPr b="0" lang="en-US" sz="2000" spc="-1" strike="noStrike">
                <a:solidFill>
                  <a:srgbClr val="000000"/>
                </a:solidFill>
                <a:latin typeface="Arial"/>
              </a:rPr>
              <a:t> also pioneered a number of concepts that, in some cases, are still not seen outside of the mainframe arena. For instance, in </a:t>
            </a:r>
            <a:r>
              <a:rPr b="0" lang="en-US" sz="2000" spc="-1" strike="noStrike" u="sng">
                <a:solidFill>
                  <a:srgbClr val="000000"/>
                </a:solidFill>
                <a:uFillTx/>
                <a:latin typeface="Arial"/>
                <a:hlinkClick r:id="rId359"/>
              </a:rPr>
              <a:t>OS/360</a:t>
            </a:r>
            <a:r>
              <a:rPr b="0" lang="en-US" sz="2000" spc="-1" strike="noStrike">
                <a:solidFill>
                  <a:srgbClr val="000000"/>
                </a:solidFill>
                <a:latin typeface="Arial"/>
              </a:rPr>
              <a:t>, when a program is started, the operating system keeps track of all of the system resources that are used including storage, locks, data files, and so on. When the process is terminated for any reason, all of these resources are re-claimed by the operating system. An alternative </a:t>
            </a:r>
            <a:r>
              <a:rPr b="0" lang="en-US" sz="2000" spc="-1" strike="noStrike" u="sng">
                <a:solidFill>
                  <a:srgbClr val="000000"/>
                </a:solidFill>
                <a:uFillTx/>
                <a:latin typeface="Arial"/>
                <a:hlinkClick r:id="rId360"/>
              </a:rPr>
              <a:t>CP-67</a:t>
            </a:r>
            <a:r>
              <a:rPr b="0" lang="en-US" sz="2000" spc="-1" strike="noStrike">
                <a:solidFill>
                  <a:srgbClr val="000000"/>
                </a:solidFill>
                <a:latin typeface="Arial"/>
              </a:rPr>
              <a:t> system started a whole line of operating systems focused on the concept of </a:t>
            </a:r>
            <a:r>
              <a:rPr b="0" lang="en-US" sz="2000" spc="-1" strike="noStrike" u="sng">
                <a:solidFill>
                  <a:srgbClr val="000000"/>
                </a:solidFill>
                <a:uFillTx/>
                <a:latin typeface="Arial"/>
                <a:hlinkClick r:id="rId361"/>
              </a:rPr>
              <a:t>virtual machines</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62"/>
              </a:rPr>
              <a:t>Control Data Corporation</a:t>
            </a:r>
            <a:r>
              <a:rPr b="0" lang="en-US" sz="2000" spc="-1" strike="noStrike">
                <a:solidFill>
                  <a:srgbClr val="000000"/>
                </a:solidFill>
                <a:latin typeface="Arial"/>
              </a:rPr>
              <a:t> developed the </a:t>
            </a:r>
            <a:r>
              <a:rPr b="0" lang="en-US" sz="2000" spc="-1" strike="noStrike" u="sng">
                <a:solidFill>
                  <a:srgbClr val="000000"/>
                </a:solidFill>
                <a:uFillTx/>
                <a:latin typeface="Arial"/>
                <a:hlinkClick r:id="rId363"/>
              </a:rPr>
              <a:t>SCOPE</a:t>
            </a:r>
            <a:r>
              <a:rPr b="0" lang="en-US" sz="2000" spc="-1" strike="noStrike">
                <a:solidFill>
                  <a:srgbClr val="000000"/>
                </a:solidFill>
                <a:latin typeface="Arial"/>
              </a:rPr>
              <a:t> operating system in the 1960s, for batch processing. In cooperation with the University of Minnesota, the KRONOS and later the </a:t>
            </a:r>
            <a:r>
              <a:rPr b="0" lang="en-US" sz="2000" spc="-1" strike="noStrike" u="sng">
                <a:solidFill>
                  <a:srgbClr val="000000"/>
                </a:solidFill>
                <a:uFillTx/>
                <a:latin typeface="Arial"/>
                <a:hlinkClick r:id="rId364"/>
              </a:rPr>
              <a:t>NOS</a:t>
            </a:r>
            <a:r>
              <a:rPr b="0" lang="en-US" sz="2000" spc="-1" strike="noStrike">
                <a:solidFill>
                  <a:srgbClr val="000000"/>
                </a:solidFill>
                <a:latin typeface="Arial"/>
              </a:rPr>
              <a:t> operating systems were developed during the 1970s, which supported simultaneous batch and timesharing use. Like many commercial timesharing systems, its interface was an extension of the Dartmouth BASIC operating systems, one of the pioneering efforts in timesharing and programming languages. In the late 1970s, Control Data and the University of Illinois developed the PLATO operating system, which used plasma panel displays and long-distance time sharing networks. Plato was remarkably innovative for its time, featuring real-time chat, and multi-user graphical games.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65"/>
              </a:rPr>
              <a:t>Burroughs Corporation</a:t>
            </a:r>
            <a:r>
              <a:rPr b="0" lang="en-US" sz="2000" spc="-1" strike="noStrike">
                <a:solidFill>
                  <a:srgbClr val="000000"/>
                </a:solidFill>
                <a:latin typeface="Arial"/>
              </a:rPr>
              <a:t> introduced the </a:t>
            </a:r>
            <a:r>
              <a:rPr b="0" lang="en-US" sz="2000" spc="-1" strike="noStrike" u="sng">
                <a:solidFill>
                  <a:srgbClr val="000000"/>
                </a:solidFill>
                <a:uFillTx/>
                <a:latin typeface="Arial"/>
                <a:hlinkClick r:id="rId366"/>
              </a:rPr>
              <a:t>B5000</a:t>
            </a:r>
            <a:r>
              <a:rPr b="0" lang="en-US" sz="2000" spc="-1" strike="noStrike">
                <a:solidFill>
                  <a:srgbClr val="000000"/>
                </a:solidFill>
                <a:latin typeface="Arial"/>
              </a:rPr>
              <a:t> in 1961 with the </a:t>
            </a:r>
            <a:r>
              <a:rPr b="0" lang="en-US" sz="2000" spc="-1" strike="noStrike" u="sng">
                <a:solidFill>
                  <a:srgbClr val="000000"/>
                </a:solidFill>
                <a:uFillTx/>
                <a:latin typeface="Arial"/>
                <a:hlinkClick r:id="rId367"/>
              </a:rPr>
              <a:t>MCP</a:t>
            </a:r>
            <a:r>
              <a:rPr b="0" lang="en-US" sz="2000" spc="-1" strike="noStrike">
                <a:solidFill>
                  <a:srgbClr val="000000"/>
                </a:solidFill>
                <a:latin typeface="Arial"/>
              </a:rPr>
              <a:t>, (</a:t>
            </a:r>
            <a:r>
              <a:rPr b="0" lang="en-US" sz="2000" spc="-1" strike="noStrike" u="sng">
                <a:solidFill>
                  <a:srgbClr val="000000"/>
                </a:solidFill>
                <a:uFillTx/>
                <a:latin typeface="Arial"/>
                <a:hlinkClick r:id="rId368"/>
              </a:rPr>
              <a:t>Master Control Program</a:t>
            </a:r>
            <a:r>
              <a:rPr b="0" lang="en-US" sz="2000" spc="-1" strike="noStrike">
                <a:solidFill>
                  <a:srgbClr val="000000"/>
                </a:solidFill>
                <a:latin typeface="Arial"/>
              </a:rPr>
              <a:t>) operating system. The </a:t>
            </a:r>
            <a:r>
              <a:rPr b="0" lang="en-US" sz="2000" spc="-1" strike="noStrike" u="sng">
                <a:solidFill>
                  <a:srgbClr val="000000"/>
                </a:solidFill>
                <a:uFillTx/>
                <a:latin typeface="Arial"/>
                <a:hlinkClick r:id="rId369"/>
              </a:rPr>
              <a:t>B5000</a:t>
            </a:r>
            <a:r>
              <a:rPr b="0" lang="en-US" sz="2000" spc="-1" strike="noStrike">
                <a:solidFill>
                  <a:srgbClr val="000000"/>
                </a:solidFill>
                <a:latin typeface="Arial"/>
              </a:rPr>
              <a:t> was a </a:t>
            </a:r>
            <a:r>
              <a:rPr b="0" lang="en-US" sz="2000" spc="-1" strike="noStrike" u="sng">
                <a:solidFill>
                  <a:srgbClr val="000000"/>
                </a:solidFill>
                <a:uFillTx/>
                <a:latin typeface="Arial"/>
                <a:hlinkClick r:id="rId370"/>
              </a:rPr>
              <a:t>stack machine</a:t>
            </a:r>
            <a:r>
              <a:rPr b="0" lang="en-US" sz="2000" spc="-1" strike="noStrike">
                <a:solidFill>
                  <a:srgbClr val="000000"/>
                </a:solidFill>
                <a:latin typeface="Arial"/>
              </a:rPr>
              <a:t> designed to exclusively support high-level languages with no machine language or assembler, and indeed the </a:t>
            </a:r>
            <a:r>
              <a:rPr b="0" lang="en-US" sz="2000" spc="-1" strike="noStrike" u="sng">
                <a:solidFill>
                  <a:srgbClr val="000000"/>
                </a:solidFill>
                <a:uFillTx/>
                <a:latin typeface="Arial"/>
                <a:hlinkClick r:id="rId371"/>
              </a:rPr>
              <a:t>MCP</a:t>
            </a:r>
            <a:r>
              <a:rPr b="0" lang="en-US" sz="2000" spc="-1" strike="noStrike">
                <a:solidFill>
                  <a:srgbClr val="000000"/>
                </a:solidFill>
                <a:latin typeface="Arial"/>
              </a:rPr>
              <a:t> was the first OS to be written exclusively in a high-level language – </a:t>
            </a:r>
            <a:r>
              <a:rPr b="0" lang="en-US" sz="2000" spc="-1" strike="noStrike" u="sng">
                <a:solidFill>
                  <a:srgbClr val="000000"/>
                </a:solidFill>
                <a:uFillTx/>
                <a:latin typeface="Arial"/>
                <a:hlinkClick r:id="rId372"/>
              </a:rPr>
              <a:t>ESPOL</a:t>
            </a:r>
            <a:r>
              <a:rPr b="0" lang="en-US" sz="2000" spc="-1" strike="noStrike">
                <a:solidFill>
                  <a:srgbClr val="000000"/>
                </a:solidFill>
                <a:latin typeface="Arial"/>
              </a:rPr>
              <a:t>, a dialect of </a:t>
            </a:r>
            <a:r>
              <a:rPr b="0" lang="en-US" sz="2000" spc="-1" strike="noStrike" u="sng">
                <a:solidFill>
                  <a:srgbClr val="000000"/>
                </a:solidFill>
                <a:uFillTx/>
                <a:latin typeface="Arial"/>
                <a:hlinkClick r:id="rId373"/>
              </a:rPr>
              <a:t>ALGOL</a:t>
            </a:r>
            <a:r>
              <a:rPr b="0" lang="en-US" sz="2000" spc="-1" strike="noStrike">
                <a:solidFill>
                  <a:srgbClr val="000000"/>
                </a:solidFill>
                <a:latin typeface="Arial"/>
              </a:rPr>
              <a:t>. </a:t>
            </a:r>
            <a:r>
              <a:rPr b="0" lang="en-US" sz="2000" spc="-1" strike="noStrike" u="sng">
                <a:solidFill>
                  <a:srgbClr val="000000"/>
                </a:solidFill>
                <a:uFillTx/>
                <a:latin typeface="Arial"/>
                <a:hlinkClick r:id="rId374"/>
              </a:rPr>
              <a:t>MCP</a:t>
            </a:r>
            <a:r>
              <a:rPr b="0" lang="en-US" sz="2000" spc="-1" strike="noStrike">
                <a:solidFill>
                  <a:srgbClr val="000000"/>
                </a:solidFill>
                <a:latin typeface="Arial"/>
              </a:rPr>
              <a:t> also introduced many other ground-breaking innovations, such as being the first commercial implementation of </a:t>
            </a:r>
            <a:r>
              <a:rPr b="0" lang="en-US" sz="2000" spc="-1" strike="noStrike" u="sng">
                <a:solidFill>
                  <a:srgbClr val="000000"/>
                </a:solidFill>
                <a:uFillTx/>
                <a:latin typeface="Arial"/>
                <a:hlinkClick r:id="rId375"/>
              </a:rPr>
              <a:t>virtual memory</a:t>
            </a:r>
            <a:r>
              <a:rPr b="0" lang="en-US" sz="2000" spc="-1" strike="noStrike">
                <a:solidFill>
                  <a:srgbClr val="000000"/>
                </a:solidFill>
                <a:latin typeface="Arial"/>
              </a:rPr>
              <a:t>. </a:t>
            </a:r>
            <a:r>
              <a:rPr b="0" lang="en-US" sz="2000" spc="-1" strike="noStrike" u="sng">
                <a:solidFill>
                  <a:srgbClr val="000000"/>
                </a:solidFill>
                <a:uFillTx/>
                <a:latin typeface="Arial"/>
                <a:hlinkClick r:id="rId376"/>
              </a:rPr>
              <a:t>MCP</a:t>
            </a:r>
            <a:r>
              <a:rPr b="0" lang="en-US" sz="2000" spc="-1" strike="noStrike">
                <a:solidFill>
                  <a:srgbClr val="000000"/>
                </a:solidFill>
                <a:latin typeface="Arial"/>
              </a:rPr>
              <a:t> is still in use today in the </a:t>
            </a:r>
            <a:r>
              <a:rPr b="0" lang="en-US" sz="2000" spc="-1" strike="noStrike" u="sng">
                <a:solidFill>
                  <a:srgbClr val="000000"/>
                </a:solidFill>
                <a:uFillTx/>
                <a:latin typeface="Arial"/>
                <a:hlinkClick r:id="rId377"/>
              </a:rPr>
              <a:t>Unisys</a:t>
            </a:r>
            <a:r>
              <a:rPr b="0" lang="en-US" sz="2000" spc="-1" strike="noStrike">
                <a:solidFill>
                  <a:srgbClr val="000000"/>
                </a:solidFill>
                <a:latin typeface="Arial"/>
              </a:rPr>
              <a:t> </a:t>
            </a:r>
            <a:r>
              <a:rPr b="0" lang="en-US" sz="2000" spc="-1" strike="noStrike" u="sng">
                <a:solidFill>
                  <a:srgbClr val="000000"/>
                </a:solidFill>
                <a:uFillTx/>
                <a:latin typeface="Arial"/>
                <a:hlinkClick r:id="rId378"/>
              </a:rPr>
              <a:t>ClearPath</a:t>
            </a:r>
            <a:r>
              <a:rPr b="0" lang="en-US" sz="2000" spc="-1" strike="noStrike" u="sng">
                <a:solidFill>
                  <a:srgbClr val="000000"/>
                </a:solidFill>
                <a:uFillTx/>
                <a:latin typeface="Arial"/>
                <a:hlinkClick r:id="rId379"/>
              </a:rPr>
              <a:t>/MCP</a:t>
            </a:r>
            <a:r>
              <a:rPr b="0" lang="en-US" sz="2000" spc="-1" strike="noStrike">
                <a:solidFill>
                  <a:srgbClr val="000000"/>
                </a:solidFill>
                <a:latin typeface="Arial"/>
              </a:rPr>
              <a:t> line of computers.</a:t>
            </a:r>
            <a:endParaRPr b="0" lang="en-US" sz="2000" spc="-1" strike="noStrike">
              <a:latin typeface="Arial"/>
            </a:endParaRPr>
          </a:p>
          <a:p>
            <a:pPr marL="216000" indent="-215640">
              <a:lnSpc>
                <a:spcPct val="100000"/>
              </a:lnSpc>
            </a:pPr>
            <a:r>
              <a:rPr b="0" lang="en-US" sz="2000" spc="-1" strike="noStrike">
                <a:solidFill>
                  <a:srgbClr val="000000"/>
                </a:solidFill>
                <a:latin typeface="Arial"/>
              </a:rPr>
              <a:t>UNIVAC, the first commercial computer manufacturer, produced a series of EXEC operating systems. Like all early main-frame systems, this was a batch-oriented system that managed magnetic drums, disks, card readers and line printers. In the 1970s, UNIVAC produced the Real-Time Basic (RTB) system to support large-scale time sharing, also patterned after the Dartmouth BASIC system.</a:t>
            </a:r>
            <a:endParaRPr b="0" lang="en-US" sz="2000" spc="-1" strike="noStrike">
              <a:latin typeface="Arial"/>
            </a:endParaRPr>
          </a:p>
          <a:p>
            <a:pPr marL="216000" indent="-215640">
              <a:lnSpc>
                <a:spcPct val="100000"/>
              </a:lnSpc>
            </a:pPr>
            <a:r>
              <a:rPr b="0" lang="en-US" sz="2000" spc="-1" strike="noStrike">
                <a:solidFill>
                  <a:srgbClr val="000000"/>
                </a:solidFill>
                <a:latin typeface="Arial"/>
              </a:rPr>
              <a:t>General Electric and MIT developed General Electric Comprehensive Operating Supervisor (GECOS), which introduced the concept of ringed security privilege levels. After acquisition by Honeywell it was renamed to </a:t>
            </a:r>
            <a:r>
              <a:rPr b="0" lang="en-US" sz="2000" spc="-1" strike="noStrike" u="sng">
                <a:solidFill>
                  <a:srgbClr val="000000"/>
                </a:solidFill>
                <a:uFillTx/>
                <a:latin typeface="Arial"/>
                <a:hlinkClick r:id="rId380"/>
              </a:rPr>
              <a:t>General Comprehensive Operating System</a:t>
            </a:r>
            <a:r>
              <a:rPr b="0" lang="en-US" sz="2000" spc="-1" strike="noStrike">
                <a:solidFill>
                  <a:srgbClr val="000000"/>
                </a:solidFill>
                <a:latin typeface="Arial"/>
              </a:rPr>
              <a:t> (GCOS).</a:t>
            </a:r>
            <a:endParaRPr b="0" lang="en-US" sz="2000" spc="-1" strike="noStrike">
              <a:latin typeface="Arial"/>
            </a:endParaRPr>
          </a:p>
          <a:p>
            <a:pPr marL="216000" indent="-215640">
              <a:lnSpc>
                <a:spcPct val="100000"/>
              </a:lnSpc>
            </a:pPr>
            <a:r>
              <a:rPr b="0" lang="en-US" sz="2000" spc="-1" strike="noStrike">
                <a:solidFill>
                  <a:srgbClr val="000000"/>
                </a:solidFill>
                <a:latin typeface="Arial"/>
              </a:rPr>
              <a:t>Digital Equipment Corporation developed many operating systems for its various computer lines, including </a:t>
            </a:r>
            <a:r>
              <a:rPr b="0" lang="en-US" sz="2000" spc="-1" strike="noStrike" u="sng">
                <a:solidFill>
                  <a:srgbClr val="000000"/>
                </a:solidFill>
                <a:uFillTx/>
                <a:latin typeface="Arial"/>
                <a:hlinkClick r:id="rId381"/>
              </a:rPr>
              <a:t>TOPS-10</a:t>
            </a:r>
            <a:r>
              <a:rPr b="0" lang="en-US" sz="2000" spc="-1" strike="noStrike">
                <a:solidFill>
                  <a:srgbClr val="000000"/>
                </a:solidFill>
                <a:latin typeface="Arial"/>
              </a:rPr>
              <a:t> and </a:t>
            </a:r>
            <a:r>
              <a:rPr b="0" lang="en-US" sz="2000" spc="-1" strike="noStrike" u="sng">
                <a:solidFill>
                  <a:srgbClr val="000000"/>
                </a:solidFill>
                <a:uFillTx/>
                <a:latin typeface="Arial"/>
                <a:hlinkClick r:id="rId382"/>
              </a:rPr>
              <a:t>TOPS-20</a:t>
            </a:r>
            <a:r>
              <a:rPr b="0" lang="en-US" sz="2000" spc="-1" strike="noStrike">
                <a:solidFill>
                  <a:srgbClr val="000000"/>
                </a:solidFill>
                <a:latin typeface="Arial"/>
              </a:rPr>
              <a:t> time sharing systems for the 36-bit PDP-10 class systems. Prior to the widespread use of UNIX, TOPS-10 was a particularly popular system in universities, and in the early ARPANET community.</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the late 1960s through the late 1970s, several hardware capabilities evolved that allowed similar or ported software to run on more than one system. Early systems had utilized microprogramming to implement features on their systems in order to permit different underlying architecture to appear to be the same as others in a series. In fact most 360's after the 360/40 (except the 360/165 and 360/168) were microprogrammed implementations. But soon other means of achieving application compatibility were proven to be more significant.</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enormous investment in software for these systems made since 1960s caused most of the original computer manufacturers to continue to develop compatible operating systems along with the hardware. The notable supported mainframe operating systems include:</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383"/>
              </a:rPr>
              <a:t>Burroughs MCP</a:t>
            </a:r>
            <a:r>
              <a:rPr b="0" lang="en-US" sz="2000" spc="-1" strike="noStrike">
                <a:solidFill>
                  <a:srgbClr val="000000"/>
                </a:solidFill>
                <a:latin typeface="Arial"/>
              </a:rPr>
              <a:t> – </a:t>
            </a:r>
            <a:r>
              <a:rPr b="0" lang="en-US" sz="2000" spc="-1" strike="noStrike" u="sng">
                <a:solidFill>
                  <a:srgbClr val="000000"/>
                </a:solidFill>
                <a:uFillTx/>
                <a:latin typeface="Arial"/>
                <a:hlinkClick r:id="rId384"/>
              </a:rPr>
              <a:t>B5000</a:t>
            </a:r>
            <a:r>
              <a:rPr b="0" lang="en-US" sz="2000" spc="-1" strike="noStrike">
                <a:solidFill>
                  <a:srgbClr val="000000"/>
                </a:solidFill>
                <a:latin typeface="Arial"/>
              </a:rPr>
              <a:t>,1961 to </a:t>
            </a:r>
            <a:r>
              <a:rPr b="0" lang="en-US" sz="2000" spc="-1" strike="noStrike" u="sng">
                <a:solidFill>
                  <a:srgbClr val="000000"/>
                </a:solidFill>
                <a:uFillTx/>
                <a:latin typeface="Arial"/>
                <a:hlinkClick r:id="rId385"/>
              </a:rPr>
              <a:t>Unisys</a:t>
            </a:r>
            <a:r>
              <a:rPr b="0" lang="en-US" sz="2000" spc="-1" strike="noStrike">
                <a:solidFill>
                  <a:srgbClr val="000000"/>
                </a:solidFill>
                <a:latin typeface="Arial"/>
              </a:rPr>
              <a:t> Clearpath/MCP, present.</a:t>
            </a:r>
            <a:endParaRPr b="0" lang="en-US" sz="2000" spc="-1" strike="noStrike">
              <a:latin typeface="Arial"/>
            </a:endParaRPr>
          </a:p>
          <a:p>
            <a:pPr marL="216000" indent="-215640">
              <a:lnSpc>
                <a:spcPct val="100000"/>
              </a:lnSpc>
            </a:pPr>
            <a:r>
              <a:rPr b="0" lang="en-US" sz="2000" spc="-1" strike="noStrike">
                <a:solidFill>
                  <a:srgbClr val="000000"/>
                </a:solidFill>
                <a:latin typeface="Arial"/>
              </a:rPr>
              <a:t>IBM </a:t>
            </a:r>
            <a:r>
              <a:rPr b="0" lang="en-US" sz="2000" spc="-1" strike="noStrike" u="sng">
                <a:solidFill>
                  <a:srgbClr val="000000"/>
                </a:solidFill>
                <a:uFillTx/>
                <a:latin typeface="Arial"/>
                <a:hlinkClick r:id="rId386"/>
              </a:rPr>
              <a:t>OS/360</a:t>
            </a:r>
            <a:r>
              <a:rPr b="0" lang="en-US" sz="2000" spc="-1" strike="noStrike">
                <a:solidFill>
                  <a:srgbClr val="000000"/>
                </a:solidFill>
                <a:latin typeface="Arial"/>
              </a:rPr>
              <a:t> – </a:t>
            </a:r>
            <a:r>
              <a:rPr b="0" lang="en-US" sz="2000" spc="-1" strike="noStrike" u="sng">
                <a:solidFill>
                  <a:srgbClr val="000000"/>
                </a:solidFill>
                <a:uFillTx/>
                <a:latin typeface="Arial"/>
                <a:hlinkClick r:id="rId387"/>
              </a:rPr>
              <a:t>IBM System/360</a:t>
            </a:r>
            <a:r>
              <a:rPr b="0" lang="en-US" sz="2000" spc="-1" strike="noStrike">
                <a:solidFill>
                  <a:srgbClr val="000000"/>
                </a:solidFill>
                <a:latin typeface="Arial"/>
              </a:rPr>
              <a:t>, 1966 to IBM </a:t>
            </a:r>
            <a:r>
              <a:rPr b="0" lang="en-US" sz="2000" spc="-1" strike="noStrike" u="sng">
                <a:solidFill>
                  <a:srgbClr val="000000"/>
                </a:solidFill>
                <a:uFillTx/>
                <a:latin typeface="Arial"/>
                <a:hlinkClick r:id="rId388"/>
              </a:rPr>
              <a:t>z/OS</a:t>
            </a:r>
            <a:r>
              <a:rPr b="0" lang="en-US" sz="2000" spc="-1" strike="noStrike">
                <a:solidFill>
                  <a:srgbClr val="000000"/>
                </a:solidFill>
                <a:latin typeface="Arial"/>
              </a:rPr>
              <a:t>, present.</a:t>
            </a:r>
            <a:endParaRPr b="0" lang="en-US" sz="2000" spc="-1" strike="noStrike">
              <a:latin typeface="Arial"/>
            </a:endParaRPr>
          </a:p>
          <a:p>
            <a:pPr marL="216000" indent="-215640">
              <a:lnSpc>
                <a:spcPct val="100000"/>
              </a:lnSpc>
            </a:pPr>
            <a:r>
              <a:rPr b="0" lang="en-US" sz="2000" spc="-1" strike="noStrike">
                <a:solidFill>
                  <a:srgbClr val="000000"/>
                </a:solidFill>
                <a:latin typeface="Arial"/>
              </a:rPr>
              <a:t>IBM </a:t>
            </a:r>
            <a:r>
              <a:rPr b="0" lang="en-US" sz="2000" spc="-1" strike="noStrike" u="sng">
                <a:solidFill>
                  <a:srgbClr val="000000"/>
                </a:solidFill>
                <a:uFillTx/>
                <a:latin typeface="Arial"/>
                <a:hlinkClick r:id="rId389"/>
              </a:rPr>
              <a:t>CP-67</a:t>
            </a:r>
            <a:r>
              <a:rPr b="0" lang="en-US" sz="2000" spc="-1" strike="noStrike">
                <a:solidFill>
                  <a:srgbClr val="000000"/>
                </a:solidFill>
                <a:latin typeface="Arial"/>
              </a:rPr>
              <a:t> – </a:t>
            </a:r>
            <a:r>
              <a:rPr b="0" lang="en-US" sz="2000" spc="-1" strike="noStrike" u="sng">
                <a:solidFill>
                  <a:srgbClr val="000000"/>
                </a:solidFill>
                <a:uFillTx/>
                <a:latin typeface="Arial"/>
                <a:hlinkClick r:id="rId390"/>
              </a:rPr>
              <a:t>IBM System/360</a:t>
            </a:r>
            <a:r>
              <a:rPr b="0" lang="en-US" sz="2000" spc="-1" strike="noStrike">
                <a:solidFill>
                  <a:srgbClr val="000000"/>
                </a:solidFill>
                <a:latin typeface="Arial"/>
              </a:rPr>
              <a:t>, 1967 to IBM </a:t>
            </a:r>
            <a:r>
              <a:rPr b="0" lang="en-US" sz="2000" spc="-1" strike="noStrike" u="sng">
                <a:solidFill>
                  <a:srgbClr val="000000"/>
                </a:solidFill>
                <a:uFillTx/>
                <a:latin typeface="Arial"/>
                <a:hlinkClick r:id="rId391"/>
              </a:rPr>
              <a:t>z/VM</a:t>
            </a:r>
            <a:r>
              <a:rPr b="0" lang="en-US" sz="2000" spc="-1" strike="noStrike">
                <a:solidFill>
                  <a:srgbClr val="000000"/>
                </a:solidFill>
                <a:latin typeface="Arial"/>
              </a:rPr>
              <a:t>, present.</a:t>
            </a:r>
            <a:endParaRPr b="0" lang="en-US" sz="2000" spc="-1" strike="noStrike">
              <a:latin typeface="Arial"/>
            </a:endParaRPr>
          </a:p>
          <a:p>
            <a:pPr marL="216000" indent="-215640">
              <a:lnSpc>
                <a:spcPct val="100000"/>
              </a:lnSpc>
            </a:pPr>
            <a:r>
              <a:rPr b="0" lang="en-US" sz="2000" spc="-1" strike="noStrike">
                <a:solidFill>
                  <a:srgbClr val="000000"/>
                </a:solidFill>
                <a:latin typeface="Arial"/>
              </a:rPr>
              <a:t>UNIVAC </a:t>
            </a:r>
            <a:r>
              <a:rPr b="0" lang="en-US" sz="2000" spc="-1" strike="noStrike" u="sng">
                <a:solidFill>
                  <a:srgbClr val="000000"/>
                </a:solidFill>
                <a:uFillTx/>
                <a:latin typeface="Arial"/>
                <a:hlinkClick r:id="rId392"/>
              </a:rPr>
              <a:t>EXEC 8</a:t>
            </a:r>
            <a:r>
              <a:rPr b="0" lang="en-US" sz="2000" spc="-1" strike="noStrike">
                <a:solidFill>
                  <a:srgbClr val="000000"/>
                </a:solidFill>
                <a:latin typeface="Arial"/>
              </a:rPr>
              <a:t> – </a:t>
            </a:r>
            <a:r>
              <a:rPr b="0" lang="en-US" sz="2000" spc="-1" strike="noStrike" u="sng">
                <a:solidFill>
                  <a:srgbClr val="000000"/>
                </a:solidFill>
                <a:uFillTx/>
                <a:latin typeface="Arial"/>
                <a:hlinkClick r:id="rId393"/>
              </a:rPr>
              <a:t>UNIVAC 1108</a:t>
            </a:r>
            <a:r>
              <a:rPr b="0" lang="en-US" sz="2000" spc="-1" strike="noStrike">
                <a:solidFill>
                  <a:srgbClr val="000000"/>
                </a:solidFill>
                <a:latin typeface="Arial"/>
              </a:rPr>
              <a:t>, 1964, to </a:t>
            </a:r>
            <a:r>
              <a:rPr b="0" lang="en-US" sz="2000" spc="-1" strike="noStrike" u="sng">
                <a:solidFill>
                  <a:srgbClr val="000000"/>
                </a:solidFill>
                <a:uFillTx/>
                <a:latin typeface="Arial"/>
                <a:hlinkClick r:id="rId394"/>
              </a:rPr>
              <a:t>Unisys</a:t>
            </a:r>
            <a:r>
              <a:rPr b="0" lang="en-US" sz="2000" spc="-1" strike="noStrike">
                <a:solidFill>
                  <a:srgbClr val="000000"/>
                </a:solidFill>
                <a:latin typeface="Arial"/>
              </a:rPr>
              <a:t> Clearpath IX, present.</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395"/>
              </a:rPr>
              <a:t>edit</a:t>
            </a:r>
            <a:r>
              <a:rPr b="1" lang="en-US" sz="2000" spc="-1" strike="noStrike">
                <a:solidFill>
                  <a:srgbClr val="000000"/>
                </a:solidFill>
                <a:latin typeface="Arial"/>
              </a:rPr>
              <a:t>] Microcomputers</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first </a:t>
            </a:r>
            <a:r>
              <a:rPr b="0" lang="en-US" sz="2000" spc="-1" strike="noStrike" u="sng">
                <a:solidFill>
                  <a:srgbClr val="000000"/>
                </a:solidFill>
                <a:uFillTx/>
                <a:latin typeface="Arial"/>
                <a:hlinkClick r:id="rId396"/>
              </a:rPr>
              <a:t>microcomputers</a:t>
            </a:r>
            <a:r>
              <a:rPr b="0" lang="en-US" sz="2000" spc="-1" strike="noStrike">
                <a:solidFill>
                  <a:srgbClr val="000000"/>
                </a:solidFill>
                <a:latin typeface="Arial"/>
              </a:rPr>
              <a:t> did not have the capacity or need for the elaborate operating systems that had been developed for mainframes and minis; minimalistic operating systems were developed, often loaded from </a:t>
            </a:r>
            <a:r>
              <a:rPr b="0" lang="en-US" sz="2000" spc="-1" strike="noStrike" u="sng">
                <a:solidFill>
                  <a:srgbClr val="000000"/>
                </a:solidFill>
                <a:uFillTx/>
                <a:latin typeface="Arial"/>
                <a:hlinkClick r:id="rId397"/>
              </a:rPr>
              <a:t>ROM</a:t>
            </a:r>
            <a:r>
              <a:rPr b="0" lang="en-US" sz="2000" spc="-1" strike="noStrike">
                <a:solidFill>
                  <a:srgbClr val="000000"/>
                </a:solidFill>
                <a:latin typeface="Arial"/>
              </a:rPr>
              <a:t> and known as </a:t>
            </a:r>
            <a:r>
              <a:rPr b="0" i="1" lang="en-US" sz="2000" spc="-1" strike="noStrike">
                <a:solidFill>
                  <a:srgbClr val="000000"/>
                </a:solidFill>
                <a:latin typeface="Arial"/>
              </a:rPr>
              <a:t>Monitors</a:t>
            </a:r>
            <a:r>
              <a:rPr b="0" lang="en-US" sz="2000" spc="-1" strike="noStrike">
                <a:solidFill>
                  <a:srgbClr val="000000"/>
                </a:solidFill>
                <a:latin typeface="Arial"/>
              </a:rPr>
              <a:t>. One notable early disk-based operating system was </a:t>
            </a:r>
            <a:r>
              <a:rPr b="0" lang="en-US" sz="2000" spc="-1" strike="noStrike" u="sng">
                <a:solidFill>
                  <a:srgbClr val="000000"/>
                </a:solidFill>
                <a:uFillTx/>
                <a:latin typeface="Arial"/>
                <a:hlinkClick r:id="rId398"/>
              </a:rPr>
              <a:t>CP/M</a:t>
            </a:r>
            <a:r>
              <a:rPr b="0" lang="en-US" sz="2000" spc="-1" strike="noStrike">
                <a:solidFill>
                  <a:srgbClr val="000000"/>
                </a:solidFill>
                <a:latin typeface="Arial"/>
              </a:rPr>
              <a:t>, which was supported on many early microcomputers and was closely imitated in </a:t>
            </a:r>
            <a:r>
              <a:rPr b="0" lang="en-US" sz="2000" spc="-1" strike="noStrike" u="sng">
                <a:solidFill>
                  <a:srgbClr val="000000"/>
                </a:solidFill>
                <a:uFillTx/>
                <a:latin typeface="Arial"/>
                <a:hlinkClick r:id="rId399"/>
              </a:rPr>
              <a:t>MS-DOS</a:t>
            </a:r>
            <a:r>
              <a:rPr b="0" lang="en-US" sz="2000" spc="-1" strike="noStrike">
                <a:solidFill>
                  <a:srgbClr val="000000"/>
                </a:solidFill>
                <a:latin typeface="Arial"/>
              </a:rPr>
              <a:t>, which became wildly popular as the operating system chosen for the </a:t>
            </a:r>
            <a:r>
              <a:rPr b="0" lang="en-US" sz="2000" spc="-1" strike="noStrike" u="sng">
                <a:solidFill>
                  <a:srgbClr val="000000"/>
                </a:solidFill>
                <a:uFillTx/>
                <a:latin typeface="Arial"/>
                <a:hlinkClick r:id="rId400"/>
              </a:rPr>
              <a:t>IBM PC</a:t>
            </a:r>
            <a:r>
              <a:rPr b="0" lang="en-US" sz="2000" spc="-1" strike="noStrike">
                <a:solidFill>
                  <a:srgbClr val="000000"/>
                </a:solidFill>
                <a:latin typeface="Arial"/>
              </a:rPr>
              <a:t> (IBM's version of it was called IBM-DOS or </a:t>
            </a:r>
            <a:r>
              <a:rPr b="0" lang="en-US" sz="2000" spc="-1" strike="noStrike" u="sng">
                <a:solidFill>
                  <a:srgbClr val="000000"/>
                </a:solidFill>
                <a:uFillTx/>
                <a:latin typeface="Arial"/>
                <a:hlinkClick r:id="rId401"/>
              </a:rPr>
              <a:t>PC-DOS</a:t>
            </a:r>
            <a:r>
              <a:rPr b="0" lang="en-US" sz="2000" spc="-1" strike="noStrike">
                <a:solidFill>
                  <a:srgbClr val="000000"/>
                </a:solidFill>
                <a:latin typeface="Arial"/>
              </a:rPr>
              <a:t>), its successors making </a:t>
            </a:r>
            <a:r>
              <a:rPr b="0" lang="en-US" sz="2000" spc="-1" strike="noStrike" u="sng">
                <a:solidFill>
                  <a:srgbClr val="000000"/>
                </a:solidFill>
                <a:uFillTx/>
                <a:latin typeface="Arial"/>
                <a:hlinkClick r:id="rId402"/>
              </a:rPr>
              <a:t>Microsoft</a:t>
            </a:r>
            <a:r>
              <a:rPr b="0" lang="en-US" sz="2000" spc="-1" strike="noStrike">
                <a:solidFill>
                  <a:srgbClr val="000000"/>
                </a:solidFill>
                <a:latin typeface="Arial"/>
              </a:rPr>
              <a:t> one of the world's most profitable companies. In the 80's Apple Computer Inc. (now </a:t>
            </a:r>
            <a:r>
              <a:rPr b="0" lang="en-US" sz="2000" spc="-1" strike="noStrike" u="sng">
                <a:solidFill>
                  <a:srgbClr val="000000"/>
                </a:solidFill>
                <a:uFillTx/>
                <a:latin typeface="Arial"/>
                <a:hlinkClick r:id="rId403"/>
              </a:rPr>
              <a:t>Apple Inc.</a:t>
            </a:r>
            <a:r>
              <a:rPr b="0" lang="en-US" sz="2000" spc="-1" strike="noStrike">
                <a:solidFill>
                  <a:srgbClr val="000000"/>
                </a:solidFill>
                <a:latin typeface="Arial"/>
              </a:rPr>
              <a:t>) abandoned its popular </a:t>
            </a:r>
            <a:r>
              <a:rPr b="0" lang="en-US" sz="2000" spc="-1" strike="noStrike" u="sng">
                <a:solidFill>
                  <a:srgbClr val="000000"/>
                </a:solidFill>
                <a:uFillTx/>
                <a:latin typeface="Arial"/>
                <a:hlinkClick r:id="rId404"/>
              </a:rPr>
              <a:t>Apple II</a:t>
            </a:r>
            <a:r>
              <a:rPr b="0" lang="en-US" sz="2000" spc="-1" strike="noStrike">
                <a:solidFill>
                  <a:srgbClr val="000000"/>
                </a:solidFill>
                <a:latin typeface="Arial"/>
              </a:rPr>
              <a:t> series of microcomputers to introduce the </a:t>
            </a:r>
            <a:r>
              <a:rPr b="0" lang="en-US" sz="2000" spc="-1" strike="noStrike" u="sng">
                <a:solidFill>
                  <a:srgbClr val="000000"/>
                </a:solidFill>
                <a:uFillTx/>
                <a:latin typeface="Arial"/>
                <a:hlinkClick r:id="rId405"/>
              </a:rPr>
              <a:t>Apple Macintosh</a:t>
            </a:r>
            <a:r>
              <a:rPr b="0" lang="en-US" sz="2000" spc="-1" strike="noStrike">
                <a:solidFill>
                  <a:srgbClr val="000000"/>
                </a:solidFill>
                <a:latin typeface="Arial"/>
              </a:rPr>
              <a:t> computer with the an innovative </a:t>
            </a:r>
            <a:r>
              <a:rPr b="0" lang="en-US" sz="2000" spc="-1" strike="noStrike" u="sng">
                <a:solidFill>
                  <a:srgbClr val="000000"/>
                </a:solidFill>
                <a:uFillTx/>
                <a:latin typeface="Arial"/>
                <a:hlinkClick r:id="rId406"/>
              </a:rPr>
              <a:t>Graphical User Interface</a:t>
            </a:r>
            <a:r>
              <a:rPr b="0" lang="en-US" sz="2000" spc="-1" strike="noStrike">
                <a:solidFill>
                  <a:srgbClr val="000000"/>
                </a:solidFill>
                <a:latin typeface="Arial"/>
              </a:rPr>
              <a:t> (GUI) to the </a:t>
            </a:r>
            <a:r>
              <a:rPr b="0" lang="en-US" sz="2000" spc="-1" strike="noStrike" u="sng">
                <a:solidFill>
                  <a:srgbClr val="000000"/>
                </a:solidFill>
                <a:uFillTx/>
                <a:latin typeface="Arial"/>
                <a:hlinkClick r:id="rId407"/>
              </a:rPr>
              <a:t>Mac OS</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introduction of the </a:t>
            </a:r>
            <a:r>
              <a:rPr b="0" lang="en-US" sz="2000" spc="-1" strike="noStrike" u="sng">
                <a:solidFill>
                  <a:srgbClr val="000000"/>
                </a:solidFill>
                <a:uFillTx/>
                <a:latin typeface="Arial"/>
                <a:hlinkClick r:id="rId408"/>
              </a:rPr>
              <a:t>Intel 80386</a:t>
            </a:r>
            <a:r>
              <a:rPr b="0" lang="en-US" sz="2000" spc="-1" strike="noStrike">
                <a:solidFill>
                  <a:srgbClr val="000000"/>
                </a:solidFill>
                <a:latin typeface="Arial"/>
              </a:rPr>
              <a:t> </a:t>
            </a:r>
            <a:r>
              <a:rPr b="0" lang="en-US" sz="2000" spc="-1" strike="noStrike" u="sng">
                <a:solidFill>
                  <a:srgbClr val="000000"/>
                </a:solidFill>
                <a:uFillTx/>
                <a:latin typeface="Arial"/>
                <a:hlinkClick r:id="rId409"/>
              </a:rPr>
              <a:t>CPU</a:t>
            </a:r>
            <a:r>
              <a:rPr b="0" lang="en-US" sz="2000" spc="-1" strike="noStrike">
                <a:solidFill>
                  <a:srgbClr val="000000"/>
                </a:solidFill>
                <a:latin typeface="Arial"/>
              </a:rPr>
              <a:t> chip with </a:t>
            </a:r>
            <a:r>
              <a:rPr b="0" lang="en-US" sz="2000" spc="-1" strike="noStrike" u="sng">
                <a:solidFill>
                  <a:srgbClr val="000000"/>
                </a:solidFill>
                <a:uFillTx/>
                <a:latin typeface="Arial"/>
                <a:hlinkClick r:id="rId410"/>
              </a:rPr>
              <a:t>32-bit</a:t>
            </a:r>
            <a:r>
              <a:rPr b="0" lang="en-US" sz="2000" spc="-1" strike="noStrike">
                <a:solidFill>
                  <a:srgbClr val="000000"/>
                </a:solidFill>
                <a:latin typeface="Arial"/>
              </a:rPr>
              <a:t> architecture and </a:t>
            </a:r>
            <a:r>
              <a:rPr b="0" lang="en-US" sz="2000" spc="-1" strike="noStrike" u="sng">
                <a:solidFill>
                  <a:srgbClr val="000000"/>
                </a:solidFill>
                <a:uFillTx/>
                <a:latin typeface="Arial"/>
                <a:hlinkClick r:id="rId411"/>
              </a:rPr>
              <a:t>paging</a:t>
            </a:r>
            <a:r>
              <a:rPr b="0" lang="en-US" sz="2000" spc="-1" strike="noStrike">
                <a:solidFill>
                  <a:srgbClr val="000000"/>
                </a:solidFill>
                <a:latin typeface="Arial"/>
              </a:rPr>
              <a:t> capabilities, provided personal computers with the ability to run </a:t>
            </a:r>
            <a:r>
              <a:rPr b="0" lang="en-US" sz="2000" spc="-1" strike="noStrike" u="sng">
                <a:solidFill>
                  <a:srgbClr val="000000"/>
                </a:solidFill>
                <a:uFillTx/>
                <a:latin typeface="Arial"/>
                <a:hlinkClick r:id="rId412"/>
              </a:rPr>
              <a:t>multitasking</a:t>
            </a:r>
            <a:r>
              <a:rPr b="0" lang="en-US" sz="2000" spc="-1" strike="noStrike">
                <a:solidFill>
                  <a:srgbClr val="000000"/>
                </a:solidFill>
                <a:latin typeface="Arial"/>
              </a:rPr>
              <a:t> operating systems like those of earlier </a:t>
            </a:r>
            <a:r>
              <a:rPr b="0" lang="en-US" sz="2000" spc="-1" strike="noStrike" u="sng">
                <a:solidFill>
                  <a:srgbClr val="000000"/>
                </a:solidFill>
                <a:uFillTx/>
                <a:latin typeface="Arial"/>
                <a:hlinkClick r:id="rId413"/>
              </a:rPr>
              <a:t>minicomputers</a:t>
            </a:r>
            <a:r>
              <a:rPr b="0" lang="en-US" sz="2000" spc="-1" strike="noStrike">
                <a:solidFill>
                  <a:srgbClr val="000000"/>
                </a:solidFill>
                <a:latin typeface="Arial"/>
              </a:rPr>
              <a:t> and </a:t>
            </a:r>
            <a:r>
              <a:rPr b="0" lang="en-US" sz="2000" spc="-1" strike="noStrike" u="sng">
                <a:solidFill>
                  <a:srgbClr val="000000"/>
                </a:solidFill>
                <a:uFillTx/>
                <a:latin typeface="Arial"/>
                <a:hlinkClick r:id="rId414"/>
              </a:rPr>
              <a:t>mainframes</a:t>
            </a:r>
            <a:r>
              <a:rPr b="0" lang="en-US" sz="2000" spc="-1" strike="noStrike">
                <a:solidFill>
                  <a:srgbClr val="000000"/>
                </a:solidFill>
                <a:latin typeface="Arial"/>
              </a:rPr>
              <a:t>. Microsoft's responded to this progress by hiring </a:t>
            </a:r>
            <a:r>
              <a:rPr b="0" lang="en-US" sz="2000" spc="-1" strike="noStrike" u="sng">
                <a:solidFill>
                  <a:srgbClr val="000000"/>
                </a:solidFill>
                <a:uFillTx/>
                <a:latin typeface="Arial"/>
                <a:hlinkClick r:id="rId415"/>
              </a:rPr>
              <a:t>Dave Cutler</a:t>
            </a:r>
            <a:r>
              <a:rPr b="0" lang="en-US" sz="2000" spc="-1" strike="noStrike">
                <a:solidFill>
                  <a:srgbClr val="000000"/>
                </a:solidFill>
                <a:latin typeface="Arial"/>
              </a:rPr>
              <a:t>, who had developed the </a:t>
            </a:r>
            <a:r>
              <a:rPr b="0" lang="en-US" sz="2000" spc="-1" strike="noStrike" u="sng">
                <a:solidFill>
                  <a:srgbClr val="000000"/>
                </a:solidFill>
                <a:uFillTx/>
                <a:latin typeface="Arial"/>
                <a:hlinkClick r:id="rId416"/>
              </a:rPr>
              <a:t>VMS</a:t>
            </a:r>
            <a:r>
              <a:rPr b="0" lang="en-US" sz="2000" spc="-1" strike="noStrike">
                <a:solidFill>
                  <a:srgbClr val="000000"/>
                </a:solidFill>
                <a:latin typeface="Arial"/>
              </a:rPr>
              <a:t> operating system for </a:t>
            </a:r>
            <a:r>
              <a:rPr b="0" lang="en-US" sz="2000" spc="-1" strike="noStrike" u="sng">
                <a:solidFill>
                  <a:srgbClr val="000000"/>
                </a:solidFill>
                <a:uFillTx/>
                <a:latin typeface="Arial"/>
                <a:hlinkClick r:id="rId417"/>
              </a:rPr>
              <a:t>Digital Equipment Corporation</a:t>
            </a:r>
            <a:r>
              <a:rPr b="0" lang="en-US" sz="2000" spc="-1" strike="noStrike">
                <a:solidFill>
                  <a:srgbClr val="000000"/>
                </a:solidFill>
                <a:latin typeface="Arial"/>
              </a:rPr>
              <a:t>. He would lead the development of the </a:t>
            </a:r>
            <a:r>
              <a:rPr b="0" lang="en-US" sz="2000" spc="-1" strike="noStrike" u="sng">
                <a:solidFill>
                  <a:srgbClr val="000000"/>
                </a:solidFill>
                <a:uFillTx/>
                <a:latin typeface="Arial"/>
                <a:hlinkClick r:id="rId418"/>
              </a:rPr>
              <a:t>Windows NT</a:t>
            </a:r>
            <a:r>
              <a:rPr b="0" lang="en-US" sz="2000" spc="-1" strike="noStrike">
                <a:solidFill>
                  <a:srgbClr val="000000"/>
                </a:solidFill>
                <a:latin typeface="Arial"/>
              </a:rPr>
              <a:t> operating system, which continues to serve as the basis for Microsoft's operating systems line. </a:t>
            </a:r>
            <a:r>
              <a:rPr b="0" lang="en-US" sz="2000" spc="-1" strike="noStrike" u="sng">
                <a:solidFill>
                  <a:srgbClr val="000000"/>
                </a:solidFill>
                <a:uFillTx/>
                <a:latin typeface="Arial"/>
                <a:hlinkClick r:id="rId419"/>
              </a:rPr>
              <a:t>Steve Jobs</a:t>
            </a:r>
            <a:r>
              <a:rPr b="0" lang="en-US" sz="2000" spc="-1" strike="noStrike">
                <a:solidFill>
                  <a:srgbClr val="000000"/>
                </a:solidFill>
                <a:latin typeface="Arial"/>
              </a:rPr>
              <a:t>, a co-founder of </a:t>
            </a:r>
            <a:r>
              <a:rPr b="0" lang="en-US" sz="2000" spc="-1" strike="noStrike" u="sng">
                <a:solidFill>
                  <a:srgbClr val="000000"/>
                </a:solidFill>
                <a:uFillTx/>
                <a:latin typeface="Arial"/>
                <a:hlinkClick r:id="rId420"/>
              </a:rPr>
              <a:t>Apple Inc.</a:t>
            </a:r>
            <a:r>
              <a:rPr b="0" lang="en-US" sz="2000" spc="-1" strike="noStrike">
                <a:solidFill>
                  <a:srgbClr val="000000"/>
                </a:solidFill>
                <a:latin typeface="Arial"/>
              </a:rPr>
              <a:t>, started </a:t>
            </a:r>
            <a:r>
              <a:rPr b="0" lang="en-US" sz="2000" spc="-1" strike="noStrike" u="sng">
                <a:solidFill>
                  <a:srgbClr val="000000"/>
                </a:solidFill>
                <a:uFillTx/>
                <a:latin typeface="Arial"/>
                <a:hlinkClick r:id="rId421"/>
              </a:rPr>
              <a:t>NeXT</a:t>
            </a:r>
            <a:r>
              <a:rPr b="0" lang="en-US" sz="2000" spc="-1" strike="noStrike">
                <a:solidFill>
                  <a:srgbClr val="000000"/>
                </a:solidFill>
                <a:latin typeface="Arial"/>
              </a:rPr>
              <a:t> Computer Inc., which developed the </a:t>
            </a:r>
            <a:r>
              <a:rPr b="0" lang="en-US" sz="2000" spc="-1" strike="noStrike" u="sng">
                <a:solidFill>
                  <a:srgbClr val="000000"/>
                </a:solidFill>
                <a:uFillTx/>
                <a:latin typeface="Arial"/>
                <a:hlinkClick r:id="rId422"/>
              </a:rPr>
              <a:t>Unix-like</a:t>
            </a:r>
            <a:r>
              <a:rPr b="0" lang="en-US" sz="2000" spc="-1" strike="noStrike">
                <a:solidFill>
                  <a:srgbClr val="000000"/>
                </a:solidFill>
                <a:latin typeface="Arial"/>
              </a:rPr>
              <a:t> </a:t>
            </a:r>
            <a:r>
              <a:rPr b="0" lang="en-US" sz="2000" spc="-1" strike="noStrike" u="sng">
                <a:solidFill>
                  <a:srgbClr val="000000"/>
                </a:solidFill>
                <a:uFillTx/>
                <a:latin typeface="Arial"/>
                <a:hlinkClick r:id="rId423"/>
              </a:rPr>
              <a:t>NEXTSTEP</a:t>
            </a:r>
            <a:r>
              <a:rPr b="0" lang="en-US" sz="2000" spc="-1" strike="noStrike">
                <a:solidFill>
                  <a:srgbClr val="000000"/>
                </a:solidFill>
                <a:latin typeface="Arial"/>
              </a:rPr>
              <a:t> operating system. NEXTSTEP would later be acquired by </a:t>
            </a:r>
            <a:r>
              <a:rPr b="0" lang="en-US" sz="2000" spc="-1" strike="noStrike" u="sng">
                <a:solidFill>
                  <a:srgbClr val="000000"/>
                </a:solidFill>
                <a:uFillTx/>
                <a:latin typeface="Arial"/>
                <a:hlinkClick r:id="rId424"/>
              </a:rPr>
              <a:t>Apple Inc.</a:t>
            </a:r>
            <a:r>
              <a:rPr b="0" lang="en-US" sz="2000" spc="-1" strike="noStrike">
                <a:solidFill>
                  <a:srgbClr val="000000"/>
                </a:solidFill>
                <a:latin typeface="Arial"/>
              </a:rPr>
              <a:t> and used, along with code from </a:t>
            </a:r>
            <a:r>
              <a:rPr b="0" lang="en-US" sz="2000" spc="-1" strike="noStrike" u="sng">
                <a:solidFill>
                  <a:srgbClr val="000000"/>
                </a:solidFill>
                <a:uFillTx/>
                <a:latin typeface="Arial"/>
                <a:hlinkClick r:id="rId425"/>
              </a:rPr>
              <a:t>FreeBSD</a:t>
            </a:r>
            <a:r>
              <a:rPr b="0" lang="en-US" sz="2000" spc="-1" strike="noStrike">
                <a:solidFill>
                  <a:srgbClr val="000000"/>
                </a:solidFill>
                <a:latin typeface="Arial"/>
              </a:rPr>
              <a:t> as the core of Mac OS X.</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26"/>
              </a:rPr>
              <a:t>Minix</a:t>
            </a:r>
            <a:r>
              <a:rPr b="0" lang="en-US" sz="2000" spc="-1" strike="noStrike">
                <a:solidFill>
                  <a:srgbClr val="000000"/>
                </a:solidFill>
                <a:latin typeface="Arial"/>
              </a:rPr>
              <a:t>, an academic teaching tool which could be run on early PCs, would inspire another reimplementation of </a:t>
            </a:r>
            <a:r>
              <a:rPr b="0" lang="en-US" sz="2000" spc="-1" strike="noStrike" u="sng">
                <a:solidFill>
                  <a:srgbClr val="000000"/>
                </a:solidFill>
                <a:uFillTx/>
                <a:latin typeface="Arial"/>
                <a:hlinkClick r:id="rId427"/>
              </a:rPr>
              <a:t>Unix</a:t>
            </a:r>
            <a:r>
              <a:rPr b="0" lang="en-US" sz="2000" spc="-1" strike="noStrike">
                <a:solidFill>
                  <a:srgbClr val="000000"/>
                </a:solidFill>
                <a:latin typeface="Arial"/>
              </a:rPr>
              <a:t>, called </a:t>
            </a:r>
            <a:r>
              <a:rPr b="0" lang="en-US" sz="2000" spc="-1" strike="noStrike" u="sng">
                <a:solidFill>
                  <a:srgbClr val="000000"/>
                </a:solidFill>
                <a:uFillTx/>
                <a:latin typeface="Arial"/>
                <a:hlinkClick r:id="rId428"/>
              </a:rPr>
              <a:t>Linux</a:t>
            </a:r>
            <a:r>
              <a:rPr b="0" lang="en-US" sz="2000" spc="-1" strike="noStrike">
                <a:solidFill>
                  <a:srgbClr val="000000"/>
                </a:solidFill>
                <a:latin typeface="Arial"/>
              </a:rPr>
              <a:t>. Started by computer student </a:t>
            </a:r>
            <a:r>
              <a:rPr b="0" lang="en-US" sz="2000" spc="-1" strike="noStrike" u="sng">
                <a:solidFill>
                  <a:srgbClr val="000000"/>
                </a:solidFill>
                <a:uFillTx/>
                <a:latin typeface="Arial"/>
                <a:hlinkClick r:id="rId429"/>
              </a:rPr>
              <a:t>Linus</a:t>
            </a:r>
            <a:r>
              <a:rPr b="0" lang="en-US" sz="2000" spc="-1" strike="noStrike" u="sng">
                <a:solidFill>
                  <a:srgbClr val="000000"/>
                </a:solidFill>
                <a:uFillTx/>
                <a:latin typeface="Arial"/>
                <a:hlinkClick r:id="rId430"/>
              </a:rPr>
              <a:t> </a:t>
            </a:r>
            <a:r>
              <a:rPr b="0" lang="en-US" sz="2000" spc="-1" strike="noStrike" u="sng">
                <a:solidFill>
                  <a:srgbClr val="000000"/>
                </a:solidFill>
                <a:uFillTx/>
                <a:latin typeface="Arial"/>
                <a:hlinkClick r:id="rId431"/>
              </a:rPr>
              <a:t>Torvalds</a:t>
            </a:r>
            <a:r>
              <a:rPr b="0" lang="en-US" sz="2000" spc="-1" strike="noStrike">
                <a:solidFill>
                  <a:srgbClr val="000000"/>
                </a:solidFill>
                <a:latin typeface="Arial"/>
              </a:rPr>
              <a:t> with cooperation from volunteers over the internet, developed a </a:t>
            </a:r>
            <a:r>
              <a:rPr b="0" lang="en-US" sz="2000" spc="-1" strike="noStrike" u="sng">
                <a:solidFill>
                  <a:srgbClr val="000000"/>
                </a:solidFill>
                <a:uFillTx/>
                <a:latin typeface="Arial"/>
                <a:hlinkClick r:id="rId432"/>
              </a:rPr>
              <a:t>kernel</a:t>
            </a:r>
            <a:r>
              <a:rPr b="0" lang="en-US" sz="2000" spc="-1" strike="noStrike">
                <a:solidFill>
                  <a:srgbClr val="000000"/>
                </a:solidFill>
                <a:latin typeface="Arial"/>
              </a:rPr>
              <a:t> which was combined with the tools from the </a:t>
            </a:r>
            <a:r>
              <a:rPr b="0" lang="en-US" sz="2000" spc="-1" strike="noStrike" u="sng">
                <a:solidFill>
                  <a:srgbClr val="000000"/>
                </a:solidFill>
                <a:uFillTx/>
                <a:latin typeface="Arial"/>
                <a:hlinkClick r:id="rId433"/>
              </a:rPr>
              <a:t>GNU Project</a:t>
            </a:r>
            <a:r>
              <a:rPr b="0" lang="en-US" sz="2000" spc="-1" strike="noStrike">
                <a:solidFill>
                  <a:srgbClr val="000000"/>
                </a:solidFill>
                <a:latin typeface="Arial"/>
              </a:rPr>
              <a:t>. The Berkeley Software Distribution, known as </a:t>
            </a:r>
            <a:r>
              <a:rPr b="0" lang="en-US" sz="2000" spc="-1" strike="noStrike" u="sng">
                <a:solidFill>
                  <a:srgbClr val="000000"/>
                </a:solidFill>
                <a:uFillTx/>
                <a:latin typeface="Arial"/>
                <a:hlinkClick r:id="rId434"/>
              </a:rPr>
              <a:t>BSD</a:t>
            </a:r>
            <a:r>
              <a:rPr b="0" lang="en-US" sz="2000" spc="-1" strike="noStrike">
                <a:solidFill>
                  <a:srgbClr val="000000"/>
                </a:solidFill>
                <a:latin typeface="Arial"/>
              </a:rPr>
              <a:t>, is the UNIX derivative distributed by the University of California, Berkeley, starting in the 1970s. Freely distributed and </a:t>
            </a:r>
            <a:r>
              <a:rPr b="0" lang="en-US" sz="2000" spc="-1" strike="noStrike" u="sng">
                <a:solidFill>
                  <a:srgbClr val="000000"/>
                </a:solidFill>
                <a:uFillTx/>
                <a:latin typeface="Arial"/>
                <a:hlinkClick r:id="rId435"/>
              </a:rPr>
              <a:t>ported</a:t>
            </a:r>
            <a:r>
              <a:rPr b="0" lang="en-US" sz="2000" spc="-1" strike="noStrike">
                <a:solidFill>
                  <a:srgbClr val="000000"/>
                </a:solidFill>
                <a:latin typeface="Arial"/>
              </a:rPr>
              <a:t> to many minicomputers, it eventually also gained a following for use on PCs, mainly as </a:t>
            </a:r>
            <a:r>
              <a:rPr b="0" lang="en-US" sz="2000" spc="-1" strike="noStrike" u="sng">
                <a:solidFill>
                  <a:srgbClr val="000000"/>
                </a:solidFill>
                <a:uFillTx/>
                <a:latin typeface="Arial"/>
                <a:hlinkClick r:id="rId436"/>
              </a:rPr>
              <a:t>FreeBSD</a:t>
            </a:r>
            <a:r>
              <a:rPr b="0" lang="en-US" sz="2000" spc="-1" strike="noStrike">
                <a:solidFill>
                  <a:srgbClr val="000000"/>
                </a:solidFill>
                <a:latin typeface="Arial"/>
              </a:rPr>
              <a:t>, </a:t>
            </a:r>
            <a:r>
              <a:rPr b="0" lang="en-US" sz="2000" spc="-1" strike="noStrike" u="sng">
                <a:solidFill>
                  <a:srgbClr val="000000"/>
                </a:solidFill>
                <a:uFillTx/>
                <a:latin typeface="Arial"/>
                <a:hlinkClick r:id="rId437"/>
              </a:rPr>
              <a:t>NetBSD</a:t>
            </a:r>
            <a:r>
              <a:rPr b="0" lang="en-US" sz="2000" spc="-1" strike="noStrike">
                <a:solidFill>
                  <a:srgbClr val="000000"/>
                </a:solidFill>
                <a:latin typeface="Arial"/>
              </a:rPr>
              <a:t> and </a:t>
            </a:r>
            <a:r>
              <a:rPr b="0" lang="en-US" sz="2000" spc="-1" strike="noStrike" u="sng">
                <a:solidFill>
                  <a:srgbClr val="000000"/>
                </a:solidFill>
                <a:uFillTx/>
                <a:latin typeface="Arial"/>
                <a:hlinkClick r:id="rId438"/>
              </a:rPr>
              <a:t>OpenBSD</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439"/>
              </a:rPr>
              <a:t>edit</a:t>
            </a:r>
            <a:r>
              <a:rPr b="1" lang="en-US" sz="2000" spc="-1" strike="noStrike">
                <a:solidFill>
                  <a:srgbClr val="000000"/>
                </a:solidFill>
                <a:latin typeface="Arial"/>
              </a:rPr>
              <a:t>] Examples</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440"/>
              </a:rPr>
              <a:t>edit</a:t>
            </a:r>
            <a:r>
              <a:rPr b="1" lang="en-US" sz="2000" spc="-1" strike="noStrike">
                <a:solidFill>
                  <a:srgbClr val="000000"/>
                </a:solidFill>
                <a:latin typeface="Arial"/>
              </a:rPr>
              <a:t>] Microsoft Windows</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a:t>
            </a:r>
            <a:r>
              <a:rPr b="0" lang="en-US" sz="2000" spc="-1" strike="noStrike" u="sng">
                <a:solidFill>
                  <a:srgbClr val="000000"/>
                </a:solidFill>
                <a:uFillTx/>
                <a:latin typeface="Arial"/>
                <a:hlinkClick r:id="rId441"/>
              </a:rPr>
              <a:t>Microsoft Windows</a:t>
            </a:r>
            <a:r>
              <a:rPr b="0" lang="en-US" sz="2000" spc="-1" strike="noStrike">
                <a:solidFill>
                  <a:srgbClr val="000000"/>
                </a:solidFill>
                <a:latin typeface="Arial"/>
              </a:rPr>
              <a:t> family of operating systems originated as an add-on to the older </a:t>
            </a:r>
            <a:r>
              <a:rPr b="0" lang="en-US" sz="2000" spc="-1" strike="noStrike" u="sng">
                <a:solidFill>
                  <a:srgbClr val="000000"/>
                </a:solidFill>
                <a:uFillTx/>
                <a:latin typeface="Arial"/>
                <a:hlinkClick r:id="rId442"/>
              </a:rPr>
              <a:t>MS-DOS</a:t>
            </a:r>
            <a:r>
              <a:rPr b="0" lang="en-US" sz="2000" spc="-1" strike="noStrike">
                <a:solidFill>
                  <a:srgbClr val="000000"/>
                </a:solidFill>
                <a:latin typeface="Arial"/>
              </a:rPr>
              <a:t> operating system for the </a:t>
            </a:r>
            <a:r>
              <a:rPr b="0" lang="en-US" sz="2000" spc="-1" strike="noStrike" u="sng">
                <a:solidFill>
                  <a:srgbClr val="000000"/>
                </a:solidFill>
                <a:uFillTx/>
                <a:latin typeface="Arial"/>
                <a:hlinkClick r:id="rId443"/>
              </a:rPr>
              <a:t>IBM PC</a:t>
            </a:r>
            <a:r>
              <a:rPr b="0" lang="en-US" sz="2000" spc="-1" strike="noStrike">
                <a:solidFill>
                  <a:srgbClr val="000000"/>
                </a:solidFill>
                <a:latin typeface="Arial"/>
              </a:rPr>
              <a:t>. Modern versions are based on the newer </a:t>
            </a:r>
            <a:r>
              <a:rPr b="0" lang="en-US" sz="2000" spc="-1" strike="noStrike" u="sng">
                <a:solidFill>
                  <a:srgbClr val="000000"/>
                </a:solidFill>
                <a:uFillTx/>
                <a:latin typeface="Arial"/>
                <a:hlinkClick r:id="rId444"/>
              </a:rPr>
              <a:t>Windows NT</a:t>
            </a:r>
            <a:r>
              <a:rPr b="0" lang="en-US" sz="2000" spc="-1" strike="noStrike">
                <a:solidFill>
                  <a:srgbClr val="000000"/>
                </a:solidFill>
                <a:latin typeface="Arial"/>
              </a:rPr>
              <a:t> kernel that was originally intended for </a:t>
            </a:r>
            <a:r>
              <a:rPr b="0" lang="en-US" sz="2000" spc="-1" strike="noStrike" u="sng">
                <a:solidFill>
                  <a:srgbClr val="000000"/>
                </a:solidFill>
                <a:uFillTx/>
                <a:latin typeface="Arial"/>
                <a:hlinkClick r:id="rId445"/>
              </a:rPr>
              <a:t>OS/2</a:t>
            </a:r>
            <a:r>
              <a:rPr b="0" lang="en-US" sz="2000" spc="-1" strike="noStrike">
                <a:solidFill>
                  <a:srgbClr val="000000"/>
                </a:solidFill>
                <a:latin typeface="Arial"/>
              </a:rPr>
              <a:t>. Windows runs on </a:t>
            </a:r>
            <a:r>
              <a:rPr b="0" lang="en-US" sz="2000" spc="-1" strike="noStrike" u="sng">
                <a:solidFill>
                  <a:srgbClr val="000000"/>
                </a:solidFill>
                <a:uFillTx/>
                <a:latin typeface="Arial"/>
                <a:hlinkClick r:id="rId446"/>
              </a:rPr>
              <a:t>x86</a:t>
            </a:r>
            <a:r>
              <a:rPr b="0" lang="en-US" sz="2000" spc="-1" strike="noStrike">
                <a:solidFill>
                  <a:srgbClr val="000000"/>
                </a:solidFill>
                <a:latin typeface="Arial"/>
              </a:rPr>
              <a:t>, </a:t>
            </a:r>
            <a:r>
              <a:rPr b="0" lang="en-US" sz="2000" spc="-1" strike="noStrike" u="sng">
                <a:solidFill>
                  <a:srgbClr val="000000"/>
                </a:solidFill>
                <a:uFillTx/>
                <a:latin typeface="Arial"/>
                <a:hlinkClick r:id="rId447"/>
              </a:rPr>
              <a:t>x86-64</a:t>
            </a:r>
            <a:r>
              <a:rPr b="0" lang="en-US" sz="2000" spc="-1" strike="noStrike">
                <a:solidFill>
                  <a:srgbClr val="000000"/>
                </a:solidFill>
                <a:latin typeface="Arial"/>
              </a:rPr>
              <a:t> and </a:t>
            </a:r>
            <a:r>
              <a:rPr b="0" lang="en-US" sz="2000" spc="-1" strike="noStrike" u="sng">
                <a:solidFill>
                  <a:srgbClr val="000000"/>
                </a:solidFill>
                <a:uFillTx/>
                <a:latin typeface="Arial"/>
                <a:hlinkClick r:id="rId448"/>
              </a:rPr>
              <a:t>Itanium</a:t>
            </a:r>
            <a:r>
              <a:rPr b="0" lang="en-US" sz="2000" spc="-1" strike="noStrike">
                <a:solidFill>
                  <a:srgbClr val="000000"/>
                </a:solidFill>
                <a:latin typeface="Arial"/>
              </a:rPr>
              <a:t> processors. Earlier versions also ran on the </a:t>
            </a:r>
            <a:r>
              <a:rPr b="0" lang="en-US" sz="2000" spc="-1" strike="noStrike" u="sng">
                <a:solidFill>
                  <a:srgbClr val="000000"/>
                </a:solidFill>
                <a:uFillTx/>
                <a:latin typeface="Arial"/>
                <a:hlinkClick r:id="rId449"/>
              </a:rPr>
              <a:t>DEC Alpha</a:t>
            </a:r>
            <a:r>
              <a:rPr b="0" lang="en-US" sz="2000" spc="-1" strike="noStrike">
                <a:solidFill>
                  <a:srgbClr val="000000"/>
                </a:solidFill>
                <a:latin typeface="Arial"/>
              </a:rPr>
              <a:t>, </a:t>
            </a:r>
            <a:r>
              <a:rPr b="0" lang="en-US" sz="2000" spc="-1" strike="noStrike" u="sng">
                <a:solidFill>
                  <a:srgbClr val="000000"/>
                </a:solidFill>
                <a:uFillTx/>
                <a:latin typeface="Arial"/>
                <a:hlinkClick r:id="rId450"/>
              </a:rPr>
              <a:t>MIPS</a:t>
            </a:r>
            <a:r>
              <a:rPr b="0" lang="en-US" sz="2000" spc="-1" strike="noStrike">
                <a:solidFill>
                  <a:srgbClr val="000000"/>
                </a:solidFill>
                <a:latin typeface="Arial"/>
              </a:rPr>
              <a:t>, </a:t>
            </a:r>
            <a:r>
              <a:rPr b="0" lang="en-US" sz="2000" spc="-1" strike="noStrike" u="sng">
                <a:solidFill>
                  <a:srgbClr val="000000"/>
                </a:solidFill>
                <a:uFillTx/>
                <a:latin typeface="Arial"/>
                <a:hlinkClick r:id="rId451"/>
              </a:rPr>
              <a:t>Fairchild</a:t>
            </a:r>
            <a:r>
              <a:rPr b="0" lang="en-US" sz="2000" spc="-1" strike="noStrike">
                <a:solidFill>
                  <a:srgbClr val="000000"/>
                </a:solidFill>
                <a:latin typeface="Arial"/>
              </a:rPr>
              <a:t> (later </a:t>
            </a:r>
            <a:r>
              <a:rPr b="0" lang="en-US" sz="2000" spc="-1" strike="noStrike" u="sng">
                <a:solidFill>
                  <a:srgbClr val="000000"/>
                </a:solidFill>
                <a:uFillTx/>
                <a:latin typeface="Arial"/>
                <a:hlinkClick r:id="rId452"/>
              </a:rPr>
              <a:t>Intergraph</a:t>
            </a:r>
            <a:r>
              <a:rPr b="0" lang="en-US" sz="2000" spc="-1" strike="noStrike">
                <a:solidFill>
                  <a:srgbClr val="000000"/>
                </a:solidFill>
                <a:latin typeface="Arial"/>
              </a:rPr>
              <a:t>) </a:t>
            </a:r>
            <a:r>
              <a:rPr b="0" lang="en-US" sz="2000" spc="-1" strike="noStrike" u="sng">
                <a:solidFill>
                  <a:srgbClr val="000000"/>
                </a:solidFill>
                <a:uFillTx/>
                <a:latin typeface="Arial"/>
                <a:hlinkClick r:id="rId453"/>
              </a:rPr>
              <a:t>Clipper</a:t>
            </a:r>
            <a:r>
              <a:rPr b="0" lang="en-US" sz="2000" spc="-1" strike="noStrike">
                <a:solidFill>
                  <a:srgbClr val="000000"/>
                </a:solidFill>
                <a:latin typeface="Arial"/>
              </a:rPr>
              <a:t> and </a:t>
            </a:r>
            <a:r>
              <a:rPr b="0" lang="en-US" sz="2000" spc="-1" strike="noStrike" u="sng">
                <a:solidFill>
                  <a:srgbClr val="000000"/>
                </a:solidFill>
                <a:uFillTx/>
                <a:latin typeface="Arial"/>
                <a:hlinkClick r:id="rId454"/>
              </a:rPr>
              <a:t>PowerPC</a:t>
            </a:r>
            <a:r>
              <a:rPr b="0" lang="en-US" sz="2000" spc="-1" strike="noStrike">
                <a:solidFill>
                  <a:srgbClr val="000000"/>
                </a:solidFill>
                <a:latin typeface="Arial"/>
              </a:rPr>
              <a:t> architectures (some work was done to port it to the </a:t>
            </a:r>
            <a:r>
              <a:rPr b="0" lang="en-US" sz="2000" spc="-1" strike="noStrike" u="sng">
                <a:solidFill>
                  <a:srgbClr val="000000"/>
                </a:solidFill>
                <a:uFillTx/>
                <a:latin typeface="Arial"/>
                <a:hlinkClick r:id="rId455"/>
              </a:rPr>
              <a:t>SPARC</a:t>
            </a:r>
            <a:r>
              <a:rPr b="0" lang="en-US" sz="2000" spc="-1" strike="noStrike">
                <a:solidFill>
                  <a:srgbClr val="000000"/>
                </a:solidFill>
                <a:latin typeface="Arial"/>
              </a:rPr>
              <a:t> architecture).</a:t>
            </a:r>
            <a:endParaRPr b="0" lang="en-US" sz="2000" spc="-1" strike="noStrike">
              <a:latin typeface="Arial"/>
            </a:endParaRPr>
          </a:p>
          <a:p>
            <a:pPr marL="216000" indent="-215640">
              <a:lnSpc>
                <a:spcPct val="100000"/>
              </a:lnSpc>
            </a:pPr>
            <a:r>
              <a:rPr b="0" lang="en-US" sz="2000" spc="-1" strike="noStrike">
                <a:solidFill>
                  <a:srgbClr val="000000"/>
                </a:solidFill>
                <a:latin typeface="Arial"/>
              </a:rPr>
              <a:t>As of June 2008, Microsoft Windows holds a large amount of the worldwide desktop </a:t>
            </a:r>
            <a:r>
              <a:rPr b="0" lang="en-US" sz="2000" spc="-1" strike="noStrike" u="sng">
                <a:solidFill>
                  <a:srgbClr val="000000"/>
                </a:solidFill>
                <a:uFillTx/>
                <a:latin typeface="Arial"/>
                <a:hlinkClick r:id="rId456"/>
              </a:rPr>
              <a:t>market share</a:t>
            </a:r>
            <a:r>
              <a:rPr b="0" lang="en-US" sz="2000" spc="-1" strike="noStrike">
                <a:solidFill>
                  <a:srgbClr val="000000"/>
                </a:solidFill>
                <a:latin typeface="Arial"/>
              </a:rPr>
              <a:t>. Windows is also used on servers, supporting applications such as </a:t>
            </a:r>
            <a:r>
              <a:rPr b="0" lang="en-US" sz="2000" spc="-1" strike="noStrike" u="sng">
                <a:solidFill>
                  <a:srgbClr val="000000"/>
                </a:solidFill>
                <a:uFillTx/>
                <a:latin typeface="Arial"/>
                <a:hlinkClick r:id="rId457"/>
              </a:rPr>
              <a:t>web servers</a:t>
            </a:r>
            <a:r>
              <a:rPr b="0" lang="en-US" sz="2000" spc="-1" strike="noStrike">
                <a:solidFill>
                  <a:srgbClr val="000000"/>
                </a:solidFill>
                <a:latin typeface="Arial"/>
              </a:rPr>
              <a:t> and </a:t>
            </a:r>
            <a:r>
              <a:rPr b="0" lang="en-US" sz="2000" spc="-1" strike="noStrike" u="sng">
                <a:solidFill>
                  <a:srgbClr val="000000"/>
                </a:solidFill>
                <a:uFillTx/>
                <a:latin typeface="Arial"/>
                <a:hlinkClick r:id="rId458"/>
              </a:rPr>
              <a:t>database servers</a:t>
            </a:r>
            <a:r>
              <a:rPr b="0" lang="en-US" sz="2000" spc="-1" strike="noStrike">
                <a:solidFill>
                  <a:srgbClr val="000000"/>
                </a:solidFill>
                <a:latin typeface="Arial"/>
              </a:rPr>
              <a:t>. In recent years, Microsoft has spent significant marketing and research &amp; development money to demonstrate that Windows is capable of running any enterprise application, which has resulted in consistent price/performance records (see the </a:t>
            </a:r>
            <a:r>
              <a:rPr b="0" lang="en-US" sz="2000" spc="-1" strike="noStrike" u="sng">
                <a:solidFill>
                  <a:srgbClr val="000000"/>
                </a:solidFill>
                <a:uFillTx/>
                <a:latin typeface="Arial"/>
                <a:hlinkClick r:id="rId459"/>
              </a:rPr>
              <a:t>TPC</a:t>
            </a:r>
            <a:r>
              <a:rPr b="0" lang="en-US" sz="2000" spc="-1" strike="noStrike">
                <a:solidFill>
                  <a:srgbClr val="000000"/>
                </a:solidFill>
                <a:latin typeface="Arial"/>
              </a:rPr>
              <a:t>) and significant acceptance in the enterprise market.</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most widely used version of the Microsoft Windows family is </a:t>
            </a:r>
            <a:r>
              <a:rPr b="0" lang="en-US" sz="2000" spc="-1" strike="noStrike" u="sng">
                <a:solidFill>
                  <a:srgbClr val="000000"/>
                </a:solidFill>
                <a:uFillTx/>
                <a:latin typeface="Arial"/>
                <a:hlinkClick r:id="rId460"/>
              </a:rPr>
              <a:t>Windows XP</a:t>
            </a:r>
            <a:r>
              <a:rPr b="0" lang="en-US" sz="2000" spc="-1" strike="noStrike">
                <a:solidFill>
                  <a:srgbClr val="000000"/>
                </a:solidFill>
                <a:latin typeface="Arial"/>
              </a:rPr>
              <a:t>, released on October 25, 2001.</a:t>
            </a:r>
            <a:endParaRPr b="0" lang="en-US" sz="2000" spc="-1" strike="noStrike">
              <a:latin typeface="Arial"/>
            </a:endParaRPr>
          </a:p>
          <a:p>
            <a:pPr marL="216000" indent="-215640">
              <a:lnSpc>
                <a:spcPct val="100000"/>
              </a:lnSpc>
            </a:pPr>
            <a:r>
              <a:rPr b="0" lang="en-US" sz="2000" spc="-1" strike="noStrike">
                <a:solidFill>
                  <a:srgbClr val="000000"/>
                </a:solidFill>
                <a:latin typeface="Arial"/>
              </a:rPr>
              <a:t>In November 2006, after more than five years of development work, Microsoft released </a:t>
            </a:r>
            <a:r>
              <a:rPr b="0" lang="en-US" sz="2000" spc="-1" strike="noStrike" u="sng">
                <a:solidFill>
                  <a:srgbClr val="000000"/>
                </a:solidFill>
                <a:uFillTx/>
                <a:latin typeface="Arial"/>
                <a:hlinkClick r:id="rId461"/>
              </a:rPr>
              <a:t>Windows Vista</a:t>
            </a:r>
            <a:r>
              <a:rPr b="0" lang="en-US" sz="2000" spc="-1" strike="noStrike">
                <a:solidFill>
                  <a:srgbClr val="000000"/>
                </a:solidFill>
                <a:latin typeface="Arial"/>
              </a:rPr>
              <a:t>, a major new operating system version of Microsoft Windows family which contains a large number of </a:t>
            </a:r>
            <a:r>
              <a:rPr b="0" lang="en-US" sz="2000" spc="-1" strike="noStrike" u="sng">
                <a:solidFill>
                  <a:srgbClr val="000000"/>
                </a:solidFill>
                <a:uFillTx/>
                <a:latin typeface="Arial"/>
                <a:hlinkClick r:id="rId462"/>
              </a:rPr>
              <a:t>new features</a:t>
            </a:r>
            <a:r>
              <a:rPr b="0" lang="en-US" sz="2000" spc="-1" strike="noStrike">
                <a:solidFill>
                  <a:srgbClr val="000000"/>
                </a:solidFill>
                <a:latin typeface="Arial"/>
              </a:rPr>
              <a:t> and architectural changes. Chief amongst these are a new user interface and visual style called </a:t>
            </a:r>
            <a:r>
              <a:rPr b="0" lang="en-US" sz="2000" spc="-1" strike="noStrike" u="sng">
                <a:solidFill>
                  <a:srgbClr val="000000"/>
                </a:solidFill>
                <a:uFillTx/>
                <a:latin typeface="Arial"/>
                <a:hlinkClick r:id="rId463"/>
              </a:rPr>
              <a:t>Windows Aero</a:t>
            </a:r>
            <a:r>
              <a:rPr b="0" lang="en-US" sz="2000" spc="-1" strike="noStrike">
                <a:solidFill>
                  <a:srgbClr val="000000"/>
                </a:solidFill>
                <a:latin typeface="Arial"/>
              </a:rPr>
              <a:t>, a number of new security features such as </a:t>
            </a:r>
            <a:r>
              <a:rPr b="0" lang="en-US" sz="2000" spc="-1" strike="noStrike" u="sng">
                <a:solidFill>
                  <a:srgbClr val="000000"/>
                </a:solidFill>
                <a:uFillTx/>
                <a:latin typeface="Arial"/>
                <a:hlinkClick r:id="rId464"/>
              </a:rPr>
              <a:t>User Account Control</a:t>
            </a:r>
            <a:r>
              <a:rPr b="0" lang="en-US" sz="2000" spc="-1" strike="noStrike">
                <a:solidFill>
                  <a:srgbClr val="000000"/>
                </a:solidFill>
                <a:latin typeface="Arial"/>
              </a:rPr>
              <a:t>, and few new multimedia applications such as </a:t>
            </a:r>
            <a:r>
              <a:rPr b="0" lang="en-US" sz="2000" spc="-1" strike="noStrike" u="sng">
                <a:solidFill>
                  <a:srgbClr val="000000"/>
                </a:solidFill>
                <a:uFillTx/>
                <a:latin typeface="Arial"/>
                <a:hlinkClick r:id="rId465"/>
              </a:rPr>
              <a:t>Windows DVD Maker</a:t>
            </a:r>
            <a:r>
              <a:rPr b="0" lang="en-US" sz="2000" spc="-1" strike="noStrike">
                <a:solidFill>
                  <a:srgbClr val="000000"/>
                </a:solidFill>
                <a:latin typeface="Arial"/>
              </a:rPr>
              <a:t>. A server variant based on the same kernel, </a:t>
            </a:r>
            <a:r>
              <a:rPr b="0" lang="en-US" sz="2000" spc="-1" strike="noStrike" u="sng">
                <a:solidFill>
                  <a:srgbClr val="000000"/>
                </a:solidFill>
                <a:uFillTx/>
                <a:latin typeface="Arial"/>
                <a:hlinkClick r:id="rId466"/>
              </a:rPr>
              <a:t>Windows Server 2008</a:t>
            </a:r>
            <a:r>
              <a:rPr b="0" lang="en-US" sz="2000" spc="-1" strike="noStrike">
                <a:solidFill>
                  <a:srgbClr val="000000"/>
                </a:solidFill>
                <a:latin typeface="Arial"/>
              </a:rPr>
              <a:t>, was released in early 2008.</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67"/>
              </a:rPr>
              <a:t>Windows 7</a:t>
            </a:r>
            <a:r>
              <a:rPr b="0" lang="en-US" sz="2000" spc="-1" strike="noStrike">
                <a:solidFill>
                  <a:srgbClr val="000000"/>
                </a:solidFill>
                <a:latin typeface="Arial"/>
              </a:rPr>
              <a:t> is currently under development; Microsoft has stated that it intends to scope its development to a three-year timeline, placing its release sometime after mid-2009.</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468"/>
              </a:rPr>
              <a:t>edit</a:t>
            </a:r>
            <a:r>
              <a:rPr b="1" lang="en-US" sz="2000" spc="-1" strike="noStrike">
                <a:solidFill>
                  <a:srgbClr val="000000"/>
                </a:solidFill>
                <a:latin typeface="Arial"/>
              </a:rPr>
              <a:t>] Plan 9</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69"/>
              </a:rPr>
              <a:t>Ken Thompson</a:t>
            </a:r>
            <a:r>
              <a:rPr b="0" lang="en-US" sz="2000" spc="-1" strike="noStrike">
                <a:solidFill>
                  <a:srgbClr val="000000"/>
                </a:solidFill>
                <a:latin typeface="Arial"/>
              </a:rPr>
              <a:t>, </a:t>
            </a:r>
            <a:r>
              <a:rPr b="0" lang="en-US" sz="2000" spc="-1" strike="noStrike" u="sng">
                <a:solidFill>
                  <a:srgbClr val="000000"/>
                </a:solidFill>
                <a:uFillTx/>
                <a:latin typeface="Arial"/>
                <a:hlinkClick r:id="rId470"/>
              </a:rPr>
              <a:t>Dennis Ritchie</a:t>
            </a:r>
            <a:r>
              <a:rPr b="0" lang="en-US" sz="2000" spc="-1" strike="noStrike">
                <a:solidFill>
                  <a:srgbClr val="000000"/>
                </a:solidFill>
                <a:latin typeface="Arial"/>
              </a:rPr>
              <a:t> and </a:t>
            </a:r>
            <a:r>
              <a:rPr b="0" lang="en-US" sz="2000" spc="-1" strike="noStrike" u="sng">
                <a:solidFill>
                  <a:srgbClr val="000000"/>
                </a:solidFill>
                <a:uFillTx/>
                <a:latin typeface="Arial"/>
                <a:hlinkClick r:id="rId471"/>
              </a:rPr>
              <a:t>Douglas </a:t>
            </a:r>
            <a:r>
              <a:rPr b="0" lang="en-US" sz="2000" spc="-1" strike="noStrike" u="sng">
                <a:solidFill>
                  <a:srgbClr val="000000"/>
                </a:solidFill>
                <a:uFillTx/>
                <a:latin typeface="Arial"/>
                <a:hlinkClick r:id="rId472"/>
              </a:rPr>
              <a:t>McIlroy</a:t>
            </a:r>
            <a:r>
              <a:rPr b="0" lang="en-US" sz="2000" spc="-1" strike="noStrike">
                <a:solidFill>
                  <a:srgbClr val="000000"/>
                </a:solidFill>
                <a:latin typeface="Arial"/>
              </a:rPr>
              <a:t> at </a:t>
            </a:r>
            <a:r>
              <a:rPr b="0" lang="en-US" sz="2000" spc="-1" strike="noStrike" u="sng">
                <a:solidFill>
                  <a:srgbClr val="000000"/>
                </a:solidFill>
                <a:uFillTx/>
                <a:latin typeface="Arial"/>
                <a:hlinkClick r:id="rId473"/>
              </a:rPr>
              <a:t>Bell Labs</a:t>
            </a:r>
            <a:r>
              <a:rPr b="0" lang="en-US" sz="2000" spc="-1" strike="noStrike">
                <a:solidFill>
                  <a:srgbClr val="000000"/>
                </a:solidFill>
                <a:latin typeface="Arial"/>
              </a:rPr>
              <a:t> designed and developed the C programming language to build the operating system Unix. Programmers at Bell Labs went on to develop </a:t>
            </a:r>
            <a:r>
              <a:rPr b="0" lang="en-US" sz="2000" spc="-1" strike="noStrike" u="sng">
                <a:solidFill>
                  <a:srgbClr val="000000"/>
                </a:solidFill>
                <a:uFillTx/>
                <a:latin typeface="Arial"/>
                <a:hlinkClick r:id="rId474"/>
              </a:rPr>
              <a:t>Plan 9</a:t>
            </a:r>
            <a:r>
              <a:rPr b="0" lang="en-US" sz="2000" spc="-1" strike="noStrike">
                <a:solidFill>
                  <a:srgbClr val="000000"/>
                </a:solidFill>
                <a:latin typeface="Arial"/>
              </a:rPr>
              <a:t> and </a:t>
            </a:r>
            <a:r>
              <a:rPr b="0" lang="en-US" sz="2000" spc="-1" strike="noStrike" u="sng">
                <a:solidFill>
                  <a:srgbClr val="000000"/>
                </a:solidFill>
                <a:uFillTx/>
                <a:latin typeface="Arial"/>
                <a:hlinkClick r:id="rId475"/>
              </a:rPr>
              <a:t>Inferno</a:t>
            </a:r>
            <a:r>
              <a:rPr b="0" lang="en-US" sz="2000" spc="-1" strike="noStrike">
                <a:solidFill>
                  <a:srgbClr val="000000"/>
                </a:solidFill>
                <a:latin typeface="Arial"/>
              </a:rPr>
              <a:t>, which were engineered for modern distributed environments. Plan 9 was designed from the start to be a networked operating system, and had graphics built-in, unlike Unix, which added these features to the design later. Plan 9 has yet to become as popular as Unix derivatives, but it has an expanding community of developers. It is currently released under the </a:t>
            </a:r>
            <a:r>
              <a:rPr b="0" lang="en-US" sz="2000" spc="-1" strike="noStrike" u="sng">
                <a:solidFill>
                  <a:srgbClr val="000000"/>
                </a:solidFill>
                <a:uFillTx/>
                <a:latin typeface="Arial"/>
                <a:hlinkClick r:id="rId476"/>
              </a:rPr>
              <a:t>Lucent Public License</a:t>
            </a:r>
            <a:r>
              <a:rPr b="0" lang="en-US" sz="2000" spc="-1" strike="noStrike">
                <a:solidFill>
                  <a:srgbClr val="000000"/>
                </a:solidFill>
                <a:latin typeface="Arial"/>
              </a:rPr>
              <a:t>. Inferno was sold to </a:t>
            </a:r>
            <a:r>
              <a:rPr b="0" lang="en-US" sz="2000" spc="-1" strike="noStrike" u="sng">
                <a:solidFill>
                  <a:srgbClr val="000000"/>
                </a:solidFill>
                <a:uFillTx/>
                <a:latin typeface="Arial"/>
                <a:hlinkClick r:id="rId477"/>
              </a:rPr>
              <a:t>Vita </a:t>
            </a:r>
            <a:r>
              <a:rPr b="0" lang="en-US" sz="2000" spc="-1" strike="noStrike" u="sng">
                <a:solidFill>
                  <a:srgbClr val="000000"/>
                </a:solidFill>
                <a:uFillTx/>
                <a:latin typeface="Arial"/>
                <a:hlinkClick r:id="rId478"/>
              </a:rPr>
              <a:t>Nuova</a:t>
            </a:r>
            <a:r>
              <a:rPr b="0" lang="en-US" sz="2000" spc="-1" strike="noStrike" u="sng">
                <a:solidFill>
                  <a:srgbClr val="000000"/>
                </a:solidFill>
                <a:uFillTx/>
                <a:latin typeface="Arial"/>
                <a:hlinkClick r:id="rId479"/>
              </a:rPr>
              <a:t> Holdings</a:t>
            </a:r>
            <a:r>
              <a:rPr b="0" lang="en-US" sz="2000" spc="-1" strike="noStrike">
                <a:solidFill>
                  <a:srgbClr val="000000"/>
                </a:solidFill>
                <a:latin typeface="Arial"/>
              </a:rPr>
              <a:t> and has been released under a GPL/MIT license.</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480"/>
              </a:rPr>
              <a:t>edit</a:t>
            </a:r>
            <a:r>
              <a:rPr b="1" lang="en-US" sz="2000" spc="-1" strike="noStrike">
                <a:solidFill>
                  <a:srgbClr val="000000"/>
                </a:solidFill>
                <a:latin typeface="Arial"/>
              </a:rPr>
              <a:t>] Unix and Unix-like operating systems</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81"/>
              </a:rPr>
              <a:t>Ken Thompson</a:t>
            </a:r>
            <a:r>
              <a:rPr b="0" lang="en-US" sz="2000" spc="-1" strike="noStrike">
                <a:solidFill>
                  <a:srgbClr val="000000"/>
                </a:solidFill>
                <a:latin typeface="Arial"/>
              </a:rPr>
              <a:t> wrote </a:t>
            </a:r>
            <a:r>
              <a:rPr b="0" lang="en-US" sz="2000" spc="-1" strike="noStrike" u="sng">
                <a:solidFill>
                  <a:srgbClr val="000000"/>
                </a:solidFill>
                <a:uFillTx/>
                <a:latin typeface="Arial"/>
                <a:hlinkClick r:id="rId482"/>
              </a:rPr>
              <a:t>B</a:t>
            </a:r>
            <a:r>
              <a:rPr b="0" lang="en-US" sz="2000" spc="-1" strike="noStrike">
                <a:solidFill>
                  <a:srgbClr val="000000"/>
                </a:solidFill>
                <a:latin typeface="Arial"/>
              </a:rPr>
              <a:t>, mainly based on </a:t>
            </a:r>
            <a:r>
              <a:rPr b="0" lang="en-US" sz="2000" spc="-1" strike="noStrike" u="sng">
                <a:solidFill>
                  <a:srgbClr val="000000"/>
                </a:solidFill>
                <a:uFillTx/>
                <a:latin typeface="Arial"/>
                <a:hlinkClick r:id="rId483"/>
              </a:rPr>
              <a:t>BCPL</a:t>
            </a:r>
            <a:r>
              <a:rPr b="0" lang="en-US" sz="2000" spc="-1" strike="noStrike">
                <a:solidFill>
                  <a:srgbClr val="000000"/>
                </a:solidFill>
                <a:latin typeface="Arial"/>
              </a:rPr>
              <a:t>, which he used to write Unix, based on his experience in the </a:t>
            </a:r>
            <a:r>
              <a:rPr b="0" lang="en-US" sz="2000" spc="-1" strike="noStrike" u="sng">
                <a:solidFill>
                  <a:srgbClr val="000000"/>
                </a:solidFill>
                <a:uFillTx/>
                <a:latin typeface="Arial"/>
                <a:hlinkClick r:id="rId484"/>
              </a:rPr>
              <a:t>MULTICS</a:t>
            </a:r>
            <a:r>
              <a:rPr b="0" lang="en-US" sz="2000" spc="-1" strike="noStrike">
                <a:solidFill>
                  <a:srgbClr val="000000"/>
                </a:solidFill>
                <a:latin typeface="Arial"/>
              </a:rPr>
              <a:t> project. B was replaced by </a:t>
            </a:r>
            <a:r>
              <a:rPr b="0" lang="en-US" sz="2000" spc="-1" strike="noStrike" u="sng">
                <a:solidFill>
                  <a:srgbClr val="000000"/>
                </a:solidFill>
                <a:uFillTx/>
                <a:latin typeface="Arial"/>
                <a:hlinkClick r:id="rId485"/>
              </a:rPr>
              <a:t>C</a:t>
            </a:r>
            <a:r>
              <a:rPr b="0" lang="en-US" sz="2000" spc="-1" strike="noStrike">
                <a:solidFill>
                  <a:srgbClr val="000000"/>
                </a:solidFill>
                <a:latin typeface="Arial"/>
              </a:rPr>
              <a:t>, and Unix developed into a large, complex family of inter-related operating systems which have been influential in every modern operating system (see </a:t>
            </a:r>
            <a:r>
              <a:rPr b="0" lang="en-US" sz="2000" spc="-1" strike="noStrike" u="sng">
                <a:solidFill>
                  <a:srgbClr val="000000"/>
                </a:solidFill>
                <a:uFillTx/>
                <a:latin typeface="Arial"/>
                <a:hlinkClick r:id="rId486"/>
              </a:rPr>
              <a:t>History</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a:t>
            </a:r>
            <a:r>
              <a:rPr b="0" i="1" lang="en-US" sz="2000" spc="-1" strike="noStrike" u="sng">
                <a:solidFill>
                  <a:srgbClr val="000000"/>
                </a:solidFill>
                <a:uFillTx/>
                <a:latin typeface="Arial"/>
                <a:hlinkClick r:id="rId487"/>
              </a:rPr>
              <a:t>Unix-like</a:t>
            </a:r>
            <a:r>
              <a:rPr b="0" lang="en-US" sz="2000" spc="-1" strike="noStrike">
                <a:solidFill>
                  <a:srgbClr val="000000"/>
                </a:solidFill>
                <a:latin typeface="Arial"/>
              </a:rPr>
              <a:t> family is a diverse group of operating systems, with several major sub-categories including </a:t>
            </a:r>
            <a:r>
              <a:rPr b="0" lang="en-US" sz="2000" spc="-1" strike="noStrike" u="sng">
                <a:solidFill>
                  <a:srgbClr val="000000"/>
                </a:solidFill>
                <a:uFillTx/>
                <a:latin typeface="Arial"/>
                <a:hlinkClick r:id="rId488"/>
              </a:rPr>
              <a:t>System V</a:t>
            </a:r>
            <a:r>
              <a:rPr b="0" lang="en-US" sz="2000" spc="-1" strike="noStrike">
                <a:solidFill>
                  <a:srgbClr val="000000"/>
                </a:solidFill>
                <a:latin typeface="Arial"/>
              </a:rPr>
              <a:t>, </a:t>
            </a:r>
            <a:r>
              <a:rPr b="0" lang="en-US" sz="2000" spc="-1" strike="noStrike" u="sng">
                <a:solidFill>
                  <a:srgbClr val="000000"/>
                </a:solidFill>
                <a:uFillTx/>
                <a:latin typeface="Arial"/>
                <a:hlinkClick r:id="rId489"/>
              </a:rPr>
              <a:t>BSD</a:t>
            </a:r>
            <a:r>
              <a:rPr b="0" lang="en-US" sz="2000" spc="-1" strike="noStrike">
                <a:solidFill>
                  <a:srgbClr val="000000"/>
                </a:solidFill>
                <a:latin typeface="Arial"/>
              </a:rPr>
              <a:t>, and </a:t>
            </a:r>
            <a:r>
              <a:rPr b="0" lang="en-US" sz="2000" spc="-1" strike="noStrike" u="sng">
                <a:solidFill>
                  <a:srgbClr val="000000"/>
                </a:solidFill>
                <a:uFillTx/>
                <a:latin typeface="Arial"/>
                <a:hlinkClick r:id="rId490"/>
              </a:rPr>
              <a:t>Linux</a:t>
            </a:r>
            <a:r>
              <a:rPr b="0" lang="en-US" sz="2000" spc="-1" strike="noStrike">
                <a:solidFill>
                  <a:srgbClr val="000000"/>
                </a:solidFill>
                <a:latin typeface="Arial"/>
              </a:rPr>
              <a:t>. The name "</a:t>
            </a:r>
            <a:r>
              <a:rPr b="0" lang="en-US" sz="2000" spc="-1" strike="noStrike" u="sng">
                <a:solidFill>
                  <a:srgbClr val="000000"/>
                </a:solidFill>
                <a:uFillTx/>
                <a:latin typeface="Arial"/>
                <a:hlinkClick r:id="rId491"/>
              </a:rPr>
              <a:t>UNIX</a:t>
            </a:r>
            <a:r>
              <a:rPr b="0" lang="en-US" sz="2000" spc="-1" strike="noStrike">
                <a:solidFill>
                  <a:srgbClr val="000000"/>
                </a:solidFill>
                <a:latin typeface="Arial"/>
              </a:rPr>
              <a:t>" is a trademark of </a:t>
            </a:r>
            <a:r>
              <a:rPr b="0" lang="en-US" sz="2000" spc="-1" strike="noStrike" u="sng">
                <a:solidFill>
                  <a:srgbClr val="000000"/>
                </a:solidFill>
                <a:uFillTx/>
                <a:latin typeface="Arial"/>
                <a:hlinkClick r:id="rId492"/>
              </a:rPr>
              <a:t>The Open Group</a:t>
            </a:r>
            <a:r>
              <a:rPr b="0" lang="en-US" sz="2000" spc="-1" strike="noStrike">
                <a:solidFill>
                  <a:srgbClr val="000000"/>
                </a:solidFill>
                <a:latin typeface="Arial"/>
              </a:rPr>
              <a:t> which licenses it for use with any operating system that has been shown to conform to their definitions. "Unix-like" is commonly used to refer to the large set of operating systems which resemble the original Unix.</a:t>
            </a:r>
            <a:endParaRPr b="0" lang="en-US" sz="2000" spc="-1" strike="noStrike">
              <a:latin typeface="Arial"/>
            </a:endParaRPr>
          </a:p>
          <a:p>
            <a:pPr marL="216000" indent="-215640">
              <a:lnSpc>
                <a:spcPct val="100000"/>
              </a:lnSpc>
            </a:pPr>
            <a:r>
              <a:rPr b="0" lang="en-US" sz="2000" spc="-1" strike="noStrike">
                <a:solidFill>
                  <a:srgbClr val="000000"/>
                </a:solidFill>
                <a:latin typeface="Arial"/>
              </a:rPr>
              <a:t>Unix-like systems run on a wide variety of machine architectures. They are used heavily for </a:t>
            </a:r>
            <a:r>
              <a:rPr b="0" lang="en-US" sz="2000" spc="-1" strike="noStrike" u="sng">
                <a:solidFill>
                  <a:srgbClr val="000000"/>
                </a:solidFill>
                <a:uFillTx/>
                <a:latin typeface="Arial"/>
                <a:hlinkClick r:id="rId493"/>
              </a:rPr>
              <a:t>servers</a:t>
            </a:r>
            <a:r>
              <a:rPr b="0" lang="en-US" sz="2000" spc="-1" strike="noStrike">
                <a:solidFill>
                  <a:srgbClr val="000000"/>
                </a:solidFill>
                <a:latin typeface="Arial"/>
              </a:rPr>
              <a:t> in business, as well as </a:t>
            </a:r>
            <a:r>
              <a:rPr b="0" lang="en-US" sz="2000" spc="-1" strike="noStrike" u="sng">
                <a:solidFill>
                  <a:srgbClr val="000000"/>
                </a:solidFill>
                <a:uFillTx/>
                <a:latin typeface="Arial"/>
                <a:hlinkClick r:id="rId494"/>
              </a:rPr>
              <a:t>workstations</a:t>
            </a:r>
            <a:r>
              <a:rPr b="0" lang="en-US" sz="2000" spc="-1" strike="noStrike">
                <a:solidFill>
                  <a:srgbClr val="000000"/>
                </a:solidFill>
                <a:latin typeface="Arial"/>
              </a:rPr>
              <a:t> in academic and engineering environments. </a:t>
            </a:r>
            <a:r>
              <a:rPr b="0" lang="en-US" sz="2000" spc="-1" strike="noStrike" u="sng">
                <a:solidFill>
                  <a:srgbClr val="000000"/>
                </a:solidFill>
                <a:uFillTx/>
                <a:latin typeface="Arial"/>
                <a:hlinkClick r:id="rId495"/>
              </a:rPr>
              <a:t>Free software</a:t>
            </a:r>
            <a:r>
              <a:rPr b="0" lang="en-US" sz="2000" spc="-1" strike="noStrike">
                <a:solidFill>
                  <a:srgbClr val="000000"/>
                </a:solidFill>
                <a:latin typeface="Arial"/>
              </a:rPr>
              <a:t> Unix variants, such as </a:t>
            </a:r>
            <a:r>
              <a:rPr b="0" lang="en-US" sz="2000" spc="-1" strike="noStrike" u="sng">
                <a:solidFill>
                  <a:srgbClr val="000000"/>
                </a:solidFill>
                <a:uFillTx/>
                <a:latin typeface="Arial"/>
                <a:hlinkClick r:id="rId496"/>
              </a:rPr>
              <a:t>GNU</a:t>
            </a:r>
            <a:r>
              <a:rPr b="0" lang="en-US" sz="2000" spc="-1" strike="noStrike">
                <a:solidFill>
                  <a:srgbClr val="000000"/>
                </a:solidFill>
                <a:latin typeface="Arial"/>
              </a:rPr>
              <a:t>, </a:t>
            </a:r>
            <a:r>
              <a:rPr b="0" lang="en-US" sz="2000" spc="-1" strike="noStrike" u="sng">
                <a:solidFill>
                  <a:srgbClr val="000000"/>
                </a:solidFill>
                <a:uFillTx/>
                <a:latin typeface="Arial"/>
                <a:hlinkClick r:id="rId497"/>
              </a:rPr>
              <a:t>Linux</a:t>
            </a:r>
            <a:r>
              <a:rPr b="0" lang="en-US" sz="2000" spc="-1" strike="noStrike">
                <a:solidFill>
                  <a:srgbClr val="000000"/>
                </a:solidFill>
                <a:latin typeface="Arial"/>
              </a:rPr>
              <a:t> and </a:t>
            </a:r>
            <a:r>
              <a:rPr b="0" lang="en-US" sz="2000" spc="-1" strike="noStrike" u="sng">
                <a:solidFill>
                  <a:srgbClr val="000000"/>
                </a:solidFill>
                <a:uFillTx/>
                <a:latin typeface="Arial"/>
                <a:hlinkClick r:id="rId498"/>
              </a:rPr>
              <a:t>BSD</a:t>
            </a:r>
            <a:r>
              <a:rPr b="0" lang="en-US" sz="2000" spc="-1" strike="noStrike">
                <a:solidFill>
                  <a:srgbClr val="000000"/>
                </a:solidFill>
                <a:latin typeface="Arial"/>
              </a:rPr>
              <a:t>, are popular in these areas.</a:t>
            </a:r>
            <a:endParaRPr b="0" lang="en-US" sz="2000" spc="-1" strike="noStrike">
              <a:latin typeface="Arial"/>
            </a:endParaRPr>
          </a:p>
          <a:p>
            <a:pPr marL="216000" indent="-215640">
              <a:lnSpc>
                <a:spcPct val="100000"/>
              </a:lnSpc>
            </a:pPr>
            <a:r>
              <a:rPr b="0" lang="en-US" sz="2000" spc="-1" strike="noStrike">
                <a:solidFill>
                  <a:srgbClr val="000000"/>
                </a:solidFill>
                <a:latin typeface="Arial"/>
              </a:rPr>
              <a:t>Market share statistics for freely available operating systems are usually inaccurate since most free operating systems are not purchased, making usage under-represented. On the other hand, market share statistics based on total downloads of free operating systems are often inflated, as there is no economic disincentive to acquire multiple operating systems so users can download multiple systems, test them, and decide which they like best.</a:t>
            </a:r>
            <a:endParaRPr b="0" lang="en-US" sz="2000" spc="-1" strike="noStrike">
              <a:latin typeface="Arial"/>
            </a:endParaRPr>
          </a:p>
          <a:p>
            <a:pPr marL="216000" indent="-215640">
              <a:lnSpc>
                <a:spcPct val="100000"/>
              </a:lnSpc>
            </a:pPr>
            <a:r>
              <a:rPr b="0" lang="en-US" sz="2000" spc="-1" strike="noStrike">
                <a:solidFill>
                  <a:srgbClr val="000000"/>
                </a:solidFill>
                <a:latin typeface="Arial"/>
              </a:rPr>
              <a:t>Some Unix variants like HP's </a:t>
            </a:r>
            <a:r>
              <a:rPr b="0" lang="en-US" sz="2000" spc="-1" strike="noStrike" u="sng">
                <a:solidFill>
                  <a:srgbClr val="000000"/>
                </a:solidFill>
                <a:uFillTx/>
                <a:latin typeface="Arial"/>
                <a:hlinkClick r:id="rId499"/>
              </a:rPr>
              <a:t>HP-UX</a:t>
            </a:r>
            <a:r>
              <a:rPr b="0" lang="en-US" sz="2000" spc="-1" strike="noStrike">
                <a:solidFill>
                  <a:srgbClr val="000000"/>
                </a:solidFill>
                <a:latin typeface="Arial"/>
              </a:rPr>
              <a:t> and IBM's </a:t>
            </a:r>
            <a:r>
              <a:rPr b="0" lang="en-US" sz="2000" spc="-1" strike="noStrike" u="sng">
                <a:solidFill>
                  <a:srgbClr val="000000"/>
                </a:solidFill>
                <a:uFillTx/>
                <a:latin typeface="Arial"/>
                <a:hlinkClick r:id="rId500"/>
              </a:rPr>
              <a:t>AIX</a:t>
            </a:r>
            <a:r>
              <a:rPr b="0" lang="en-US" sz="2000" spc="-1" strike="noStrike">
                <a:solidFill>
                  <a:srgbClr val="000000"/>
                </a:solidFill>
                <a:latin typeface="Arial"/>
              </a:rPr>
              <a:t> are designed to run only on that vendor's hardware. Others, such as </a:t>
            </a:r>
            <a:r>
              <a:rPr b="0" lang="en-US" sz="2000" spc="-1" strike="noStrike" u="sng">
                <a:solidFill>
                  <a:srgbClr val="000000"/>
                </a:solidFill>
                <a:uFillTx/>
                <a:latin typeface="Arial"/>
                <a:hlinkClick r:id="rId501"/>
              </a:rPr>
              <a:t>Solaris</a:t>
            </a:r>
            <a:r>
              <a:rPr b="0" lang="en-US" sz="2000" spc="-1" strike="noStrike">
                <a:solidFill>
                  <a:srgbClr val="000000"/>
                </a:solidFill>
                <a:latin typeface="Arial"/>
              </a:rPr>
              <a:t>, can run on multiple types of hardware, including </a:t>
            </a:r>
            <a:r>
              <a:rPr b="0" lang="en-US" sz="2000" spc="-1" strike="noStrike" u="sng">
                <a:solidFill>
                  <a:srgbClr val="000000"/>
                </a:solidFill>
                <a:uFillTx/>
                <a:latin typeface="Arial"/>
                <a:hlinkClick r:id="rId502"/>
              </a:rPr>
              <a:t>x86</a:t>
            </a:r>
            <a:r>
              <a:rPr b="0" lang="en-US" sz="2000" spc="-1" strike="noStrike">
                <a:solidFill>
                  <a:srgbClr val="000000"/>
                </a:solidFill>
                <a:latin typeface="Arial"/>
              </a:rPr>
              <a:t> servers and PCs. Apple's </a:t>
            </a:r>
            <a:r>
              <a:rPr b="0" lang="en-US" sz="2000" spc="-1" strike="noStrike" u="sng">
                <a:solidFill>
                  <a:srgbClr val="000000"/>
                </a:solidFill>
                <a:uFillTx/>
                <a:latin typeface="Arial"/>
                <a:hlinkClick r:id="rId503"/>
              </a:rPr>
              <a:t>Mac OS X</a:t>
            </a:r>
            <a:r>
              <a:rPr b="0" lang="en-US" sz="2000" spc="-1" strike="noStrike">
                <a:solidFill>
                  <a:srgbClr val="000000"/>
                </a:solidFill>
                <a:latin typeface="Arial"/>
              </a:rPr>
              <a:t>, a </a:t>
            </a:r>
            <a:r>
              <a:rPr b="0" lang="en-US" sz="2000" spc="-1" strike="noStrike" u="sng">
                <a:solidFill>
                  <a:srgbClr val="000000"/>
                </a:solidFill>
                <a:uFillTx/>
                <a:latin typeface="Arial"/>
                <a:hlinkClick r:id="rId504"/>
              </a:rPr>
              <a:t>hybrid kernel</a:t>
            </a:r>
            <a:r>
              <a:rPr b="0" lang="en-US" sz="2000" spc="-1" strike="noStrike">
                <a:solidFill>
                  <a:srgbClr val="000000"/>
                </a:solidFill>
                <a:latin typeface="Arial"/>
              </a:rPr>
              <a:t>-based BSD variant derived from </a:t>
            </a:r>
            <a:r>
              <a:rPr b="0" lang="en-US" sz="2000" spc="-1" strike="noStrike" u="sng">
                <a:solidFill>
                  <a:srgbClr val="000000"/>
                </a:solidFill>
                <a:uFillTx/>
                <a:latin typeface="Arial"/>
                <a:hlinkClick r:id="rId505"/>
              </a:rPr>
              <a:t>NeXTSTEP</a:t>
            </a:r>
            <a:r>
              <a:rPr b="0" lang="en-US" sz="2000" spc="-1" strike="noStrike">
                <a:solidFill>
                  <a:srgbClr val="000000"/>
                </a:solidFill>
                <a:latin typeface="Arial"/>
              </a:rPr>
              <a:t>, </a:t>
            </a:r>
            <a:r>
              <a:rPr b="0" lang="en-US" sz="2000" spc="-1" strike="noStrike" u="sng">
                <a:solidFill>
                  <a:srgbClr val="000000"/>
                </a:solidFill>
                <a:uFillTx/>
                <a:latin typeface="Arial"/>
                <a:hlinkClick r:id="rId506"/>
              </a:rPr>
              <a:t>Mach</a:t>
            </a:r>
            <a:r>
              <a:rPr b="0" lang="en-US" sz="2000" spc="-1" strike="noStrike">
                <a:solidFill>
                  <a:srgbClr val="000000"/>
                </a:solidFill>
                <a:latin typeface="Arial"/>
              </a:rPr>
              <a:t>, and </a:t>
            </a:r>
            <a:r>
              <a:rPr b="0" lang="en-US" sz="2000" spc="-1" strike="noStrike" u="sng">
                <a:solidFill>
                  <a:srgbClr val="000000"/>
                </a:solidFill>
                <a:uFillTx/>
                <a:latin typeface="Arial"/>
                <a:hlinkClick r:id="rId507"/>
              </a:rPr>
              <a:t>FreeBSD</a:t>
            </a:r>
            <a:r>
              <a:rPr b="0" lang="en-US" sz="2000" spc="-1" strike="noStrike">
                <a:solidFill>
                  <a:srgbClr val="000000"/>
                </a:solidFill>
                <a:latin typeface="Arial"/>
              </a:rPr>
              <a:t>, has replaced Apple's earlier (non-Unix) Mac OS.</a:t>
            </a:r>
            <a:endParaRPr b="0" lang="en-US" sz="2000" spc="-1" strike="noStrike">
              <a:latin typeface="Arial"/>
            </a:endParaRPr>
          </a:p>
          <a:p>
            <a:pPr marL="216000" indent="-215640">
              <a:lnSpc>
                <a:spcPct val="100000"/>
              </a:lnSpc>
            </a:pPr>
            <a:r>
              <a:rPr b="0" lang="en-US" sz="2000" spc="-1" strike="noStrike">
                <a:solidFill>
                  <a:srgbClr val="000000"/>
                </a:solidFill>
                <a:latin typeface="Arial"/>
              </a:rPr>
              <a:t>Unix interoperability was sought by establishing the </a:t>
            </a:r>
            <a:r>
              <a:rPr b="0" lang="en-US" sz="2000" spc="-1" strike="noStrike" u="sng">
                <a:solidFill>
                  <a:srgbClr val="000000"/>
                </a:solidFill>
                <a:uFillTx/>
                <a:latin typeface="Arial"/>
                <a:hlinkClick r:id="rId508"/>
              </a:rPr>
              <a:t>POSIX</a:t>
            </a:r>
            <a:r>
              <a:rPr b="0" lang="en-US" sz="2000" spc="-1" strike="noStrike">
                <a:solidFill>
                  <a:srgbClr val="000000"/>
                </a:solidFill>
                <a:latin typeface="Arial"/>
              </a:rPr>
              <a:t> standard. The POSIX standard can be applied to any operating system, although it was originally created for various Unix variants.</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509"/>
              </a:rPr>
              <a:t>edit</a:t>
            </a:r>
            <a:r>
              <a:rPr b="1" lang="en-US" sz="2000" spc="-1" strike="noStrike">
                <a:solidFill>
                  <a:srgbClr val="000000"/>
                </a:solidFill>
                <a:latin typeface="Arial"/>
              </a:rPr>
              <a:t>] Mac OS X</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10"/>
              </a:rPr>
              <a:t>Mac OS X</a:t>
            </a:r>
            <a:r>
              <a:rPr b="0" lang="en-US" sz="2000" spc="-1" strike="noStrike">
                <a:solidFill>
                  <a:srgbClr val="000000"/>
                </a:solidFill>
                <a:latin typeface="Arial"/>
              </a:rPr>
              <a:t> is a line of </a:t>
            </a:r>
            <a:r>
              <a:rPr b="0" lang="en-US" sz="2000" spc="-1" strike="noStrike" u="sng">
                <a:solidFill>
                  <a:srgbClr val="000000"/>
                </a:solidFill>
                <a:uFillTx/>
                <a:latin typeface="Arial"/>
                <a:hlinkClick r:id="rId511"/>
              </a:rPr>
              <a:t>proprietary</a:t>
            </a:r>
            <a:r>
              <a:rPr b="0" lang="en-US" sz="2000" spc="-1" strike="noStrike">
                <a:solidFill>
                  <a:srgbClr val="000000"/>
                </a:solidFill>
                <a:latin typeface="Arial"/>
              </a:rPr>
              <a:t>, graphical operating systems developed, marketed, and sold by </a:t>
            </a:r>
            <a:r>
              <a:rPr b="0" lang="en-US" sz="2000" spc="-1" strike="noStrike" u="sng">
                <a:solidFill>
                  <a:srgbClr val="000000"/>
                </a:solidFill>
                <a:uFillTx/>
                <a:latin typeface="Arial"/>
                <a:hlinkClick r:id="rId512"/>
              </a:rPr>
              <a:t>Apple Inc.</a:t>
            </a:r>
            <a:r>
              <a:rPr b="0" lang="en-US" sz="2000" spc="-1" strike="noStrike">
                <a:solidFill>
                  <a:srgbClr val="000000"/>
                </a:solidFill>
                <a:latin typeface="Arial"/>
              </a:rPr>
              <a:t>, the latest of which is pre-loaded on all currently shipping </a:t>
            </a:r>
            <a:r>
              <a:rPr b="0" lang="en-US" sz="2000" spc="-1" strike="noStrike" u="sng">
                <a:solidFill>
                  <a:srgbClr val="000000"/>
                </a:solidFill>
                <a:uFillTx/>
                <a:latin typeface="Arial"/>
                <a:hlinkClick r:id="rId513"/>
              </a:rPr>
              <a:t>Macintosh</a:t>
            </a:r>
            <a:r>
              <a:rPr b="0" lang="en-US" sz="2000" spc="-1" strike="noStrike">
                <a:solidFill>
                  <a:srgbClr val="000000"/>
                </a:solidFill>
                <a:latin typeface="Arial"/>
              </a:rPr>
              <a:t> computers. Mac OS X is the successor to the original </a:t>
            </a:r>
            <a:r>
              <a:rPr b="0" lang="en-US" sz="2000" spc="-1" strike="noStrike" u="sng">
                <a:solidFill>
                  <a:srgbClr val="000000"/>
                </a:solidFill>
                <a:uFillTx/>
                <a:latin typeface="Arial"/>
                <a:hlinkClick r:id="rId514"/>
              </a:rPr>
              <a:t>Mac OS</a:t>
            </a:r>
            <a:r>
              <a:rPr b="0" lang="en-US" sz="2000" spc="-1" strike="noStrike">
                <a:solidFill>
                  <a:srgbClr val="000000"/>
                </a:solidFill>
                <a:latin typeface="Arial"/>
              </a:rPr>
              <a:t>, which had been Apple's primary operating system since 1984. Unlike its predecessor, Mac OS X is a </a:t>
            </a:r>
            <a:r>
              <a:rPr b="0" lang="en-US" sz="2000" spc="-1" strike="noStrike" u="sng">
                <a:solidFill>
                  <a:srgbClr val="000000"/>
                </a:solidFill>
                <a:uFillTx/>
                <a:latin typeface="Arial"/>
                <a:hlinkClick r:id="rId515"/>
              </a:rPr>
              <a:t>UNIX</a:t>
            </a:r>
            <a:r>
              <a:rPr b="0" lang="en-US" sz="2000" spc="-1" strike="noStrike">
                <a:solidFill>
                  <a:srgbClr val="000000"/>
                </a:solidFill>
                <a:latin typeface="Arial"/>
              </a:rPr>
              <a:t> operating system built on technology that had been developed at </a:t>
            </a:r>
            <a:r>
              <a:rPr b="0" lang="en-US" sz="2000" spc="-1" strike="noStrike" u="sng">
                <a:solidFill>
                  <a:srgbClr val="000000"/>
                </a:solidFill>
                <a:uFillTx/>
                <a:latin typeface="Arial"/>
                <a:hlinkClick r:id="rId516"/>
              </a:rPr>
              <a:t>NeXT</a:t>
            </a:r>
            <a:r>
              <a:rPr b="0" lang="en-US" sz="2000" spc="-1" strike="noStrike">
                <a:solidFill>
                  <a:srgbClr val="000000"/>
                </a:solidFill>
                <a:latin typeface="Arial"/>
              </a:rPr>
              <a:t> through the second half of the 1980s and up until Apple purchased the company in early 1997.</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operating system was first released in 1999 as </a:t>
            </a:r>
            <a:r>
              <a:rPr b="0" lang="en-US" sz="2000" spc="-1" strike="noStrike" u="sng">
                <a:solidFill>
                  <a:srgbClr val="000000"/>
                </a:solidFill>
                <a:uFillTx/>
                <a:latin typeface="Arial"/>
                <a:hlinkClick r:id="rId517"/>
              </a:rPr>
              <a:t>Mac OS X Server 1.0</a:t>
            </a:r>
            <a:r>
              <a:rPr b="0" lang="en-US" sz="2000" spc="-1" strike="noStrike">
                <a:solidFill>
                  <a:srgbClr val="000000"/>
                </a:solidFill>
                <a:latin typeface="Arial"/>
              </a:rPr>
              <a:t>, with a desktop-oriented version (</a:t>
            </a:r>
            <a:r>
              <a:rPr b="0" lang="en-US" sz="2000" spc="-1" strike="noStrike" u="sng">
                <a:solidFill>
                  <a:srgbClr val="000000"/>
                </a:solidFill>
                <a:uFillTx/>
                <a:latin typeface="Arial"/>
                <a:hlinkClick r:id="rId518"/>
              </a:rPr>
              <a:t>Mac OS X v10.0</a:t>
            </a:r>
            <a:r>
              <a:rPr b="0" lang="en-US" sz="2000" spc="-1" strike="noStrike">
                <a:solidFill>
                  <a:srgbClr val="000000"/>
                </a:solidFill>
                <a:latin typeface="Arial"/>
              </a:rPr>
              <a:t>) following in March 2001. Since then, five more distinct "end-user" and "server" editions of Mac OS X have been released, the most recent being </a:t>
            </a:r>
            <a:r>
              <a:rPr b="0" lang="en-US" sz="2000" spc="-1" strike="noStrike" u="sng">
                <a:solidFill>
                  <a:srgbClr val="000000"/>
                </a:solidFill>
                <a:uFillTx/>
                <a:latin typeface="Arial"/>
                <a:hlinkClick r:id="rId519"/>
              </a:rPr>
              <a:t>Mac OS X v10.5</a:t>
            </a:r>
            <a:r>
              <a:rPr b="0" lang="en-US" sz="2000" spc="-1" strike="noStrike">
                <a:solidFill>
                  <a:srgbClr val="000000"/>
                </a:solidFill>
                <a:latin typeface="Arial"/>
              </a:rPr>
              <a:t>, which was first made available in October 2007. Releases of Mac OS X are named after </a:t>
            </a:r>
            <a:r>
              <a:rPr b="0" lang="en-US" sz="2000" spc="-1" strike="noStrike" u="sng">
                <a:solidFill>
                  <a:srgbClr val="000000"/>
                </a:solidFill>
                <a:uFillTx/>
                <a:latin typeface="Arial"/>
                <a:hlinkClick r:id="rId520"/>
              </a:rPr>
              <a:t>big cats</a:t>
            </a:r>
            <a:r>
              <a:rPr b="0" lang="en-US" sz="2000" spc="-1" strike="noStrike">
                <a:solidFill>
                  <a:srgbClr val="000000"/>
                </a:solidFill>
                <a:latin typeface="Arial"/>
              </a:rPr>
              <a:t>; Mac OS X v10.5 is usually referred to by Apple and users as "Leopard".</a:t>
            </a:r>
            <a:endParaRPr b="0" lang="en-US" sz="2000" spc="-1" strike="noStrike">
              <a:latin typeface="Arial"/>
            </a:endParaRPr>
          </a:p>
          <a:p>
            <a:pPr marL="216000" indent="-215640">
              <a:lnSpc>
                <a:spcPct val="100000"/>
              </a:lnSpc>
            </a:pPr>
            <a:r>
              <a:rPr b="0" lang="en-US" sz="2000" spc="-1" strike="noStrike">
                <a:solidFill>
                  <a:srgbClr val="000000"/>
                </a:solidFill>
                <a:latin typeface="Arial"/>
              </a:rPr>
              <a:t>The server edition, </a:t>
            </a:r>
            <a:r>
              <a:rPr b="0" lang="en-US" sz="2000" spc="-1" strike="noStrike" u="sng">
                <a:solidFill>
                  <a:srgbClr val="000000"/>
                </a:solidFill>
                <a:uFillTx/>
                <a:latin typeface="Arial"/>
                <a:hlinkClick r:id="rId521"/>
              </a:rPr>
              <a:t>Mac OS X Server</a:t>
            </a:r>
            <a:r>
              <a:rPr b="0" lang="en-US" sz="2000" spc="-1" strike="noStrike">
                <a:solidFill>
                  <a:srgbClr val="000000"/>
                </a:solidFill>
                <a:latin typeface="Arial"/>
              </a:rPr>
              <a:t>, is </a:t>
            </a:r>
            <a:r>
              <a:rPr b="0" lang="en-US" sz="2000" spc="-1" strike="noStrike" u="sng">
                <a:solidFill>
                  <a:srgbClr val="000000"/>
                </a:solidFill>
                <a:uFillTx/>
                <a:latin typeface="Arial"/>
                <a:hlinkClick r:id="rId522"/>
              </a:rPr>
              <a:t>architecturally</a:t>
            </a:r>
            <a:r>
              <a:rPr b="0" lang="en-US" sz="2000" spc="-1" strike="noStrike">
                <a:solidFill>
                  <a:srgbClr val="000000"/>
                </a:solidFill>
                <a:latin typeface="Arial"/>
              </a:rPr>
              <a:t> identical to its desktop counterpart but usually runs on Apple's line of Macintosh </a:t>
            </a:r>
            <a:r>
              <a:rPr b="0" lang="en-US" sz="2000" spc="-1" strike="noStrike" u="sng">
                <a:solidFill>
                  <a:srgbClr val="000000"/>
                </a:solidFill>
                <a:uFillTx/>
                <a:latin typeface="Arial"/>
                <a:hlinkClick r:id="rId523"/>
              </a:rPr>
              <a:t>server</a:t>
            </a:r>
            <a:r>
              <a:rPr b="0" lang="en-US" sz="2000" spc="-1" strike="noStrike">
                <a:solidFill>
                  <a:srgbClr val="000000"/>
                </a:solidFill>
                <a:latin typeface="Arial"/>
              </a:rPr>
              <a:t> hardware. Mac OS X Server includes workgroup management and administration software tools that provide simplified access to key </a:t>
            </a:r>
            <a:r>
              <a:rPr b="0" lang="en-US" sz="2000" spc="-1" strike="noStrike" u="sng">
                <a:solidFill>
                  <a:srgbClr val="000000"/>
                </a:solidFill>
                <a:uFillTx/>
                <a:latin typeface="Arial"/>
                <a:hlinkClick r:id="rId524"/>
              </a:rPr>
              <a:t>network services</a:t>
            </a:r>
            <a:r>
              <a:rPr b="0" lang="en-US" sz="2000" spc="-1" strike="noStrike">
                <a:solidFill>
                  <a:srgbClr val="000000"/>
                </a:solidFill>
                <a:latin typeface="Arial"/>
              </a:rPr>
              <a:t>, including a </a:t>
            </a:r>
            <a:r>
              <a:rPr b="0" lang="en-US" sz="2000" spc="-1" strike="noStrike" u="sng">
                <a:solidFill>
                  <a:srgbClr val="000000"/>
                </a:solidFill>
                <a:uFillTx/>
                <a:latin typeface="Arial"/>
                <a:hlinkClick r:id="rId525"/>
              </a:rPr>
              <a:t>mail transfer agent</a:t>
            </a:r>
            <a:r>
              <a:rPr b="0" lang="en-US" sz="2000" spc="-1" strike="noStrike">
                <a:solidFill>
                  <a:srgbClr val="000000"/>
                </a:solidFill>
                <a:latin typeface="Arial"/>
              </a:rPr>
              <a:t>, a </a:t>
            </a:r>
            <a:r>
              <a:rPr b="0" lang="en-US" sz="2000" spc="-1" strike="noStrike" u="sng">
                <a:solidFill>
                  <a:srgbClr val="000000"/>
                </a:solidFill>
                <a:uFillTx/>
                <a:latin typeface="Arial"/>
                <a:hlinkClick r:id="rId526"/>
              </a:rPr>
              <a:t>Samba server</a:t>
            </a:r>
            <a:r>
              <a:rPr b="0" lang="en-US" sz="2000" spc="-1" strike="noStrike">
                <a:solidFill>
                  <a:srgbClr val="000000"/>
                </a:solidFill>
                <a:latin typeface="Arial"/>
              </a:rPr>
              <a:t>, an </a:t>
            </a:r>
            <a:r>
              <a:rPr b="0" lang="en-US" sz="2000" spc="-1" strike="noStrike" u="sng">
                <a:solidFill>
                  <a:srgbClr val="000000"/>
                </a:solidFill>
                <a:uFillTx/>
                <a:latin typeface="Arial"/>
                <a:hlinkClick r:id="rId527"/>
              </a:rPr>
              <a:t>LDAP</a:t>
            </a:r>
            <a:r>
              <a:rPr b="0" lang="en-US" sz="2000" spc="-1" strike="noStrike">
                <a:solidFill>
                  <a:srgbClr val="000000"/>
                </a:solidFill>
                <a:latin typeface="Arial"/>
              </a:rPr>
              <a:t> server, a </a:t>
            </a:r>
            <a:r>
              <a:rPr b="0" lang="en-US" sz="2000" spc="-1" strike="noStrike" u="sng">
                <a:solidFill>
                  <a:srgbClr val="000000"/>
                </a:solidFill>
                <a:uFillTx/>
                <a:latin typeface="Arial"/>
                <a:hlinkClick r:id="rId528"/>
              </a:rPr>
              <a:t>domain name server</a:t>
            </a:r>
            <a:r>
              <a:rPr b="0" lang="en-US" sz="2000" spc="-1" strike="noStrike">
                <a:solidFill>
                  <a:srgbClr val="000000"/>
                </a:solidFill>
                <a:latin typeface="Arial"/>
              </a:rPr>
              <a:t>, and others.</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529"/>
              </a:rPr>
              <a:t>edit</a:t>
            </a:r>
            <a:r>
              <a:rPr b="1" lang="en-US" sz="2000" spc="-1" strike="noStrike">
                <a:solidFill>
                  <a:srgbClr val="000000"/>
                </a:solidFill>
                <a:latin typeface="Arial"/>
              </a:rPr>
              <a:t>] Real-time operating systems</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530"/>
              </a:rPr>
              <a:t>real-time operating system</a:t>
            </a:r>
            <a:endParaRPr b="0" lang="en-US" sz="2000" spc="-1" strike="noStrike">
              <a:latin typeface="Arial"/>
            </a:endParaRPr>
          </a:p>
          <a:p>
            <a:pPr marL="216000" indent="-215640">
              <a:lnSpc>
                <a:spcPct val="100000"/>
              </a:lnSpc>
            </a:pPr>
            <a:r>
              <a:rPr b="0" lang="en-US" sz="2000" spc="-1" strike="noStrike">
                <a:solidFill>
                  <a:srgbClr val="000000"/>
                </a:solidFill>
                <a:latin typeface="Arial"/>
              </a:rPr>
              <a:t>A </a:t>
            </a:r>
            <a:r>
              <a:rPr b="0" lang="en-US" sz="2000" spc="-1" strike="noStrike" u="sng">
                <a:solidFill>
                  <a:srgbClr val="000000"/>
                </a:solidFill>
                <a:uFillTx/>
                <a:latin typeface="Arial"/>
                <a:hlinkClick r:id="rId531"/>
              </a:rPr>
              <a:t>real-time operating system</a:t>
            </a:r>
            <a:r>
              <a:rPr b="0" lang="en-US" sz="2000" spc="-1" strike="noStrike">
                <a:solidFill>
                  <a:srgbClr val="000000"/>
                </a:solidFill>
                <a:latin typeface="Arial"/>
              </a:rPr>
              <a:t> (RTOS) is a multitasking operating system intended for applications with fixed deadlines (</a:t>
            </a:r>
            <a:r>
              <a:rPr b="0" lang="en-US" sz="2000" spc="-1" strike="noStrike" u="sng">
                <a:solidFill>
                  <a:srgbClr val="000000"/>
                </a:solidFill>
                <a:uFillTx/>
                <a:latin typeface="Arial"/>
                <a:hlinkClick r:id="rId532"/>
              </a:rPr>
              <a:t>real-time computing</a:t>
            </a:r>
            <a:r>
              <a:rPr b="0" lang="en-US" sz="2000" spc="-1" strike="noStrike">
                <a:solidFill>
                  <a:srgbClr val="000000"/>
                </a:solidFill>
                <a:latin typeface="Arial"/>
              </a:rPr>
              <a:t>). Such applications include some small embedded systems, automobile engine controllers, industrial robots, spacecraft, industrial control, and some large-scale computing systems.</a:t>
            </a:r>
            <a:endParaRPr b="0" lang="en-US" sz="2000" spc="-1" strike="noStrike">
              <a:latin typeface="Arial"/>
            </a:endParaRPr>
          </a:p>
          <a:p>
            <a:pPr marL="216000" indent="-215640">
              <a:lnSpc>
                <a:spcPct val="100000"/>
              </a:lnSpc>
            </a:pPr>
            <a:r>
              <a:rPr b="0" lang="en-US" sz="2000" spc="-1" strike="noStrike">
                <a:solidFill>
                  <a:srgbClr val="000000"/>
                </a:solidFill>
                <a:latin typeface="Arial"/>
              </a:rPr>
              <a:t>An early example of a large-scale real-time operating system was </a:t>
            </a:r>
            <a:r>
              <a:rPr b="0" lang="en-US" sz="2000" spc="-1" strike="noStrike" u="sng">
                <a:solidFill>
                  <a:srgbClr val="000000"/>
                </a:solidFill>
                <a:uFillTx/>
                <a:latin typeface="Arial"/>
                <a:hlinkClick r:id="rId533"/>
              </a:rPr>
              <a:t>Transaction Processing Facility</a:t>
            </a:r>
            <a:r>
              <a:rPr b="0" lang="en-US" sz="2000" spc="-1" strike="noStrike">
                <a:solidFill>
                  <a:srgbClr val="000000"/>
                </a:solidFill>
                <a:latin typeface="Arial"/>
              </a:rPr>
              <a:t> developed by </a:t>
            </a:r>
            <a:r>
              <a:rPr b="0" lang="en-US" sz="2000" spc="-1" strike="noStrike" u="sng">
                <a:solidFill>
                  <a:srgbClr val="000000"/>
                </a:solidFill>
                <a:uFillTx/>
                <a:latin typeface="Arial"/>
                <a:hlinkClick r:id="rId534"/>
              </a:rPr>
              <a:t>American Airlines</a:t>
            </a:r>
            <a:r>
              <a:rPr b="0" lang="en-US" sz="2000" spc="-1" strike="noStrike">
                <a:solidFill>
                  <a:srgbClr val="000000"/>
                </a:solidFill>
                <a:latin typeface="Arial"/>
              </a:rPr>
              <a:t> and </a:t>
            </a:r>
            <a:r>
              <a:rPr b="0" lang="en-US" sz="2000" spc="-1" strike="noStrike" u="sng">
                <a:solidFill>
                  <a:srgbClr val="000000"/>
                </a:solidFill>
                <a:uFillTx/>
                <a:latin typeface="Arial"/>
                <a:hlinkClick r:id="rId535"/>
              </a:rPr>
              <a:t>IBM</a:t>
            </a:r>
            <a:r>
              <a:rPr b="0" lang="en-US" sz="2000" spc="-1" strike="noStrike">
                <a:solidFill>
                  <a:srgbClr val="000000"/>
                </a:solidFill>
                <a:latin typeface="Arial"/>
              </a:rPr>
              <a:t> for the </a:t>
            </a:r>
            <a:r>
              <a:rPr b="0" lang="en-US" sz="2000" spc="-1" strike="noStrike" u="sng">
                <a:solidFill>
                  <a:srgbClr val="000000"/>
                </a:solidFill>
                <a:uFillTx/>
                <a:latin typeface="Arial"/>
                <a:hlinkClick r:id="rId536"/>
              </a:rPr>
              <a:t>Sabre</a:t>
            </a:r>
            <a:r>
              <a:rPr b="0" lang="en-US" sz="2000" spc="-1" strike="noStrike" u="sng">
                <a:solidFill>
                  <a:srgbClr val="000000"/>
                </a:solidFill>
                <a:uFillTx/>
                <a:latin typeface="Arial"/>
                <a:hlinkClick r:id="rId537"/>
              </a:rPr>
              <a:t> Airline Reservations System</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1" lang="en-US" sz="2000" spc="-1" strike="noStrike">
                <a:solidFill>
                  <a:srgbClr val="000000"/>
                </a:solidFill>
                <a:latin typeface="Arial"/>
              </a:rPr>
              <a:t>[</a:t>
            </a:r>
            <a:r>
              <a:rPr b="1" lang="en-US" sz="2000" spc="-1" strike="noStrike" u="sng">
                <a:solidFill>
                  <a:srgbClr val="000000"/>
                </a:solidFill>
                <a:uFillTx/>
                <a:latin typeface="Arial"/>
                <a:hlinkClick r:id="rId538"/>
              </a:rPr>
              <a:t>edit</a:t>
            </a:r>
            <a:r>
              <a:rPr b="1" lang="en-US" sz="2000" spc="-1" strike="noStrike">
                <a:solidFill>
                  <a:srgbClr val="000000"/>
                </a:solidFill>
                <a:latin typeface="Arial"/>
              </a:rPr>
              <a:t>] Embedded systems</a:t>
            </a:r>
            <a:endParaRPr b="0" lang="en-US" sz="2000" spc="-1" strike="noStrike">
              <a:latin typeface="Arial"/>
            </a:endParaRPr>
          </a:p>
          <a:p>
            <a:pPr marL="216000" indent="-215640">
              <a:lnSpc>
                <a:spcPct val="100000"/>
              </a:lnSpc>
            </a:pPr>
            <a:r>
              <a:rPr b="0" i="1" lang="en-US" sz="2000" spc="-1" strike="noStrike">
                <a:solidFill>
                  <a:srgbClr val="000000"/>
                </a:solidFill>
                <a:latin typeface="Arial"/>
              </a:rPr>
              <a:t>Main article: </a:t>
            </a:r>
            <a:r>
              <a:rPr b="0" i="1" lang="en-US" sz="2000" spc="-1" strike="noStrike" u="sng">
                <a:solidFill>
                  <a:srgbClr val="000000"/>
                </a:solidFill>
                <a:uFillTx/>
                <a:latin typeface="Arial"/>
                <a:hlinkClick r:id="rId539"/>
              </a:rPr>
              <a:t>list of operating </a:t>
            </a:r>
            <a:r>
              <a:rPr b="0" i="1" lang="en-US" sz="2000" spc="-1" strike="noStrike" u="sng">
                <a:solidFill>
                  <a:srgbClr val="000000"/>
                </a:solidFill>
                <a:uFillTx/>
                <a:latin typeface="Arial"/>
                <a:hlinkClick r:id="rId540"/>
              </a:rPr>
              <a:t>systems#Microcontroller</a:t>
            </a:r>
            <a:r>
              <a:rPr b="0" i="1" lang="en-US" sz="2000" spc="-1" strike="noStrike" u="sng">
                <a:solidFill>
                  <a:srgbClr val="000000"/>
                </a:solidFill>
                <a:uFillTx/>
                <a:latin typeface="Arial"/>
                <a:hlinkClick r:id="rId541"/>
              </a:rPr>
              <a:t>, Real-time</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42"/>
              </a:rPr>
              <a:t>Embedded systems</a:t>
            </a:r>
            <a:r>
              <a:rPr b="0" lang="en-US" sz="2000" spc="-1" strike="noStrike">
                <a:solidFill>
                  <a:srgbClr val="000000"/>
                </a:solidFill>
                <a:latin typeface="Arial"/>
              </a:rPr>
              <a:t> use a variety of dedicated operating systems. In some cases, the "operating system" software is directly linked to the application to produce a monolithic special-purpose program. In the simplest embedded systems, there is no distinction between the OS and the application.</a:t>
            </a:r>
            <a:endParaRPr b="0" lang="en-US" sz="2000" spc="-1" strike="noStrike">
              <a:latin typeface="Arial"/>
            </a:endParaRPr>
          </a:p>
          <a:p>
            <a:pPr marL="216000" indent="-215640">
              <a:lnSpc>
                <a:spcPct val="100000"/>
              </a:lnSpc>
            </a:pPr>
            <a:r>
              <a:rPr b="0" lang="en-US" sz="2000" spc="-1" strike="noStrike">
                <a:solidFill>
                  <a:srgbClr val="000000"/>
                </a:solidFill>
                <a:latin typeface="Arial"/>
              </a:rPr>
              <a:t>Embedded systems that have fixed deadlines use a </a:t>
            </a:r>
            <a:r>
              <a:rPr b="0" lang="en-US" sz="2000" spc="-1" strike="noStrike" u="sng">
                <a:solidFill>
                  <a:srgbClr val="000000"/>
                </a:solidFill>
                <a:uFillTx/>
                <a:latin typeface="Arial"/>
                <a:hlinkClick r:id="rId543"/>
              </a:rPr>
              <a:t>real-time operating system</a:t>
            </a:r>
            <a:r>
              <a:rPr b="0" lang="en-US" sz="2000" spc="-1" strike="noStrike">
                <a:solidFill>
                  <a:srgbClr val="000000"/>
                </a:solidFill>
                <a:latin typeface="Arial"/>
              </a:rPr>
              <a:t> such as </a:t>
            </a:r>
            <a:r>
              <a:rPr b="0" lang="en-US" sz="2000" spc="-1" strike="noStrike" u="sng">
                <a:solidFill>
                  <a:srgbClr val="000000"/>
                </a:solidFill>
                <a:uFillTx/>
                <a:latin typeface="Arial"/>
                <a:hlinkClick r:id="rId544"/>
              </a:rPr>
              <a:t>VxWorks</a:t>
            </a:r>
            <a:r>
              <a:rPr b="0" lang="en-US" sz="2000" spc="-1" strike="noStrike">
                <a:solidFill>
                  <a:srgbClr val="000000"/>
                </a:solidFill>
                <a:latin typeface="Arial"/>
              </a:rPr>
              <a:t>, </a:t>
            </a:r>
            <a:r>
              <a:rPr b="0" lang="en-US" sz="2000" spc="-1" strike="noStrike" u="sng">
                <a:solidFill>
                  <a:srgbClr val="000000"/>
                </a:solidFill>
                <a:uFillTx/>
                <a:latin typeface="Arial"/>
                <a:hlinkClick r:id="rId545"/>
              </a:rPr>
              <a:t>eCos</a:t>
            </a:r>
            <a:r>
              <a:rPr b="0" lang="en-US" sz="2000" spc="-1" strike="noStrike">
                <a:solidFill>
                  <a:srgbClr val="000000"/>
                </a:solidFill>
                <a:latin typeface="Arial"/>
              </a:rPr>
              <a:t>, </a:t>
            </a:r>
            <a:r>
              <a:rPr b="0" lang="en-US" sz="2000" spc="-1" strike="noStrike" u="sng">
                <a:solidFill>
                  <a:srgbClr val="000000"/>
                </a:solidFill>
                <a:uFillTx/>
                <a:latin typeface="Arial"/>
                <a:hlinkClick r:id="rId546"/>
              </a:rPr>
              <a:t>QNX</a:t>
            </a:r>
            <a:r>
              <a:rPr b="0" lang="en-US" sz="2000" spc="-1" strike="noStrike">
                <a:solidFill>
                  <a:srgbClr val="000000"/>
                </a:solidFill>
                <a:latin typeface="Arial"/>
              </a:rPr>
              <a:t>, </a:t>
            </a:r>
            <a:r>
              <a:rPr b="0" lang="en-US" sz="2000" spc="-1" strike="noStrike" u="sng">
                <a:solidFill>
                  <a:srgbClr val="000000"/>
                </a:solidFill>
                <a:uFillTx/>
                <a:latin typeface="Arial"/>
                <a:hlinkClick r:id="rId547"/>
              </a:rPr>
              <a:t>MontaVista</a:t>
            </a:r>
            <a:r>
              <a:rPr b="0" lang="en-US" sz="2000" spc="-1" strike="noStrike" u="sng">
                <a:solidFill>
                  <a:srgbClr val="000000"/>
                </a:solidFill>
                <a:uFillTx/>
                <a:latin typeface="Arial"/>
                <a:hlinkClick r:id="rId548"/>
              </a:rPr>
              <a:t> Linux</a:t>
            </a:r>
            <a:r>
              <a:rPr b="0" lang="en-US" sz="2000" spc="-1" strike="noStrike">
                <a:solidFill>
                  <a:srgbClr val="000000"/>
                </a:solidFill>
                <a:latin typeface="Arial"/>
              </a:rPr>
              <a:t> and </a:t>
            </a:r>
            <a:r>
              <a:rPr b="0" lang="en-US" sz="2000" spc="-1" strike="noStrike" u="sng">
                <a:solidFill>
                  <a:srgbClr val="000000"/>
                </a:solidFill>
                <a:uFillTx/>
                <a:latin typeface="Arial"/>
                <a:hlinkClick r:id="rId549"/>
              </a:rPr>
              <a:t>RTLinux</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Some embedded systems use operating systems such as </a:t>
            </a:r>
            <a:r>
              <a:rPr b="0" lang="en-US" sz="2000" spc="-1" strike="noStrike" u="sng">
                <a:solidFill>
                  <a:srgbClr val="000000"/>
                </a:solidFill>
                <a:uFillTx/>
                <a:latin typeface="Arial"/>
                <a:hlinkClick r:id="rId550"/>
              </a:rPr>
              <a:t>Symbian</a:t>
            </a:r>
            <a:r>
              <a:rPr b="0" lang="en-US" sz="2000" spc="-1" strike="noStrike" u="sng">
                <a:solidFill>
                  <a:srgbClr val="000000"/>
                </a:solidFill>
                <a:uFillTx/>
                <a:latin typeface="Arial"/>
                <a:hlinkClick r:id="rId551"/>
              </a:rPr>
              <a:t> OS</a:t>
            </a:r>
            <a:r>
              <a:rPr b="0" lang="en-US" sz="2000" spc="-1" strike="noStrike">
                <a:solidFill>
                  <a:srgbClr val="000000"/>
                </a:solidFill>
                <a:latin typeface="Arial"/>
              </a:rPr>
              <a:t>, </a:t>
            </a:r>
            <a:r>
              <a:rPr b="0" lang="en-US" sz="2000" spc="-1" strike="noStrike" u="sng">
                <a:solidFill>
                  <a:srgbClr val="000000"/>
                </a:solidFill>
                <a:uFillTx/>
                <a:latin typeface="Arial"/>
                <a:hlinkClick r:id="rId552"/>
              </a:rPr>
              <a:t>Palm OS</a:t>
            </a:r>
            <a:r>
              <a:rPr b="0" lang="en-US" sz="2000" spc="-1" strike="noStrike">
                <a:solidFill>
                  <a:srgbClr val="000000"/>
                </a:solidFill>
                <a:latin typeface="Arial"/>
              </a:rPr>
              <a:t>, </a:t>
            </a:r>
            <a:r>
              <a:rPr b="0" lang="en-US" sz="2000" spc="-1" strike="noStrike" u="sng">
                <a:solidFill>
                  <a:srgbClr val="000000"/>
                </a:solidFill>
                <a:uFillTx/>
                <a:latin typeface="Arial"/>
                <a:hlinkClick r:id="rId553"/>
              </a:rPr>
              <a:t>Windows CE</a:t>
            </a:r>
            <a:r>
              <a:rPr b="0" lang="en-US" sz="2000" spc="-1" strike="noStrike">
                <a:solidFill>
                  <a:srgbClr val="000000"/>
                </a:solidFill>
                <a:latin typeface="Arial"/>
              </a:rPr>
              <a:t>, </a:t>
            </a:r>
            <a:r>
              <a:rPr b="0" lang="en-US" sz="2000" spc="-1" strike="noStrike" u="sng">
                <a:solidFill>
                  <a:srgbClr val="000000"/>
                </a:solidFill>
                <a:uFillTx/>
                <a:latin typeface="Arial"/>
                <a:hlinkClick r:id="rId554"/>
              </a:rPr>
              <a:t>BSD</a:t>
            </a:r>
            <a:r>
              <a:rPr b="0" lang="en-US" sz="2000" spc="-1" strike="noStrike">
                <a:solidFill>
                  <a:srgbClr val="000000"/>
                </a:solidFill>
                <a:latin typeface="Arial"/>
              </a:rPr>
              <a:t>, and </a:t>
            </a:r>
            <a:r>
              <a:rPr b="0" lang="en-US" sz="2000" spc="-1" strike="noStrike" u="sng">
                <a:solidFill>
                  <a:srgbClr val="000000"/>
                </a:solidFill>
                <a:uFillTx/>
                <a:latin typeface="Arial"/>
                <a:hlinkClick r:id="rId555"/>
              </a:rPr>
              <a:t>Linux</a:t>
            </a:r>
            <a:r>
              <a:rPr b="0" lang="en-US" sz="2000" spc="-1" strike="noStrike">
                <a:solidFill>
                  <a:srgbClr val="000000"/>
                </a:solidFill>
                <a:latin typeface="Arial"/>
              </a:rPr>
              <a:t>, although such operating systems do not support real-time computing.</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556"/>
              </a:rPr>
              <a:t>Windows CE</a:t>
            </a:r>
            <a:r>
              <a:rPr b="0" lang="en-US" sz="2000" spc="-1" strike="noStrike">
                <a:solidFill>
                  <a:srgbClr val="000000"/>
                </a:solidFill>
                <a:latin typeface="Arial"/>
              </a:rPr>
              <a:t> shares similar APIs to desktop Windows but shares none of desktop Windows' codebase.</a:t>
            </a:r>
            <a:endParaRPr b="0" lang="en-US" sz="2000" spc="-1" strike="noStrike">
              <a:latin typeface="Arial"/>
            </a:endParaRPr>
          </a:p>
          <a:p>
            <a:pPr marL="216000" indent="-215640">
              <a:lnSpc>
                <a:spcPct val="100000"/>
              </a:lnSpc>
            </a:pPr>
            <a:endParaRPr b="0" lang="en-US" sz="2000" spc="-1" strike="noStrike">
              <a:latin typeface="Arial"/>
            </a:endParaRPr>
          </a:p>
        </p:txBody>
      </p:sp>
      <p:sp>
        <p:nvSpPr>
          <p:cNvPr id="20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07717EF-1DED-440D-85FD-6F9C718373E7}" type="slidenum">
              <a:rPr b="0" lang="en-US" sz="1200" spc="-1" strike="noStrike">
                <a:solidFill>
                  <a:srgbClr val="000000"/>
                </a:solidFill>
                <a:latin typeface="Calibri"/>
                <a:ea typeface="+mn-ea"/>
              </a:rPr>
              <a:t>&lt;number&gt;</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AF4826D-9BE1-4C74-9D1A-E4704CA66C0D}" type="slidenum">
              <a:rPr b="0" lang="en-US" sz="1200" spc="-1" strike="noStrike">
                <a:solidFill>
                  <a:srgbClr val="000000"/>
                </a:solidFill>
                <a:latin typeface="Calibri"/>
                <a:ea typeface="+mn-ea"/>
              </a:rPr>
              <a:t>&lt;number&gt;</a:t>
            </a:fld>
            <a:endParaRPr b="0" lang="en-US" sz="1200" spc="-1" strike="noStrike">
              <a:latin typeface="Arial"/>
            </a:endParaRPr>
          </a:p>
        </p:txBody>
      </p:sp>
      <p:sp>
        <p:nvSpPr>
          <p:cNvPr id="231" name="PlaceHolder 2"/>
          <p:cNvSpPr>
            <a:spLocks noGrp="1"/>
          </p:cNvSpPr>
          <p:nvPr>
            <p:ph type="sldImg"/>
          </p:nvPr>
        </p:nvSpPr>
        <p:spPr>
          <a:xfrm>
            <a:off x="1143000" y="685800"/>
            <a:ext cx="4571280" cy="3428280"/>
          </a:xfrm>
          <a:prstGeom prst="rect">
            <a:avLst/>
          </a:prstGeom>
        </p:spPr>
      </p:sp>
      <p:sp>
        <p:nvSpPr>
          <p:cNvPr id="232"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In computing, a </a:t>
            </a:r>
            <a:r>
              <a:rPr b="1" lang="en-US" sz="2000" spc="-1" strike="noStrike">
                <a:latin typeface="Arial"/>
              </a:rPr>
              <a:t>device driver</a:t>
            </a:r>
            <a:r>
              <a:rPr b="0" lang="en-US" sz="2000" spc="-1" strike="noStrike">
                <a:latin typeface="Arial"/>
              </a:rPr>
              <a:t> or </a:t>
            </a:r>
            <a:r>
              <a:rPr b="1" lang="en-US" sz="2000" spc="-1" strike="noStrike">
                <a:latin typeface="Arial"/>
              </a:rPr>
              <a:t>software driver</a:t>
            </a:r>
            <a:r>
              <a:rPr b="0" lang="en-US" sz="2000" spc="-1" strike="noStrike">
                <a:latin typeface="Arial"/>
              </a:rPr>
              <a:t> is a </a:t>
            </a:r>
            <a:r>
              <a:rPr b="0" lang="en-US" sz="2000" spc="-1" strike="noStrike" u="sng">
                <a:solidFill>
                  <a:srgbClr val="000000"/>
                </a:solidFill>
                <a:uFillTx/>
                <a:latin typeface="Arial"/>
                <a:hlinkClick r:id="rId1"/>
              </a:rPr>
              <a:t>computer program</a:t>
            </a:r>
            <a:r>
              <a:rPr b="0" lang="en-US" sz="2000" spc="-1" strike="noStrike">
                <a:solidFill>
                  <a:srgbClr val="000000"/>
                </a:solidFill>
                <a:latin typeface="Arial"/>
              </a:rPr>
              <a:t> allowing higher-level computer programs to interact with a </a:t>
            </a:r>
            <a:r>
              <a:rPr b="0" lang="en-US" sz="2000" spc="-1" strike="noStrike" u="sng">
                <a:solidFill>
                  <a:srgbClr val="000000"/>
                </a:solidFill>
                <a:uFillTx/>
                <a:latin typeface="Arial"/>
                <a:hlinkClick r:id="rId2"/>
              </a:rPr>
              <a:t>hardware</a:t>
            </a:r>
            <a:r>
              <a:rPr b="0" lang="en-US" sz="2000" spc="-1" strike="noStrike">
                <a:solidFill>
                  <a:srgbClr val="000000"/>
                </a:solidFill>
                <a:latin typeface="Arial"/>
              </a:rPr>
              <a:t> device. A driver typically communicates with the device through the </a:t>
            </a:r>
            <a:r>
              <a:rPr b="0" lang="en-US" sz="2000" spc="-1" strike="noStrike" u="sng">
                <a:solidFill>
                  <a:srgbClr val="000000"/>
                </a:solidFill>
                <a:uFillTx/>
                <a:latin typeface="Arial"/>
                <a:hlinkClick r:id="rId3"/>
              </a:rPr>
              <a:t>computer bus</a:t>
            </a:r>
            <a:r>
              <a:rPr b="0" lang="en-US" sz="2000" spc="-1" strike="noStrike">
                <a:solidFill>
                  <a:srgbClr val="000000"/>
                </a:solidFill>
                <a:latin typeface="Arial"/>
              </a:rPr>
              <a:t> or communications subsystem to which the hardware is connected. When a calling program invokes a </a:t>
            </a:r>
            <a:r>
              <a:rPr b="0" lang="en-US" sz="2000" spc="-1" strike="noStrike" u="sng">
                <a:solidFill>
                  <a:srgbClr val="000000"/>
                </a:solidFill>
                <a:uFillTx/>
                <a:latin typeface="Arial"/>
                <a:hlinkClick r:id="rId4"/>
              </a:rPr>
              <a:t>routine</a:t>
            </a:r>
            <a:r>
              <a:rPr b="0" lang="en-US" sz="2000" spc="-1" strike="noStrike">
                <a:solidFill>
                  <a:srgbClr val="000000"/>
                </a:solidFill>
                <a:latin typeface="Arial"/>
              </a:rPr>
              <a:t> in the driver, the driver issues commands to the device. Once the device sends data back to the driver, the driver may invoke routines in the original calling program. Drivers are hardware-dependent and </a:t>
            </a:r>
            <a:r>
              <a:rPr b="0" lang="en-US" sz="2000" spc="-1" strike="noStrike" u="sng">
                <a:solidFill>
                  <a:srgbClr val="000000"/>
                </a:solidFill>
                <a:uFillTx/>
                <a:latin typeface="Arial"/>
                <a:hlinkClick r:id="rId5"/>
              </a:rPr>
              <a:t>operating-system</a:t>
            </a:r>
            <a:r>
              <a:rPr b="0" lang="en-US" sz="2000" spc="-1" strike="noStrike">
                <a:solidFill>
                  <a:srgbClr val="000000"/>
                </a:solidFill>
                <a:latin typeface="Arial"/>
              </a:rPr>
              <a:t>-specific. They usually provide the </a:t>
            </a:r>
            <a:r>
              <a:rPr b="0" lang="en-US" sz="2000" spc="-1" strike="noStrike" u="sng">
                <a:solidFill>
                  <a:srgbClr val="000000"/>
                </a:solidFill>
                <a:uFillTx/>
                <a:latin typeface="Arial"/>
                <a:hlinkClick r:id="rId6"/>
              </a:rPr>
              <a:t>interrupt</a:t>
            </a:r>
            <a:r>
              <a:rPr b="0" lang="en-US" sz="2000" spc="-1" strike="noStrike">
                <a:solidFill>
                  <a:srgbClr val="000000"/>
                </a:solidFill>
                <a:latin typeface="Arial"/>
              </a:rPr>
              <a:t> handling required for any necessary asynchronous time-dependent hardware interface.</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FCD555B-9C8D-4B1D-B282-1B04802CA4E8}" type="slidenum">
              <a:rPr b="0" lang="en-US" sz="1200" spc="-1" strike="noStrike">
                <a:solidFill>
                  <a:srgbClr val="000000"/>
                </a:solidFill>
                <a:latin typeface="Calibri"/>
                <a:ea typeface="+mn-ea"/>
              </a:rPr>
              <a:t>&lt;number&gt;</a:t>
            </a:fld>
            <a:endParaRPr b="0" lang="en-US" sz="1200" spc="-1" strike="noStrike">
              <a:latin typeface="Arial"/>
            </a:endParaRPr>
          </a:p>
        </p:txBody>
      </p:sp>
      <p:sp>
        <p:nvSpPr>
          <p:cNvPr id="234" name="PlaceHolder 2"/>
          <p:cNvSpPr>
            <a:spLocks noGrp="1"/>
          </p:cNvSpPr>
          <p:nvPr>
            <p:ph type="sldImg"/>
          </p:nvPr>
        </p:nvSpPr>
        <p:spPr>
          <a:xfrm>
            <a:off x="1143000" y="685800"/>
            <a:ext cx="4571280" cy="3428280"/>
          </a:xfrm>
          <a:prstGeom prst="rect">
            <a:avLst/>
          </a:prstGeom>
        </p:spPr>
      </p:sp>
      <p:sp>
        <p:nvSpPr>
          <p:cNvPr id="235"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For that, the app does not need to know about the exact physical characteristics of that drive; it just tells the OS to do that through the app interface, and the OS takes cares of all the details of the task</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BDF8DD7-0F43-4149-AB42-FC54EB1E9947}" type="slidenum">
              <a:rPr b="0" lang="en-US" sz="1200" spc="-1" strike="noStrike">
                <a:solidFill>
                  <a:srgbClr val="000000"/>
                </a:solidFill>
                <a:latin typeface="Calibri"/>
                <a:ea typeface="+mn-ea"/>
              </a:rPr>
              <a:t>&lt;number&gt;</a:t>
            </a:fld>
            <a:endParaRPr b="0" lang="en-US" sz="1200" spc="-1" strike="noStrike">
              <a:latin typeface="Arial"/>
            </a:endParaRPr>
          </a:p>
        </p:txBody>
      </p:sp>
      <p:sp>
        <p:nvSpPr>
          <p:cNvPr id="237" name="PlaceHolder 2"/>
          <p:cNvSpPr>
            <a:spLocks noGrp="1"/>
          </p:cNvSpPr>
          <p:nvPr>
            <p:ph type="sldImg"/>
          </p:nvPr>
        </p:nvSpPr>
        <p:spPr>
          <a:xfrm>
            <a:off x="1143000" y="685800"/>
            <a:ext cx="4571280" cy="3428280"/>
          </a:xfrm>
          <a:prstGeom prst="rect">
            <a:avLst/>
          </a:prstGeom>
        </p:spPr>
      </p:sp>
      <p:sp>
        <p:nvSpPr>
          <p:cNvPr id="238"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The </a:t>
            </a:r>
            <a:r>
              <a:rPr b="1" lang="en-US" sz="2000" spc="-1" strike="noStrike">
                <a:latin typeface="Arial"/>
              </a:rPr>
              <a:t>user interface</a:t>
            </a:r>
            <a:r>
              <a:rPr b="0" lang="en-US" sz="2000" spc="-1" strike="noStrike">
                <a:latin typeface="Arial"/>
              </a:rPr>
              <a:t> (also known as </a:t>
            </a:r>
            <a:r>
              <a:rPr b="0" i="1" lang="en-US" sz="2000" spc="-1" strike="noStrike">
                <a:latin typeface="Arial"/>
              </a:rPr>
              <a:t>Human Computer Interface</a:t>
            </a:r>
            <a:r>
              <a:rPr b="0" lang="en-US" sz="2000" spc="-1" strike="noStrike">
                <a:latin typeface="Arial"/>
              </a:rPr>
              <a:t> or </a:t>
            </a:r>
            <a:r>
              <a:rPr b="0" i="1" lang="en-US" sz="2000" spc="-1" strike="noStrike">
                <a:latin typeface="Arial"/>
              </a:rPr>
              <a:t>Man-Machine Interface</a:t>
            </a:r>
            <a:r>
              <a:rPr b="0" lang="en-US" sz="2000" spc="-1" strike="noStrike">
                <a:latin typeface="Arial"/>
              </a:rPr>
              <a:t> (MMI)) is the aggregate of means by which people—</a:t>
            </a:r>
            <a:r>
              <a:rPr b="0" i="1" lang="en-US" sz="2000" spc="-1" strike="noStrike">
                <a:latin typeface="Arial"/>
              </a:rPr>
              <a:t>the </a:t>
            </a:r>
            <a:r>
              <a:rPr b="0" i="1" lang="en-US" sz="2000" spc="-1" strike="noStrike" u="sng">
                <a:solidFill>
                  <a:srgbClr val="000000"/>
                </a:solidFill>
                <a:uFillTx/>
                <a:latin typeface="Arial"/>
                <a:hlinkClick r:id="rId1"/>
              </a:rPr>
              <a:t>users</a:t>
            </a:r>
            <a:r>
              <a:rPr b="0" lang="en-US" sz="2000" spc="-1" strike="noStrike">
                <a:solidFill>
                  <a:srgbClr val="000000"/>
                </a:solidFill>
                <a:latin typeface="Arial"/>
              </a:rPr>
              <a:t>—</a:t>
            </a:r>
            <a:r>
              <a:rPr b="0" lang="en-US" sz="2000" spc="-1" strike="noStrike" u="sng">
                <a:solidFill>
                  <a:srgbClr val="000000"/>
                </a:solidFill>
                <a:uFillTx/>
                <a:latin typeface="Arial"/>
                <a:hlinkClick r:id="rId2"/>
              </a:rPr>
              <a:t>interact</a:t>
            </a:r>
            <a:r>
              <a:rPr b="0" lang="en-US" sz="2000" spc="-1" strike="noStrike">
                <a:solidFill>
                  <a:srgbClr val="000000"/>
                </a:solidFill>
                <a:latin typeface="Arial"/>
              </a:rPr>
              <a:t> with </a:t>
            </a:r>
            <a:r>
              <a:rPr b="0" i="1" lang="en-US" sz="2000" spc="-1" strike="noStrike">
                <a:solidFill>
                  <a:srgbClr val="000000"/>
                </a:solidFill>
                <a:latin typeface="Arial"/>
              </a:rPr>
              <a:t>the </a:t>
            </a:r>
            <a:r>
              <a:rPr b="0" i="1" lang="en-US" sz="2000" spc="-1" strike="noStrike" u="sng">
                <a:solidFill>
                  <a:srgbClr val="000000"/>
                </a:solidFill>
                <a:uFillTx/>
                <a:latin typeface="Arial"/>
                <a:hlinkClick r:id="rId3"/>
              </a:rPr>
              <a:t>system</a:t>
            </a:r>
            <a:r>
              <a:rPr b="0" lang="en-US" sz="2000" spc="-1" strike="noStrike">
                <a:solidFill>
                  <a:srgbClr val="000000"/>
                </a:solidFill>
                <a:latin typeface="Arial"/>
              </a:rPr>
              <a:t>—a particular </a:t>
            </a:r>
            <a:r>
              <a:rPr b="0" lang="en-US" sz="2000" spc="-1" strike="noStrike" u="sng">
                <a:solidFill>
                  <a:srgbClr val="000000"/>
                </a:solidFill>
                <a:uFillTx/>
                <a:latin typeface="Arial"/>
                <a:hlinkClick r:id="rId4"/>
              </a:rPr>
              <a:t>machine</a:t>
            </a:r>
            <a:r>
              <a:rPr b="0" lang="en-US" sz="2000" spc="-1" strike="noStrike">
                <a:solidFill>
                  <a:srgbClr val="000000"/>
                </a:solidFill>
                <a:latin typeface="Arial"/>
              </a:rPr>
              <a:t>, device, </a:t>
            </a:r>
            <a:r>
              <a:rPr b="0" lang="en-US" sz="2000" spc="-1" strike="noStrike" u="sng">
                <a:solidFill>
                  <a:srgbClr val="000000"/>
                </a:solidFill>
                <a:uFillTx/>
                <a:latin typeface="Arial"/>
                <a:hlinkClick r:id="rId5"/>
              </a:rPr>
              <a:t>computer program</a:t>
            </a:r>
            <a:r>
              <a:rPr b="0" lang="en-US" sz="2000" spc="-1" strike="noStrike">
                <a:solidFill>
                  <a:srgbClr val="000000"/>
                </a:solidFill>
                <a:latin typeface="Arial"/>
              </a:rPr>
              <a:t> or other complex </a:t>
            </a:r>
            <a:r>
              <a:rPr b="0" lang="en-US" sz="2000" spc="-1" strike="noStrike" u="sng">
                <a:solidFill>
                  <a:srgbClr val="000000"/>
                </a:solidFill>
                <a:uFillTx/>
                <a:latin typeface="Arial"/>
                <a:hlinkClick r:id="rId6"/>
              </a:rPr>
              <a:t>tool</a:t>
            </a:r>
            <a:r>
              <a:rPr b="0" lang="en-US" sz="2000" spc="-1" strike="noStrike">
                <a:solidFill>
                  <a:srgbClr val="000000"/>
                </a:solidFill>
                <a:latin typeface="Arial"/>
              </a:rPr>
              <a:t>. The user interface provides means of:</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7"/>
              </a:rPr>
              <a:t>Input</a:t>
            </a:r>
            <a:r>
              <a:rPr b="0" lang="en-US" sz="2000" spc="-1" strike="noStrike">
                <a:solidFill>
                  <a:srgbClr val="000000"/>
                </a:solidFill>
                <a:latin typeface="Arial"/>
              </a:rPr>
              <a:t>, allowing the users to manipulate a system </a:t>
            </a:r>
            <a:r>
              <a:rPr b="0" lang="en-US" sz="2000" spc="-1" strike="noStrike" u="sng">
                <a:solidFill>
                  <a:srgbClr val="000000"/>
                </a:solidFill>
                <a:uFillTx/>
                <a:latin typeface="Arial"/>
                <a:hlinkClick r:id="rId8"/>
              </a:rPr>
              <a:t>output</a:t>
            </a:r>
            <a:r>
              <a:rPr b="0" lang="en-US" sz="2000" spc="-1" strike="noStrike">
                <a:solidFill>
                  <a:srgbClr val="000000"/>
                </a:solidFill>
                <a:latin typeface="Arial"/>
              </a:rPr>
              <a:t>, allowing the system to produce the effects of the users' manipulation.</a:t>
            </a:r>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A053ACD-23AC-4C67-B6B0-A7E324EAE6A9}"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40" name="PlaceHolder 2"/>
          <p:cNvSpPr>
            <a:spLocks noGrp="1"/>
          </p:cNvSpPr>
          <p:nvPr>
            <p:ph type="sldImg"/>
          </p:nvPr>
        </p:nvSpPr>
        <p:spPr>
          <a:xfrm>
            <a:off x="1143000" y="685800"/>
            <a:ext cx="4571280" cy="3428280"/>
          </a:xfrm>
          <a:prstGeom prst="rect">
            <a:avLst/>
          </a:prstGeom>
        </p:spPr>
      </p:sp>
      <p:sp>
        <p:nvSpPr>
          <p:cNvPr id="241" name="PlaceHolder 3"/>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5204195-409B-4283-A7C5-4FF0F8BB1F15}"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43" name="PlaceHolder 2"/>
          <p:cNvSpPr>
            <a:spLocks noGrp="1"/>
          </p:cNvSpPr>
          <p:nvPr>
            <p:ph type="sldImg"/>
          </p:nvPr>
        </p:nvSpPr>
        <p:spPr>
          <a:xfrm>
            <a:off x="1143000" y="685800"/>
            <a:ext cx="4571280" cy="3428280"/>
          </a:xfrm>
          <a:prstGeom prst="rect">
            <a:avLst/>
          </a:prstGeom>
        </p:spPr>
      </p:sp>
      <p:sp>
        <p:nvSpPr>
          <p:cNvPr id="244"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Typically, it has </a:t>
            </a:r>
            <a:r>
              <a:rPr b="0" lang="en-US" sz="2000" spc="-1" strike="noStrike">
                <a:solidFill>
                  <a:srgbClr val="00ff00"/>
                </a:solidFill>
                <a:latin typeface="Arial"/>
              </a:rPr>
              <a:t>little user interaction capability, and no end-user utilities, since the system will be a "sealed box" when delivered for use.</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0" lang="en-US" sz="2000" spc="-1" strike="noStrike">
                <a:solidFill>
                  <a:srgbClr val="00ff00"/>
                </a:solidFill>
                <a:latin typeface="Arial"/>
              </a:rPr>
              <a:t>In a complex machine, </a:t>
            </a:r>
            <a:r>
              <a:rPr b="0" lang="en-US" sz="2000" spc="-1" strike="noStrike">
                <a:solidFill>
                  <a:srgbClr val="000000"/>
                </a:solidFill>
                <a:latin typeface="Arial"/>
              </a:rPr>
              <a:t>having a part move more quickly just </a:t>
            </a:r>
            <a:r>
              <a:rPr b="0" lang="en-US" sz="2000" spc="-1" strike="noStrike">
                <a:solidFill>
                  <a:srgbClr val="00ff00"/>
                </a:solidFill>
                <a:latin typeface="Arial"/>
              </a:rPr>
              <a:t>because system resources are available may be just as </a:t>
            </a:r>
            <a:r>
              <a:rPr b="0" lang="en-US" sz="2000" spc="-1" strike="noStrike">
                <a:solidFill>
                  <a:srgbClr val="000000"/>
                </a:solidFill>
                <a:latin typeface="Arial"/>
              </a:rPr>
              <a:t>catastrophic as having it not move at all because the system was busy</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0" lang="en-US" sz="2000" spc="-1" strike="noStrike">
                <a:solidFill>
                  <a:srgbClr val="000000"/>
                </a:solidFill>
                <a:latin typeface="Arial"/>
              </a:rPr>
              <a:t>A </a:t>
            </a:r>
            <a:r>
              <a:rPr b="1" lang="en-US" sz="2000" spc="-1" strike="noStrike">
                <a:solidFill>
                  <a:srgbClr val="000000"/>
                </a:solidFill>
                <a:latin typeface="Arial"/>
              </a:rPr>
              <a:t>Real-Time Operating System</a:t>
            </a:r>
            <a:r>
              <a:rPr b="0" lang="en-US" sz="2000" spc="-1" strike="noStrike">
                <a:solidFill>
                  <a:srgbClr val="000000"/>
                </a:solidFill>
                <a:latin typeface="Arial"/>
              </a:rPr>
              <a:t> (</a:t>
            </a:r>
            <a:r>
              <a:rPr b="1" lang="en-US" sz="2000" spc="-1" strike="noStrike">
                <a:solidFill>
                  <a:srgbClr val="000000"/>
                </a:solidFill>
                <a:latin typeface="Arial"/>
              </a:rPr>
              <a:t>RTOS</a:t>
            </a:r>
            <a:r>
              <a:rPr b="0" lang="en-US" sz="2000" spc="-1" strike="noStrike">
                <a:solidFill>
                  <a:srgbClr val="000000"/>
                </a:solidFill>
                <a:latin typeface="Arial"/>
              </a:rPr>
              <a:t>; generally pronounced as "R-toss") is a </a:t>
            </a:r>
            <a:r>
              <a:rPr b="0" lang="en-US" sz="2000" spc="-1" strike="noStrike" u="sng">
                <a:solidFill>
                  <a:srgbClr val="000000"/>
                </a:solidFill>
                <a:uFillTx/>
                <a:latin typeface="Arial"/>
                <a:hlinkClick r:id="rId1"/>
              </a:rPr>
              <a:t>multitasking</a:t>
            </a:r>
            <a:r>
              <a:rPr b="0" lang="en-US" sz="2000" spc="-1" strike="noStrike">
                <a:solidFill>
                  <a:srgbClr val="000000"/>
                </a:solidFill>
                <a:latin typeface="Arial"/>
              </a:rPr>
              <a:t> </a:t>
            </a:r>
            <a:r>
              <a:rPr b="0" lang="en-US" sz="2000" spc="-1" strike="noStrike" u="sng">
                <a:solidFill>
                  <a:srgbClr val="000000"/>
                </a:solidFill>
                <a:uFillTx/>
                <a:latin typeface="Arial"/>
                <a:hlinkClick r:id="rId2"/>
              </a:rPr>
              <a:t>operating system</a:t>
            </a:r>
            <a:r>
              <a:rPr b="0" lang="en-US" sz="2000" spc="-1" strike="noStrike">
                <a:solidFill>
                  <a:srgbClr val="000000"/>
                </a:solidFill>
                <a:latin typeface="Arial"/>
              </a:rPr>
              <a:t> intended for </a:t>
            </a:r>
            <a:r>
              <a:rPr b="0" lang="en-US" sz="2000" spc="-1" strike="noStrike" u="sng">
                <a:solidFill>
                  <a:srgbClr val="000000"/>
                </a:solidFill>
                <a:uFillTx/>
                <a:latin typeface="Arial"/>
                <a:hlinkClick r:id="rId3"/>
              </a:rPr>
              <a:t>real-time</a:t>
            </a:r>
            <a:r>
              <a:rPr b="0" lang="en-US" sz="2000" spc="-1" strike="noStrike">
                <a:solidFill>
                  <a:srgbClr val="000000"/>
                </a:solidFill>
                <a:latin typeface="Arial"/>
              </a:rPr>
              <a:t> applications. Such applications include </a:t>
            </a:r>
            <a:r>
              <a:rPr b="0" lang="en-US" sz="2000" spc="-1" strike="noStrike" u="sng">
                <a:solidFill>
                  <a:srgbClr val="000000"/>
                </a:solidFill>
                <a:uFillTx/>
                <a:latin typeface="Arial"/>
                <a:hlinkClick r:id="rId4"/>
              </a:rPr>
              <a:t>embedded systems</a:t>
            </a:r>
            <a:r>
              <a:rPr b="0" lang="en-US" sz="2000" spc="-1" strike="noStrike">
                <a:solidFill>
                  <a:srgbClr val="000000"/>
                </a:solidFill>
                <a:latin typeface="Arial"/>
              </a:rPr>
              <a:t> (programmable thermostats, household appliance controllers), industrial </a:t>
            </a:r>
            <a:r>
              <a:rPr b="0" lang="en-US" sz="2000" spc="-1" strike="noStrike" u="sng">
                <a:solidFill>
                  <a:srgbClr val="000000"/>
                </a:solidFill>
                <a:uFillTx/>
                <a:latin typeface="Arial"/>
                <a:hlinkClick r:id="rId5"/>
              </a:rPr>
              <a:t>robots</a:t>
            </a:r>
            <a:r>
              <a:rPr b="0" lang="en-US" sz="2000" spc="-1" strike="noStrike">
                <a:solidFill>
                  <a:srgbClr val="000000"/>
                </a:solidFill>
                <a:latin typeface="Arial"/>
              </a:rPr>
              <a:t>, spacecraft, industrial control (see </a:t>
            </a:r>
            <a:r>
              <a:rPr b="0" lang="en-US" sz="2000" spc="-1" strike="noStrike" u="sng">
                <a:solidFill>
                  <a:srgbClr val="000000"/>
                </a:solidFill>
                <a:uFillTx/>
                <a:latin typeface="Arial"/>
                <a:hlinkClick r:id="rId6"/>
              </a:rPr>
              <a:t>SCADA</a:t>
            </a:r>
            <a:r>
              <a:rPr b="0" lang="en-US" sz="2000" spc="-1" strike="noStrike">
                <a:solidFill>
                  <a:srgbClr val="000000"/>
                </a:solidFill>
                <a:latin typeface="Arial"/>
              </a:rPr>
              <a:t>), and scientific research equipment.</a:t>
            </a:r>
            <a:endParaRPr b="0" lang="en-US" sz="2000" spc="-1" strike="noStrike">
              <a:latin typeface="Arial"/>
            </a:endParaRPr>
          </a:p>
          <a:p>
            <a:pPr marL="216000" indent="-215640">
              <a:lnSpc>
                <a:spcPct val="100000"/>
              </a:lnSpc>
            </a:pPr>
            <a:r>
              <a:rPr b="0" lang="en-US" sz="2000" spc="-1" strike="noStrike">
                <a:solidFill>
                  <a:srgbClr val="000000"/>
                </a:solidFill>
                <a:latin typeface="Arial"/>
              </a:rPr>
              <a:t>A RTOS facilitates the creation of a real-time system, but does not guarantee the final result will be real-time; this requires correct development of the software. An RTOS does not necessarily have high </a:t>
            </a:r>
            <a:r>
              <a:rPr b="0" lang="en-US" sz="2000" spc="-1" strike="noStrike" u="sng">
                <a:solidFill>
                  <a:srgbClr val="000000"/>
                </a:solidFill>
                <a:uFillTx/>
                <a:latin typeface="Arial"/>
                <a:hlinkClick r:id="rId7"/>
              </a:rPr>
              <a:t>throughput</a:t>
            </a:r>
            <a:r>
              <a:rPr b="0" lang="en-US" sz="2000" spc="-1" strike="noStrike">
                <a:solidFill>
                  <a:srgbClr val="000000"/>
                </a:solidFill>
                <a:latin typeface="Arial"/>
              </a:rPr>
              <a:t>; rather, an RTOS provides facilities which, if used properly, guarantee deadlines can be met generally (</a:t>
            </a:r>
            <a:r>
              <a:rPr b="0" lang="en-US" sz="2000" spc="-1" strike="noStrike" u="sng">
                <a:solidFill>
                  <a:srgbClr val="000000"/>
                </a:solidFill>
                <a:uFillTx/>
                <a:latin typeface="Arial"/>
                <a:hlinkClick r:id="rId8"/>
              </a:rPr>
              <a:t>soft real-time</a:t>
            </a:r>
            <a:r>
              <a:rPr b="0" lang="en-US" sz="2000" spc="-1" strike="noStrike">
                <a:solidFill>
                  <a:srgbClr val="000000"/>
                </a:solidFill>
                <a:latin typeface="Arial"/>
              </a:rPr>
              <a:t>) or deterministically (</a:t>
            </a:r>
            <a:r>
              <a:rPr b="0" lang="en-US" sz="2000" spc="-1" strike="noStrike" u="sng">
                <a:solidFill>
                  <a:srgbClr val="000000"/>
                </a:solidFill>
                <a:uFillTx/>
                <a:latin typeface="Arial"/>
                <a:hlinkClick r:id="rId9"/>
              </a:rPr>
              <a:t>hard real-time</a:t>
            </a:r>
            <a:r>
              <a:rPr b="0" lang="en-US" sz="2000" spc="-1" strike="noStrike">
                <a:solidFill>
                  <a:srgbClr val="000000"/>
                </a:solidFill>
                <a:latin typeface="Arial"/>
              </a:rPr>
              <a:t>). An RTOS will typically use specialized scheduling algorithms in order to provide the real-time developer with the tools necessary to produce deterministic behavior in the final system. An RTOS is valued more for how quickly and/or predictably it can respond to a particular event than for the given amount of work it can perform over time. Key factors in an RTOS are therefore a minimal </a:t>
            </a:r>
            <a:r>
              <a:rPr b="0" lang="en-US" sz="2000" spc="-1" strike="noStrike" u="sng">
                <a:solidFill>
                  <a:srgbClr val="000000"/>
                </a:solidFill>
                <a:uFillTx/>
                <a:latin typeface="Arial"/>
                <a:hlinkClick r:id="rId10"/>
              </a:rPr>
              <a:t>interrupt latency</a:t>
            </a:r>
            <a:r>
              <a:rPr b="0" lang="en-US" sz="2000" spc="-1" strike="noStrike">
                <a:solidFill>
                  <a:srgbClr val="000000"/>
                </a:solidFill>
                <a:latin typeface="Arial"/>
              </a:rPr>
              <a:t> and a minimal </a:t>
            </a:r>
            <a:r>
              <a:rPr b="0" lang="en-US" sz="2000" spc="-1" strike="noStrike" u="sng">
                <a:solidFill>
                  <a:srgbClr val="000000"/>
                </a:solidFill>
                <a:uFillTx/>
                <a:latin typeface="Arial"/>
                <a:hlinkClick r:id="rId11"/>
              </a:rPr>
              <a:t>thread switching latency</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An early example of a large-scale </a:t>
            </a:r>
            <a:r>
              <a:rPr b="1" lang="en-US" sz="2000" spc="-1" strike="noStrike">
                <a:solidFill>
                  <a:srgbClr val="000000"/>
                </a:solidFill>
                <a:latin typeface="Arial"/>
              </a:rPr>
              <a:t>real-time</a:t>
            </a:r>
            <a:r>
              <a:rPr b="0" lang="en-US" sz="2000" spc="-1" strike="noStrike">
                <a:solidFill>
                  <a:srgbClr val="000000"/>
                </a:solidFill>
                <a:latin typeface="Arial"/>
              </a:rPr>
              <a:t> operating system was </a:t>
            </a:r>
            <a:r>
              <a:rPr b="0" lang="en-US" sz="2000" spc="-1" strike="noStrike" u="sng">
                <a:solidFill>
                  <a:srgbClr val="000000"/>
                </a:solidFill>
                <a:uFillTx/>
                <a:latin typeface="Arial"/>
                <a:hlinkClick r:id="rId12"/>
              </a:rPr>
              <a:t>Transaction Processing Facility</a:t>
            </a:r>
            <a:r>
              <a:rPr b="0" lang="en-US" sz="2000" spc="-1" strike="noStrike">
                <a:solidFill>
                  <a:srgbClr val="000000"/>
                </a:solidFill>
                <a:latin typeface="Arial"/>
              </a:rPr>
              <a:t> developed by </a:t>
            </a:r>
            <a:r>
              <a:rPr b="0" lang="en-US" sz="2000" spc="-1" strike="noStrike" u="sng">
                <a:solidFill>
                  <a:srgbClr val="000000"/>
                </a:solidFill>
                <a:uFillTx/>
                <a:latin typeface="Arial"/>
                <a:hlinkClick r:id="rId13"/>
              </a:rPr>
              <a:t>American Airlines</a:t>
            </a:r>
            <a:r>
              <a:rPr b="0" lang="en-US" sz="2000" spc="-1" strike="noStrike">
                <a:solidFill>
                  <a:srgbClr val="000000"/>
                </a:solidFill>
                <a:latin typeface="Arial"/>
              </a:rPr>
              <a:t> and </a:t>
            </a:r>
            <a:r>
              <a:rPr b="0" lang="en-US" sz="2000" spc="-1" strike="noStrike" u="sng">
                <a:solidFill>
                  <a:srgbClr val="000000"/>
                </a:solidFill>
                <a:uFillTx/>
                <a:latin typeface="Arial"/>
                <a:hlinkClick r:id="rId14"/>
              </a:rPr>
              <a:t>IBM</a:t>
            </a:r>
            <a:r>
              <a:rPr b="0" lang="en-US" sz="2000" spc="-1" strike="noStrike">
                <a:solidFill>
                  <a:srgbClr val="000000"/>
                </a:solidFill>
                <a:latin typeface="Arial"/>
              </a:rPr>
              <a:t> for the </a:t>
            </a:r>
            <a:r>
              <a:rPr b="0" lang="en-US" sz="2000" spc="-1" strike="noStrike" u="sng">
                <a:solidFill>
                  <a:srgbClr val="000000"/>
                </a:solidFill>
                <a:uFillTx/>
                <a:latin typeface="Arial"/>
                <a:hlinkClick r:id="rId15"/>
              </a:rPr>
              <a:t>Sabre</a:t>
            </a:r>
            <a:r>
              <a:rPr b="0" lang="en-US" sz="2000" spc="-1" strike="noStrike" u="sng">
                <a:solidFill>
                  <a:srgbClr val="000000"/>
                </a:solidFill>
                <a:uFillTx/>
                <a:latin typeface="Arial"/>
                <a:hlinkClick r:id="rId16"/>
              </a:rPr>
              <a:t> Airline Reservations System</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1" lang="en-US" sz="2000" spc="-1" strike="noStrike">
                <a:solidFill>
                  <a:srgbClr val="000000"/>
                </a:solidFill>
                <a:latin typeface="Arial"/>
              </a:rPr>
              <a:t>Design philosophies</a:t>
            </a:r>
            <a:endParaRPr b="0" lang="en-US" sz="2000" spc="-1" strike="noStrike">
              <a:latin typeface="Arial"/>
            </a:endParaRPr>
          </a:p>
          <a:p>
            <a:pPr marL="216000" indent="-215640">
              <a:lnSpc>
                <a:spcPct val="100000"/>
              </a:lnSpc>
            </a:pPr>
            <a:r>
              <a:rPr b="0" lang="en-US" sz="2000" spc="-1" strike="noStrike">
                <a:solidFill>
                  <a:srgbClr val="000000"/>
                </a:solidFill>
                <a:latin typeface="Arial"/>
              </a:rPr>
              <a:t>Two basic designs exist:</a:t>
            </a:r>
            <a:endParaRPr b="0" lang="en-US" sz="2000" spc="-1" strike="noStrike">
              <a:latin typeface="Arial"/>
            </a:endParaRPr>
          </a:p>
          <a:p>
            <a:pPr marL="216000" indent="-215640">
              <a:lnSpc>
                <a:spcPct val="100000"/>
              </a:lnSpc>
            </a:pPr>
            <a:r>
              <a:rPr b="0" lang="en-US" sz="2000" spc="-1" strike="noStrike">
                <a:solidFill>
                  <a:srgbClr val="000000"/>
                </a:solidFill>
                <a:latin typeface="Arial"/>
              </a:rPr>
              <a:t>Event-driven (priority scheduling) designs switch tasks only when an event of higher priority needs service, called pre-emptive priority.</a:t>
            </a:r>
            <a:endParaRPr b="0" lang="en-US" sz="2000" spc="-1" strike="noStrike">
              <a:latin typeface="Arial"/>
            </a:endParaRPr>
          </a:p>
          <a:p>
            <a:pPr marL="216000" indent="-215640">
              <a:lnSpc>
                <a:spcPct val="100000"/>
              </a:lnSpc>
            </a:pPr>
            <a:r>
              <a:rPr b="0" lang="en-US" sz="2000" spc="-1" strike="noStrike">
                <a:solidFill>
                  <a:srgbClr val="000000"/>
                </a:solidFill>
                <a:latin typeface="Arial"/>
              </a:rPr>
              <a:t>Time-sharing designs switch tasks on a clock interrupt, and on events, called </a:t>
            </a:r>
            <a:r>
              <a:rPr b="0" lang="en-US" sz="2000" spc="-1" strike="noStrike" u="sng">
                <a:solidFill>
                  <a:srgbClr val="000000"/>
                </a:solidFill>
                <a:uFillTx/>
                <a:latin typeface="Arial"/>
                <a:hlinkClick r:id="rId17"/>
              </a:rPr>
              <a:t>round robin</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r>
              <a:rPr b="0" lang="en-US" sz="2000" spc="-1" strike="noStrike">
                <a:solidFill>
                  <a:srgbClr val="000000"/>
                </a:solidFill>
                <a:latin typeface="Arial"/>
              </a:rPr>
              <a:t>Time-sharing designs switch tasks more often than is strictly needed, but give smoother, more deterministic </a:t>
            </a:r>
            <a:r>
              <a:rPr b="0" lang="en-US" sz="2000" spc="-1" strike="noStrike" u="sng">
                <a:solidFill>
                  <a:srgbClr val="000000"/>
                </a:solidFill>
                <a:uFillTx/>
                <a:latin typeface="Arial"/>
                <a:hlinkClick r:id="rId18"/>
              </a:rPr>
              <a:t>multitasking</a:t>
            </a:r>
            <a:r>
              <a:rPr b="0" lang="en-US" sz="2000" spc="-1" strike="noStrike">
                <a:solidFill>
                  <a:srgbClr val="000000"/>
                </a:solidFill>
                <a:latin typeface="Arial"/>
              </a:rPr>
              <a:t>, giving the illusion that a process or user has sole use of a machine.</a:t>
            </a:r>
            <a:endParaRPr b="0" lang="en-US" sz="2000" spc="-1" strike="noStrike">
              <a:latin typeface="Arial"/>
            </a:endParaRPr>
          </a:p>
          <a:p>
            <a:pPr marL="216000" indent="-215640">
              <a:lnSpc>
                <a:spcPct val="100000"/>
              </a:lnSpc>
            </a:pPr>
            <a:r>
              <a:rPr b="0" lang="en-US" sz="2000" spc="-1" strike="noStrike">
                <a:solidFill>
                  <a:srgbClr val="000000"/>
                </a:solidFill>
                <a:latin typeface="Arial"/>
              </a:rPr>
              <a:t>Early </a:t>
            </a:r>
            <a:r>
              <a:rPr b="0" lang="en-US" sz="2000" spc="-1" strike="noStrike" u="sng">
                <a:solidFill>
                  <a:srgbClr val="000000"/>
                </a:solidFill>
                <a:uFillTx/>
                <a:latin typeface="Arial"/>
                <a:hlinkClick r:id="rId19"/>
              </a:rPr>
              <a:t>CPU designs</a:t>
            </a:r>
            <a:r>
              <a:rPr b="0" lang="en-US" sz="2000" spc="-1" strike="noStrike">
                <a:solidFill>
                  <a:srgbClr val="000000"/>
                </a:solidFill>
                <a:latin typeface="Arial"/>
              </a:rPr>
              <a:t> needed many cycles to switch tasks, during which the CPU could do nothing useful. So early OSes tried to minimize wasting CPU time by maximally avoiding unnecessary task-switches.</a:t>
            </a:r>
            <a:endParaRPr b="0" lang="en-US" sz="2000" spc="-1" strike="noStrike">
              <a:latin typeface="Arial"/>
            </a:endParaRPr>
          </a:p>
          <a:p>
            <a:pPr marL="216000" indent="-215640">
              <a:lnSpc>
                <a:spcPct val="100000"/>
              </a:lnSpc>
            </a:pPr>
            <a:r>
              <a:rPr b="0" lang="en-US" sz="2000" spc="-1" strike="noStrike">
                <a:solidFill>
                  <a:srgbClr val="000000"/>
                </a:solidFill>
                <a:latin typeface="Arial"/>
              </a:rPr>
              <a:t>More recent CPUs take far less time to switch from one task to another; the extreme case is </a:t>
            </a:r>
            <a:r>
              <a:rPr b="0" lang="en-US" sz="2000" spc="-1" strike="noStrike" u="sng">
                <a:solidFill>
                  <a:srgbClr val="000000"/>
                </a:solidFill>
                <a:uFillTx/>
                <a:latin typeface="Arial"/>
                <a:hlinkClick r:id="rId20"/>
              </a:rPr>
              <a:t>barrel processors</a:t>
            </a:r>
            <a:r>
              <a:rPr b="0" lang="en-US" sz="2000" spc="-1" strike="noStrike">
                <a:solidFill>
                  <a:srgbClr val="000000"/>
                </a:solidFill>
                <a:latin typeface="Arial"/>
              </a:rPr>
              <a:t> that switch from one task to the next in zero cycles. Newer RTOSes almost invariably implement time-sharing scheduling with priority driven pre-emptive scheduling.</a:t>
            </a:r>
            <a:endParaRPr b="0" lang="en-US" sz="2000" spc="-1" strike="noStrike">
              <a:latin typeface="Arial"/>
            </a:endParaRPr>
          </a:p>
          <a:p>
            <a:pPr marL="216000" indent="-215640">
              <a:lnSpc>
                <a:spcPct val="100000"/>
              </a:lnSpc>
            </a:pPr>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68DF87F-7C65-4C09-867B-0A39857F70BE}"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46" name="PlaceHolder 2"/>
          <p:cNvSpPr>
            <a:spLocks noGrp="1"/>
          </p:cNvSpPr>
          <p:nvPr>
            <p:ph type="sldImg"/>
          </p:nvPr>
        </p:nvSpPr>
        <p:spPr>
          <a:xfrm>
            <a:off x="1143000" y="685800"/>
            <a:ext cx="4571280" cy="3428280"/>
          </a:xfrm>
          <a:prstGeom prst="rect">
            <a:avLst/>
          </a:prstGeom>
        </p:spPr>
      </p:sp>
      <p:sp>
        <p:nvSpPr>
          <p:cNvPr id="247"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MS-</a:t>
            </a:r>
            <a:r>
              <a:rPr b="0" i="1" lang="en-US" sz="2000" spc="-1" strike="noStrike">
                <a:latin typeface="Arial"/>
              </a:rPr>
              <a:t>DOS</a:t>
            </a:r>
            <a:r>
              <a:rPr b="0" lang="en-US" sz="2000" spc="-1" strike="noStrike">
                <a:latin typeface="Arial"/>
              </a:rPr>
              <a:t> is a </a:t>
            </a:r>
            <a:r>
              <a:rPr b="0" i="1" lang="en-US" sz="2000" spc="-1" strike="noStrike">
                <a:latin typeface="Arial"/>
              </a:rPr>
              <a:t>single</a:t>
            </a:r>
            <a:r>
              <a:rPr b="0" lang="en-US" sz="2000" spc="-1" strike="noStrike">
                <a:latin typeface="Arial"/>
              </a:rPr>
              <a:t>-</a:t>
            </a:r>
            <a:r>
              <a:rPr b="0" i="1" lang="en-US" sz="2000" spc="-1" strike="noStrike">
                <a:latin typeface="Arial"/>
              </a:rPr>
              <a:t>tasking</a:t>
            </a:r>
            <a:r>
              <a:rPr b="0" lang="en-US" sz="2000" spc="-1" strike="noStrike">
                <a:latin typeface="Arial"/>
              </a:rPr>
              <a:t>, </a:t>
            </a:r>
            <a:r>
              <a:rPr b="0" i="1" lang="en-US" sz="2000" spc="-1" strike="noStrike">
                <a:latin typeface="Arial"/>
              </a:rPr>
              <a:t>single</a:t>
            </a:r>
            <a:r>
              <a:rPr b="0" lang="en-US" sz="2000" spc="-1" strike="noStrike">
                <a:latin typeface="Arial"/>
              </a:rPr>
              <a:t>-</a:t>
            </a:r>
            <a:r>
              <a:rPr b="0" i="1" lang="en-US" sz="2000" spc="-1" strike="noStrike">
                <a:latin typeface="Arial"/>
              </a:rPr>
              <a:t>user</a:t>
            </a:r>
            <a:r>
              <a:rPr b="0" lang="en-US" sz="2000" spc="-1" strike="noStrike">
                <a:latin typeface="Arial"/>
              </a:rPr>
              <a:t> operating system with a command-line interface.</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4BAF3B0-F745-4F5D-BED2-350B8321985F}"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49" name="PlaceHolder 2"/>
          <p:cNvSpPr>
            <a:spLocks noGrp="1"/>
          </p:cNvSpPr>
          <p:nvPr>
            <p:ph type="sldImg"/>
          </p:nvPr>
        </p:nvSpPr>
        <p:spPr>
          <a:xfrm>
            <a:off x="1143000" y="685800"/>
            <a:ext cx="4571280" cy="3428280"/>
          </a:xfrm>
          <a:prstGeom prst="rect">
            <a:avLst/>
          </a:prstGeom>
        </p:spPr>
      </p:sp>
      <p:sp>
        <p:nvSpPr>
          <p:cNvPr id="250"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In computing, </a:t>
            </a:r>
            <a:r>
              <a:rPr b="1" lang="en-US" sz="2000" spc="-1" strike="noStrike" u="sng">
                <a:solidFill>
                  <a:srgbClr val="000000"/>
                </a:solidFill>
                <a:uFillTx/>
                <a:latin typeface="Arial"/>
                <a:hlinkClick r:id="rId1"/>
              </a:rPr>
              <a:t>multitasking</a:t>
            </a:r>
            <a:r>
              <a:rPr b="0" lang="en-US" sz="2000" spc="-1" strike="noStrike">
                <a:solidFill>
                  <a:srgbClr val="000000"/>
                </a:solidFill>
                <a:latin typeface="Arial"/>
              </a:rPr>
              <a:t> is a method by which multiple tasks, also known as </a:t>
            </a:r>
            <a:r>
              <a:rPr b="0" lang="en-US" sz="2000" spc="-1" strike="noStrike" u="sng">
                <a:solidFill>
                  <a:srgbClr val="000000"/>
                </a:solidFill>
                <a:uFillTx/>
                <a:latin typeface="Arial"/>
                <a:hlinkClick r:id="rId2"/>
              </a:rPr>
              <a:t>processes</a:t>
            </a:r>
            <a:r>
              <a:rPr b="0" lang="en-US" sz="2000" spc="-1" strike="noStrike">
                <a:solidFill>
                  <a:srgbClr val="000000"/>
                </a:solidFill>
                <a:latin typeface="Arial"/>
              </a:rPr>
              <a:t>, share common processing resources such as a </a:t>
            </a:r>
            <a:r>
              <a:rPr b="0" lang="en-US" sz="2000" spc="-1" strike="noStrike" u="sng">
                <a:solidFill>
                  <a:srgbClr val="000000"/>
                </a:solidFill>
                <a:uFillTx/>
                <a:latin typeface="Arial"/>
                <a:hlinkClick r:id="rId3"/>
              </a:rPr>
              <a:t>CPU</a:t>
            </a:r>
            <a:r>
              <a:rPr b="0" lang="en-US" sz="2000" spc="-1" strike="noStrike">
                <a:solidFill>
                  <a:srgbClr val="000000"/>
                </a:solidFill>
                <a:latin typeface="Arial"/>
              </a:rPr>
              <a:t>. In the case of a computer with a single CPU, only one task is said to be </a:t>
            </a:r>
            <a:r>
              <a:rPr b="0" i="1" lang="en-US" sz="2000" spc="-1" strike="noStrike">
                <a:solidFill>
                  <a:srgbClr val="000000"/>
                </a:solidFill>
                <a:latin typeface="Arial"/>
              </a:rPr>
              <a:t>running</a:t>
            </a:r>
            <a:r>
              <a:rPr b="0" lang="en-US" sz="2000" spc="-1" strike="noStrike">
                <a:solidFill>
                  <a:srgbClr val="000000"/>
                </a:solidFill>
                <a:latin typeface="Arial"/>
              </a:rPr>
              <a:t> at any point in time, meaning that the CPU is actively executing instructions for that task. Multitasking solves the problem by </a:t>
            </a:r>
            <a:r>
              <a:rPr b="0" lang="en-US" sz="2000" spc="-1" strike="noStrike" u="sng">
                <a:solidFill>
                  <a:srgbClr val="000000"/>
                </a:solidFill>
                <a:uFillTx/>
                <a:latin typeface="Arial"/>
                <a:hlinkClick r:id="rId4"/>
              </a:rPr>
              <a:t>scheduling</a:t>
            </a:r>
            <a:r>
              <a:rPr b="0" lang="en-US" sz="2000" spc="-1" strike="noStrike">
                <a:solidFill>
                  <a:srgbClr val="000000"/>
                </a:solidFill>
                <a:latin typeface="Arial"/>
              </a:rPr>
              <a:t> which task may be the one running at any given time, and when another waiting task gets a turn. The act of reassigning a CPU from one task to another one is called a </a:t>
            </a:r>
            <a:r>
              <a:rPr b="0" lang="en-US" sz="2000" spc="-1" strike="noStrike" u="sng">
                <a:solidFill>
                  <a:srgbClr val="000000"/>
                </a:solidFill>
                <a:uFillTx/>
                <a:latin typeface="Arial"/>
                <a:hlinkClick r:id="rId5"/>
              </a:rPr>
              <a:t>context switch</a:t>
            </a:r>
            <a:r>
              <a:rPr b="0" lang="en-US" sz="2000" spc="-1" strike="noStrike">
                <a:solidFill>
                  <a:srgbClr val="000000"/>
                </a:solidFill>
                <a:latin typeface="Arial"/>
              </a:rPr>
              <a:t>. When context switches occur frequently enough the illusion of </a:t>
            </a:r>
            <a:r>
              <a:rPr b="0" lang="en-US" sz="2000" spc="-1" strike="noStrike" u="sng">
                <a:solidFill>
                  <a:srgbClr val="000000"/>
                </a:solidFill>
                <a:uFillTx/>
                <a:latin typeface="Arial"/>
                <a:hlinkClick r:id="rId6"/>
              </a:rPr>
              <a:t>parallelism</a:t>
            </a:r>
            <a:r>
              <a:rPr b="0" lang="en-US" sz="2000" spc="-1" strike="noStrike">
                <a:solidFill>
                  <a:srgbClr val="000000"/>
                </a:solidFill>
                <a:latin typeface="Arial"/>
              </a:rPr>
              <a:t> is achieved. Even on computers with more than one CPU (called </a:t>
            </a:r>
            <a:r>
              <a:rPr b="0" lang="en-US" sz="2000" spc="-1" strike="noStrike" u="sng">
                <a:solidFill>
                  <a:srgbClr val="000000"/>
                </a:solidFill>
                <a:uFillTx/>
                <a:latin typeface="Arial"/>
                <a:hlinkClick r:id="rId7"/>
              </a:rPr>
              <a:t>multiprocessor</a:t>
            </a:r>
            <a:r>
              <a:rPr b="0" lang="en-US" sz="2000" spc="-1" strike="noStrike">
                <a:solidFill>
                  <a:srgbClr val="000000"/>
                </a:solidFill>
                <a:latin typeface="Arial"/>
              </a:rPr>
              <a:t> machines), multitasking allows many more tasks to be run than there are CPUs.</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A24942D-B90B-4603-A4AB-9949F39331D7}" type="slidenum">
              <a:rPr b="0" lang="en-US" sz="1200" spc="-1" strike="noStrike">
                <a:latin typeface="Times New Roman"/>
              </a:rPr>
              <a:t>&lt;number&gt;</a:t>
            </a:fld>
            <a:endParaRPr b="0" lang="en-US" sz="1200" spc="-1" strike="noStrike">
              <a:latin typeface="Arial"/>
            </a:endParaRPr>
          </a:p>
        </p:txBody>
      </p:sp>
      <p:sp>
        <p:nvSpPr>
          <p:cNvPr id="252" name="PlaceHolder 2"/>
          <p:cNvSpPr>
            <a:spLocks noGrp="1"/>
          </p:cNvSpPr>
          <p:nvPr>
            <p:ph type="sldImg"/>
          </p:nvPr>
        </p:nvSpPr>
        <p:spPr>
          <a:xfrm>
            <a:off x="1143000" y="685800"/>
            <a:ext cx="4571280" cy="3428280"/>
          </a:xfrm>
          <a:prstGeom prst="rect">
            <a:avLst/>
          </a:prstGeom>
        </p:spPr>
      </p:sp>
      <p:sp>
        <p:nvSpPr>
          <p:cNvPr id="253"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The OS must make sure that the </a:t>
            </a:r>
            <a:r>
              <a:rPr b="0" lang="en-US" sz="2000" spc="-1" strike="noStrike">
                <a:solidFill>
                  <a:srgbClr val="000000"/>
                </a:solidFill>
                <a:latin typeface="Arial"/>
              </a:rPr>
              <a:t>requirements of the various users are balanced, and that the programs they are using each have sufficient and separate resources so that a </a:t>
            </a:r>
            <a:r>
              <a:rPr b="0" lang="en-US" sz="2000" spc="-1" strike="noStrike">
                <a:solidFill>
                  <a:srgbClr val="00ff00"/>
                </a:solidFill>
                <a:latin typeface="Arial"/>
              </a:rPr>
              <a:t>problem with one user doesn't affect any of the other users</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1" lang="en-US" sz="2000" spc="-1" strike="noStrike">
                <a:solidFill>
                  <a:srgbClr val="00ff00"/>
                </a:solidFill>
                <a:latin typeface="Arial"/>
              </a:rPr>
              <a:t>Multi-user</a:t>
            </a:r>
            <a:r>
              <a:rPr b="0" lang="en-US" sz="2000" spc="-1" strike="noStrike">
                <a:solidFill>
                  <a:srgbClr val="00ff00"/>
                </a:solidFill>
                <a:latin typeface="Arial"/>
              </a:rPr>
              <a:t> is a term that defines an </a:t>
            </a:r>
            <a:r>
              <a:rPr b="0" lang="en-US" sz="2000" spc="-1" strike="noStrike" u="sng">
                <a:solidFill>
                  <a:srgbClr val="000000"/>
                </a:solidFill>
                <a:uFillTx/>
                <a:latin typeface="Arial"/>
                <a:hlinkClick r:id="rId1"/>
              </a:rPr>
              <a:t>operating system</a:t>
            </a:r>
            <a:r>
              <a:rPr b="0" lang="en-US" sz="2000" spc="-1" strike="noStrike">
                <a:solidFill>
                  <a:srgbClr val="000000"/>
                </a:solidFill>
                <a:latin typeface="Arial"/>
              </a:rPr>
              <a:t> or </a:t>
            </a:r>
            <a:r>
              <a:rPr b="0" lang="en-US" sz="2000" spc="-1" strike="noStrike" u="sng">
                <a:solidFill>
                  <a:srgbClr val="000000"/>
                </a:solidFill>
                <a:uFillTx/>
                <a:latin typeface="Arial"/>
                <a:hlinkClick r:id="rId2"/>
              </a:rPr>
              <a:t>application software</a:t>
            </a:r>
            <a:r>
              <a:rPr b="0" lang="en-US" sz="2000" spc="-1" strike="noStrike">
                <a:solidFill>
                  <a:srgbClr val="000000"/>
                </a:solidFill>
                <a:latin typeface="Arial"/>
              </a:rPr>
              <a:t> that allows concurrent access by multiple </a:t>
            </a:r>
            <a:r>
              <a:rPr b="0" lang="en-US" sz="2000" spc="-1" strike="noStrike" u="sng">
                <a:solidFill>
                  <a:srgbClr val="000000"/>
                </a:solidFill>
                <a:uFillTx/>
                <a:latin typeface="Arial"/>
                <a:hlinkClick r:id="rId3"/>
              </a:rPr>
              <a:t>users</a:t>
            </a:r>
            <a:r>
              <a:rPr b="0" lang="en-US" sz="2000" spc="-1" strike="noStrike">
                <a:solidFill>
                  <a:srgbClr val="000000"/>
                </a:solidFill>
                <a:latin typeface="Arial"/>
              </a:rPr>
              <a:t> of a </a:t>
            </a:r>
            <a:r>
              <a:rPr b="0" lang="en-US" sz="2000" spc="-1" strike="noStrike" u="sng">
                <a:solidFill>
                  <a:srgbClr val="000000"/>
                </a:solidFill>
                <a:uFillTx/>
                <a:latin typeface="Arial"/>
                <a:hlinkClick r:id="rId4"/>
              </a:rPr>
              <a:t>computer</a:t>
            </a:r>
            <a:r>
              <a:rPr b="0" lang="en-US" sz="2000" spc="-1" strike="noStrike">
                <a:solidFill>
                  <a:srgbClr val="000000"/>
                </a:solidFill>
                <a:latin typeface="Arial"/>
              </a:rPr>
              <a:t>. </a:t>
            </a:r>
            <a:r>
              <a:rPr b="0" lang="en-US" sz="2000" spc="-1" strike="noStrike" u="sng">
                <a:solidFill>
                  <a:srgbClr val="000000"/>
                </a:solidFill>
                <a:uFillTx/>
                <a:latin typeface="Arial"/>
                <a:hlinkClick r:id="rId5"/>
              </a:rPr>
              <a:t>Time-sharing</a:t>
            </a:r>
            <a:r>
              <a:rPr b="0" lang="en-US" sz="2000" spc="-1" strike="noStrike">
                <a:solidFill>
                  <a:srgbClr val="000000"/>
                </a:solidFill>
                <a:latin typeface="Arial"/>
              </a:rPr>
              <a:t> systems are multi-user systems. Most </a:t>
            </a:r>
            <a:r>
              <a:rPr b="0" lang="en-US" sz="2000" spc="-1" strike="noStrike" u="sng">
                <a:solidFill>
                  <a:srgbClr val="000000"/>
                </a:solidFill>
                <a:uFillTx/>
                <a:latin typeface="Arial"/>
                <a:hlinkClick r:id="rId6"/>
              </a:rPr>
              <a:t>batch processing</a:t>
            </a:r>
            <a:r>
              <a:rPr b="0" lang="en-US" sz="2000" spc="-1" strike="noStrike">
                <a:solidFill>
                  <a:srgbClr val="000000"/>
                </a:solidFill>
                <a:latin typeface="Arial"/>
              </a:rPr>
              <a:t> systems for </a:t>
            </a:r>
            <a:r>
              <a:rPr b="0" lang="en-US" sz="2000" spc="-1" strike="noStrike" u="sng">
                <a:solidFill>
                  <a:srgbClr val="000000"/>
                </a:solidFill>
                <a:uFillTx/>
                <a:latin typeface="Arial"/>
                <a:hlinkClick r:id="rId7"/>
              </a:rPr>
              <a:t>mainframe computers</a:t>
            </a:r>
            <a:r>
              <a:rPr b="0" lang="en-US" sz="2000" spc="-1" strike="noStrike">
                <a:solidFill>
                  <a:srgbClr val="000000"/>
                </a:solidFill>
                <a:latin typeface="Arial"/>
              </a:rPr>
              <a:t> may also be considered "multi-user", to avoid leaving the </a:t>
            </a:r>
            <a:r>
              <a:rPr b="0" lang="en-US" sz="2000" spc="-1" strike="noStrike" u="sng">
                <a:solidFill>
                  <a:srgbClr val="000000"/>
                </a:solidFill>
                <a:uFillTx/>
                <a:latin typeface="Arial"/>
                <a:hlinkClick r:id="rId8"/>
              </a:rPr>
              <a:t>CPU</a:t>
            </a:r>
            <a:r>
              <a:rPr b="0" lang="en-US" sz="2000" spc="-1" strike="noStrike">
                <a:solidFill>
                  <a:srgbClr val="000000"/>
                </a:solidFill>
                <a:latin typeface="Arial"/>
              </a:rPr>
              <a:t> idle while it waits for </a:t>
            </a:r>
            <a:r>
              <a:rPr b="0" lang="en-US" sz="2000" spc="-1" strike="noStrike" u="sng">
                <a:solidFill>
                  <a:srgbClr val="000000"/>
                </a:solidFill>
                <a:uFillTx/>
                <a:latin typeface="Arial"/>
                <a:hlinkClick r:id="rId9"/>
              </a:rPr>
              <a:t>I/O</a:t>
            </a:r>
            <a:r>
              <a:rPr b="0" lang="en-US" sz="2000" spc="-1" strike="noStrike">
                <a:solidFill>
                  <a:srgbClr val="000000"/>
                </a:solidFill>
                <a:latin typeface="Arial"/>
              </a:rPr>
              <a:t> operations to complete. However, the term "</a:t>
            </a:r>
            <a:r>
              <a:rPr b="0" lang="en-US" sz="2000" spc="-1" strike="noStrike" u="sng">
                <a:solidFill>
                  <a:srgbClr val="000000"/>
                </a:solidFill>
                <a:uFillTx/>
                <a:latin typeface="Arial"/>
                <a:hlinkClick r:id="rId10"/>
              </a:rPr>
              <a:t>multitasking</a:t>
            </a:r>
            <a:r>
              <a:rPr b="0" lang="en-US" sz="2000" spc="-1" strike="noStrike">
                <a:solidFill>
                  <a:srgbClr val="000000"/>
                </a:solidFill>
                <a:latin typeface="Arial"/>
              </a:rPr>
              <a:t>" is more common in this context.</a:t>
            </a:r>
            <a:endParaRPr b="0" lang="en-US" sz="2000" spc="-1" strike="noStrike">
              <a:latin typeface="Arial"/>
            </a:endParaRPr>
          </a:p>
          <a:p>
            <a:pPr marL="216000" indent="-215640">
              <a:lnSpc>
                <a:spcPct val="100000"/>
              </a:lnSpc>
            </a:pPr>
            <a:r>
              <a:rPr b="0" lang="en-US" sz="2000" spc="-1" strike="noStrike">
                <a:solidFill>
                  <a:srgbClr val="000000"/>
                </a:solidFill>
                <a:latin typeface="Arial"/>
              </a:rPr>
              <a:t>An example is a </a:t>
            </a:r>
            <a:r>
              <a:rPr b="0" lang="en-US" sz="2000" spc="-1" strike="noStrike" u="sng">
                <a:solidFill>
                  <a:srgbClr val="000000"/>
                </a:solidFill>
                <a:uFillTx/>
                <a:latin typeface="Arial"/>
                <a:hlinkClick r:id="rId11"/>
              </a:rPr>
              <a:t>Unix</a:t>
            </a:r>
            <a:r>
              <a:rPr b="0" lang="en-US" sz="2000" spc="-1" strike="noStrike">
                <a:solidFill>
                  <a:srgbClr val="000000"/>
                </a:solidFill>
                <a:latin typeface="Arial"/>
              </a:rPr>
              <a:t> server where multiple remote users have access (such as via </a:t>
            </a:r>
            <a:r>
              <a:rPr b="0" lang="en-US" sz="2000" spc="-1" strike="noStrike" u="sng">
                <a:solidFill>
                  <a:srgbClr val="000000"/>
                </a:solidFill>
                <a:uFillTx/>
                <a:latin typeface="Arial"/>
                <a:hlinkClick r:id="rId12"/>
              </a:rPr>
              <a:t>Secure Shell</a:t>
            </a:r>
            <a:r>
              <a:rPr b="0" lang="en-US" sz="2000" spc="-1" strike="noStrike">
                <a:solidFill>
                  <a:srgbClr val="000000"/>
                </a:solidFill>
                <a:latin typeface="Arial"/>
              </a:rPr>
              <a:t>) to the </a:t>
            </a:r>
            <a:r>
              <a:rPr b="0" lang="en-US" sz="2000" spc="-1" strike="noStrike" u="sng">
                <a:solidFill>
                  <a:srgbClr val="000000"/>
                </a:solidFill>
                <a:uFillTx/>
                <a:latin typeface="Arial"/>
                <a:hlinkClick r:id="rId13"/>
              </a:rPr>
              <a:t>Unix shell</a:t>
            </a:r>
            <a:r>
              <a:rPr b="0" lang="en-US" sz="2000" spc="-1" strike="noStrike">
                <a:solidFill>
                  <a:srgbClr val="000000"/>
                </a:solidFill>
                <a:latin typeface="Arial"/>
              </a:rPr>
              <a:t> prompt at the same time. Another example uses multiple </a:t>
            </a:r>
            <a:r>
              <a:rPr b="0" lang="en-US" sz="2000" spc="-1" strike="noStrike" u="sng">
                <a:solidFill>
                  <a:srgbClr val="000000"/>
                </a:solidFill>
                <a:uFillTx/>
                <a:latin typeface="Arial"/>
                <a:hlinkClick r:id="rId14"/>
              </a:rPr>
              <a:t>X Window</a:t>
            </a:r>
            <a:r>
              <a:rPr b="0" lang="en-US" sz="2000" spc="-1" strike="noStrike">
                <a:solidFill>
                  <a:srgbClr val="000000"/>
                </a:solidFill>
                <a:latin typeface="Arial"/>
              </a:rPr>
              <a:t> sessions spread across multiple terminals powered by a single machine - this is an example of the use of </a:t>
            </a:r>
            <a:r>
              <a:rPr b="0" lang="en-US" sz="2000" spc="-1" strike="noStrike" u="sng">
                <a:solidFill>
                  <a:srgbClr val="000000"/>
                </a:solidFill>
                <a:uFillTx/>
                <a:latin typeface="Arial"/>
                <a:hlinkClick r:id="rId15"/>
              </a:rPr>
              <a:t>thin client</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39EFD58-ADF3-415E-A059-8AB1FFDFD86D}"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07" name="PlaceHolder 2"/>
          <p:cNvSpPr>
            <a:spLocks noGrp="1"/>
          </p:cNvSpPr>
          <p:nvPr>
            <p:ph type="sldImg"/>
          </p:nvPr>
        </p:nvSpPr>
        <p:spPr>
          <a:xfrm>
            <a:off x="1143000" y="685800"/>
            <a:ext cx="4571280" cy="3428280"/>
          </a:xfrm>
          <a:prstGeom prst="rect">
            <a:avLst/>
          </a:prstGeom>
        </p:spPr>
      </p:sp>
      <p:sp>
        <p:nvSpPr>
          <p:cNvPr id="208"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1" lang="en-US" sz="2000" spc="-1" strike="noStrike">
                <a:latin typeface="Arial"/>
              </a:rPr>
              <a:t>Why Have OSes?</a:t>
            </a:r>
            <a:endParaRPr b="0" lang="en-US" sz="2000" spc="-1" strike="noStrike">
              <a:latin typeface="Arial"/>
            </a:endParaRPr>
          </a:p>
          <a:p>
            <a:pPr marL="216000" indent="-215640">
              <a:lnSpc>
                <a:spcPct val="100000"/>
              </a:lnSpc>
            </a:pPr>
            <a:endParaRPr b="0" lang="en-US" sz="2000" spc="-1" strike="noStrike">
              <a:latin typeface="Arial"/>
            </a:endParaRPr>
          </a:p>
          <a:p>
            <a:pPr marL="609480" indent="-608760">
              <a:lnSpc>
                <a:spcPct val="100000"/>
              </a:lnSpc>
              <a:buClr>
                <a:srgbClr val="000000"/>
              </a:buClr>
              <a:buFont typeface="StarSymbol"/>
              <a:buAutoNum type="arabicPeriod"/>
            </a:pPr>
            <a:r>
              <a:rPr b="0" lang="en-US" sz="2000" spc="-1" strike="noStrike">
                <a:latin typeface="Arial"/>
              </a:rPr>
              <a:t>User/programmer </a:t>
            </a:r>
            <a:r>
              <a:rPr b="0" lang="en-US" sz="2000" spc="-1" strike="noStrike">
                <a:solidFill>
                  <a:srgbClr val="00ff00"/>
                </a:solidFill>
                <a:latin typeface="Arial"/>
              </a:rPr>
              <a:t>convenience</a:t>
            </a:r>
            <a:endParaRPr b="0" lang="en-US" sz="2000" spc="-1" strike="noStrike">
              <a:latin typeface="Arial"/>
            </a:endParaRPr>
          </a:p>
          <a:p>
            <a:pPr>
              <a:lnSpc>
                <a:spcPct val="100000"/>
              </a:lnSpc>
            </a:pPr>
            <a:endParaRPr b="0" lang="en-US" sz="2000" spc="-1" strike="noStrike">
              <a:latin typeface="Arial"/>
            </a:endParaRPr>
          </a:p>
          <a:p>
            <a:pPr marL="609480" indent="-608760">
              <a:lnSpc>
                <a:spcPct val="100000"/>
              </a:lnSpc>
              <a:buClr>
                <a:srgbClr val="000000"/>
              </a:buClr>
              <a:buFont typeface="StarSymbol"/>
              <a:buAutoNum type="arabicPeriod"/>
            </a:pPr>
            <a:r>
              <a:rPr b="0" lang="en-US" sz="2000" spc="-1" strike="noStrike">
                <a:solidFill>
                  <a:srgbClr val="00ff00"/>
                </a:solidFill>
                <a:latin typeface="Arial"/>
              </a:rPr>
              <a:t>Greater resource utilization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ff00"/>
                </a:solidFill>
                <a:latin typeface="Arial"/>
              </a:rPr>
              <a:t>At the simplest level, an operating system does two things: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ff00"/>
                </a:solidFill>
                <a:latin typeface="Arial"/>
              </a:rPr>
              <a:t>It manages the hardware and software resources of the system. In a </a:t>
            </a:r>
            <a:r>
              <a:rPr b="0" lang="en-US" sz="2000" spc="-1" strike="noStrike" u="sng">
                <a:solidFill>
                  <a:srgbClr val="000000"/>
                </a:solidFill>
                <a:uFillTx/>
                <a:latin typeface="Arial"/>
                <a:hlinkClick r:id="rId1"/>
              </a:rPr>
              <a:t>desktop computer</a:t>
            </a:r>
            <a:r>
              <a:rPr b="0" lang="en-US" sz="2000" spc="-1" strike="noStrike">
                <a:solidFill>
                  <a:srgbClr val="000000"/>
                </a:solidFill>
                <a:latin typeface="Arial"/>
              </a:rPr>
              <a:t>, these resources include such things as the </a:t>
            </a:r>
            <a:r>
              <a:rPr b="0" lang="en-US" sz="2000" spc="-1" strike="noStrike" u="sng">
                <a:solidFill>
                  <a:srgbClr val="000000"/>
                </a:solidFill>
                <a:uFillTx/>
                <a:latin typeface="Arial"/>
                <a:hlinkClick r:id="rId2"/>
              </a:rPr>
              <a:t>processor</a:t>
            </a:r>
            <a:r>
              <a:rPr b="0" lang="en-US" sz="2000" spc="-1" strike="noStrike">
                <a:solidFill>
                  <a:srgbClr val="000000"/>
                </a:solidFill>
                <a:latin typeface="Arial"/>
              </a:rPr>
              <a:t>, </a:t>
            </a:r>
            <a:r>
              <a:rPr b="0" lang="en-US" sz="2000" spc="-1" strike="noStrike" u="sng">
                <a:solidFill>
                  <a:srgbClr val="000000"/>
                </a:solidFill>
                <a:uFillTx/>
                <a:latin typeface="Arial"/>
                <a:hlinkClick r:id="rId3"/>
              </a:rPr>
              <a:t>memory</a:t>
            </a:r>
            <a:r>
              <a:rPr b="0" lang="en-US" sz="2000" spc="-1" strike="noStrike">
                <a:solidFill>
                  <a:srgbClr val="000000"/>
                </a:solidFill>
                <a:latin typeface="Arial"/>
              </a:rPr>
              <a:t>, disk space and more (On a </a:t>
            </a:r>
            <a:r>
              <a:rPr b="0" lang="en-US" sz="2000" spc="-1" strike="noStrike" u="sng">
                <a:solidFill>
                  <a:srgbClr val="000000"/>
                </a:solidFill>
                <a:uFillTx/>
                <a:latin typeface="Arial"/>
                <a:hlinkClick r:id="rId4"/>
              </a:rPr>
              <a:t>cell phone</a:t>
            </a:r>
            <a:r>
              <a:rPr b="0" lang="en-US" sz="2000" spc="-1" strike="noStrike">
                <a:solidFill>
                  <a:srgbClr val="000000"/>
                </a:solidFill>
                <a:latin typeface="Arial"/>
              </a:rPr>
              <a:t>, they include the keypad, the screen, the address book, the phone dialer, the battery and the network connection).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rPr>
              <a:t>It provides a stable, consistent way for applications to deal with the hardware without having to know all the details of the hardware.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rPr>
              <a:t>(Source: how stuff works)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rPr>
              <a:t>The first task, managing the hardware and software resources, is very important, as various programs and input methods compete for the attention of the </a:t>
            </a:r>
            <a:r>
              <a:rPr b="1" lang="en-US" sz="2000" spc="-1" strike="noStrike">
                <a:solidFill>
                  <a:srgbClr val="000000"/>
                </a:solidFill>
                <a:latin typeface="Arial"/>
              </a:rPr>
              <a:t>central processing unit</a:t>
            </a:r>
            <a:r>
              <a:rPr b="0" lang="en-US" sz="2000" spc="-1" strike="noStrike">
                <a:solidFill>
                  <a:srgbClr val="000000"/>
                </a:solidFill>
                <a:latin typeface="Arial"/>
              </a:rPr>
              <a:t> (CPU) and demand memory, storage and input/output (I/O) bandwidth for their own purposes. In this capacity, the operating system plays the role of the good parent, making sure that each application gets the necessary resources while playing nicely with all the other applications, as well as husbanding the limited capacity of the system to the greatest good of all the users and applications. </a:t>
            </a:r>
            <a:endParaRPr b="0" lang="en-US" sz="2000" spc="-1" strike="noStrike">
              <a:latin typeface="Arial"/>
            </a:endParaRPr>
          </a:p>
          <a:p>
            <a:pPr>
              <a:lnSpc>
                <a:spcPct val="100000"/>
              </a:lnSpc>
            </a:pPr>
            <a:br/>
            <a:br/>
            <a:r>
              <a:rPr b="0" lang="en-US" sz="2000" spc="-1" strike="noStrike">
                <a:solidFill>
                  <a:srgbClr val="000000"/>
                </a:solidFill>
                <a:latin typeface="Arial"/>
              </a:rPr>
              <a:t>The operating system controls every task your computer carries out and manages system resources. </a:t>
            </a:r>
            <a:br/>
            <a:endParaRPr b="0" lang="en-US" sz="2000" spc="-1" strike="noStrike">
              <a:latin typeface="Arial"/>
            </a:endParaRPr>
          </a:p>
          <a:p>
            <a:pPr>
              <a:lnSpc>
                <a:spcPct val="100000"/>
              </a:lnSpc>
            </a:pPr>
            <a:r>
              <a:rPr b="0" lang="en-US" sz="2000" spc="-1" strike="noStrike">
                <a:solidFill>
                  <a:srgbClr val="000000"/>
                </a:solidFill>
                <a:latin typeface="Arial"/>
              </a:rPr>
              <a:t>­ The second task, providing a consistent application interface, is especially important if there is to be more than one of a particular type of computer using the operating system, or if the hardware making up the computer is ever open to change. A consistent </a:t>
            </a:r>
            <a:r>
              <a:rPr b="1" lang="en-US" sz="2000" spc="-1" strike="noStrike">
                <a:solidFill>
                  <a:srgbClr val="000000"/>
                </a:solidFill>
                <a:latin typeface="Arial"/>
              </a:rPr>
              <a:t>application program interface</a:t>
            </a:r>
            <a:r>
              <a:rPr b="0" lang="en-US" sz="2000" spc="-1" strike="noStrike">
                <a:solidFill>
                  <a:srgbClr val="000000"/>
                </a:solidFill>
                <a:latin typeface="Arial"/>
              </a:rPr>
              <a:t> (API) allows a software developer to write an application on one computer and have a high level of confidence that it will run on another computer of the same type, even if the amount of memory or the quantity of storage is different on the two machines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EBCE158-076F-49D7-894A-33254E3B1A43}"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10" name="PlaceHolder 2"/>
          <p:cNvSpPr>
            <a:spLocks noGrp="1"/>
          </p:cNvSpPr>
          <p:nvPr>
            <p:ph type="sldImg"/>
          </p:nvPr>
        </p:nvSpPr>
        <p:spPr>
          <a:xfrm>
            <a:off x="1143000" y="685800"/>
            <a:ext cx="4571280" cy="3428280"/>
          </a:xfrm>
          <a:prstGeom prst="rect">
            <a:avLst/>
          </a:prstGeom>
        </p:spPr>
      </p:sp>
      <p:sp>
        <p:nvSpPr>
          <p:cNvPr id="211" name="PlaceHolder 3"/>
          <p:cNvSpPr>
            <a:spLocks noGrp="1"/>
          </p:cNvSpPr>
          <p:nvPr>
            <p:ph type="body"/>
          </p:nvPr>
        </p:nvSpPr>
        <p:spPr>
          <a:xfrm>
            <a:off x="685800" y="4343400"/>
            <a:ext cx="5485680" cy="4114080"/>
          </a:xfrm>
          <a:prstGeom prst="rect">
            <a:avLst/>
          </a:prstGeom>
        </p:spPr>
        <p:txBody>
          <a:bodyPr lIns="0" rIns="0" tIns="0" bIns="0"/>
          <a:p>
            <a:pPr marL="216000" indent="-216000">
              <a:lnSpc>
                <a:spcPct val="100000"/>
              </a:lnSpc>
            </a:pPr>
            <a:r>
              <a:rPr b="0" lang="en-US" sz="2000" spc="-1" strike="noStrike">
                <a:latin typeface="Arial"/>
              </a:rPr>
              <a:t>App developers </a:t>
            </a:r>
            <a:r>
              <a:rPr b="0" lang="en-US" sz="2000" spc="-1" strike="noStrike">
                <a:solidFill>
                  <a:srgbClr val="00ff00"/>
                </a:solidFill>
                <a:latin typeface="Arial"/>
              </a:rPr>
              <a:t>do not need to know much about the HW while they are developing their app</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ff00"/>
                </a:solidFill>
                <a:latin typeface="Arial"/>
              </a:rPr>
              <a:t>An </a:t>
            </a:r>
            <a:r>
              <a:rPr b="1" lang="en-US" sz="2000" spc="-1" strike="noStrike">
                <a:solidFill>
                  <a:srgbClr val="00ff00"/>
                </a:solidFill>
                <a:latin typeface="Arial"/>
              </a:rPr>
              <a:t>application programming interface</a:t>
            </a:r>
            <a:r>
              <a:rPr b="0" lang="en-US" sz="2000" spc="-1" strike="noStrike">
                <a:solidFill>
                  <a:srgbClr val="00ff00"/>
                </a:solidFill>
                <a:latin typeface="Arial"/>
              </a:rPr>
              <a:t> (</a:t>
            </a:r>
            <a:r>
              <a:rPr b="1" lang="en-US" sz="2000" spc="-1" strike="noStrike">
                <a:solidFill>
                  <a:srgbClr val="00ff00"/>
                </a:solidFill>
                <a:latin typeface="Arial"/>
              </a:rPr>
              <a:t>API</a:t>
            </a:r>
            <a:r>
              <a:rPr b="0" lang="en-US" sz="2000" spc="-1" strike="noStrike">
                <a:solidFill>
                  <a:srgbClr val="00ff00"/>
                </a:solidFill>
                <a:latin typeface="Arial"/>
              </a:rPr>
              <a:t>) is a set of </a:t>
            </a:r>
            <a:r>
              <a:rPr b="0" lang="en-US" sz="2000" spc="-1" strike="noStrike" u="sng">
                <a:solidFill>
                  <a:srgbClr val="000000"/>
                </a:solidFill>
                <a:uFillTx/>
                <a:latin typeface="Arial"/>
                <a:hlinkClick r:id="rId1"/>
              </a:rPr>
              <a:t>functions, procedures, methods</a:t>
            </a:r>
            <a:r>
              <a:rPr b="0" lang="en-US" sz="2000" spc="-1" strike="noStrike">
                <a:solidFill>
                  <a:srgbClr val="000000"/>
                </a:solidFill>
                <a:latin typeface="Arial"/>
              </a:rPr>
              <a:t>, </a:t>
            </a:r>
            <a:r>
              <a:rPr b="0" lang="en-US" sz="2000" spc="-1" strike="noStrike" u="sng">
                <a:solidFill>
                  <a:srgbClr val="000000"/>
                </a:solidFill>
                <a:uFillTx/>
                <a:latin typeface="Arial"/>
                <a:hlinkClick r:id="rId2"/>
              </a:rPr>
              <a:t>classes</a:t>
            </a:r>
            <a:r>
              <a:rPr b="0" lang="en-US" sz="2000" spc="-1" strike="noStrike">
                <a:solidFill>
                  <a:srgbClr val="000000"/>
                </a:solidFill>
                <a:latin typeface="Arial"/>
              </a:rPr>
              <a:t> or </a:t>
            </a:r>
            <a:r>
              <a:rPr b="0" lang="en-US" sz="2000" spc="-1" strike="noStrike" u="sng">
                <a:solidFill>
                  <a:srgbClr val="000000"/>
                </a:solidFill>
                <a:uFillTx/>
                <a:latin typeface="Arial"/>
                <a:hlinkClick r:id="rId3"/>
              </a:rPr>
              <a:t>protocols</a:t>
            </a:r>
            <a:r>
              <a:rPr b="0" lang="en-US" sz="2000" spc="-1" strike="noStrike">
                <a:solidFill>
                  <a:srgbClr val="000000"/>
                </a:solidFill>
                <a:latin typeface="Arial"/>
              </a:rPr>
              <a:t> that an </a:t>
            </a:r>
            <a:r>
              <a:rPr b="0" lang="en-US" sz="2000" spc="-1" strike="noStrike" u="sng">
                <a:solidFill>
                  <a:srgbClr val="000000"/>
                </a:solidFill>
                <a:uFillTx/>
                <a:latin typeface="Arial"/>
                <a:hlinkClick r:id="rId4"/>
              </a:rPr>
              <a:t>operating system</a:t>
            </a:r>
            <a:r>
              <a:rPr b="0" lang="en-US" sz="2000" spc="-1" strike="noStrike">
                <a:solidFill>
                  <a:srgbClr val="000000"/>
                </a:solidFill>
                <a:latin typeface="Arial"/>
              </a:rPr>
              <a:t>, </a:t>
            </a:r>
            <a:r>
              <a:rPr b="0" lang="en-US" sz="2000" spc="-1" strike="noStrike" u="sng">
                <a:solidFill>
                  <a:srgbClr val="000000"/>
                </a:solidFill>
                <a:uFillTx/>
                <a:latin typeface="Arial"/>
                <a:hlinkClick r:id="rId5"/>
              </a:rPr>
              <a:t>library</a:t>
            </a:r>
            <a:r>
              <a:rPr b="0" lang="en-US" sz="2000" spc="-1" strike="noStrike">
                <a:solidFill>
                  <a:srgbClr val="000000"/>
                </a:solidFill>
                <a:latin typeface="Arial"/>
              </a:rPr>
              <a:t> or </a:t>
            </a:r>
            <a:r>
              <a:rPr b="0" lang="en-US" sz="2000" spc="-1" strike="noStrike" u="sng">
                <a:solidFill>
                  <a:srgbClr val="000000"/>
                </a:solidFill>
                <a:uFillTx/>
                <a:latin typeface="Arial"/>
                <a:hlinkClick r:id="rId6"/>
              </a:rPr>
              <a:t>service</a:t>
            </a:r>
            <a:r>
              <a:rPr b="0" lang="en-US" sz="2000" spc="-1" strike="noStrike">
                <a:solidFill>
                  <a:srgbClr val="000000"/>
                </a:solidFill>
                <a:latin typeface="Arial"/>
              </a:rPr>
              <a:t> provides to support requests made by </a:t>
            </a:r>
            <a:r>
              <a:rPr b="0" lang="en-US" sz="2000" spc="-1" strike="noStrike" u="sng">
                <a:solidFill>
                  <a:srgbClr val="000000"/>
                </a:solidFill>
                <a:uFillTx/>
                <a:latin typeface="Arial"/>
                <a:hlinkClick r:id="rId7"/>
              </a:rPr>
              <a:t>computer programs</a:t>
            </a:r>
            <a:r>
              <a:rPr b="0" lang="en-US" sz="2000" spc="-1" strike="noStrike">
                <a:solidFill>
                  <a:srgbClr val="000000"/>
                </a:solidFill>
                <a:latin typeface="Arial"/>
              </a:rPr>
              <a:t>.</a:t>
            </a:r>
            <a:r>
              <a:rPr b="0" lang="en-US" sz="2000" spc="-1" strike="noStrike" u="sng" baseline="30000">
                <a:solidFill>
                  <a:srgbClr val="000000"/>
                </a:solidFill>
                <a:uFillTx/>
                <a:latin typeface="Arial"/>
                <a:hlinkClick r:id="rId8"/>
              </a:rPr>
              <a:t>[1]</a:t>
            </a:r>
            <a:endParaRPr b="0" lang="en-US" sz="2000" spc="-1" strike="noStrike">
              <a:latin typeface="Arial"/>
            </a:endParaRPr>
          </a:p>
          <a:p>
            <a:pPr marL="216000" indent="-216000">
              <a:lnSpc>
                <a:spcPct val="100000"/>
              </a:lnSpc>
            </a:pPr>
            <a:r>
              <a:rPr b="0" lang="en-US" sz="2000" spc="-1" strike="noStrike">
                <a:solidFill>
                  <a:srgbClr val="000000"/>
                </a:solidFill>
                <a:latin typeface="Arial"/>
              </a:rPr>
              <a:t>Language-dependent APIs are available only in a particular programming language. They utilize the syntax and elements of the programming language to make the API convenient to use in this particular context.</a:t>
            </a:r>
            <a:endParaRPr b="0" lang="en-US" sz="2000" spc="-1" strike="noStrike">
              <a:latin typeface="Arial"/>
            </a:endParaRPr>
          </a:p>
          <a:p>
            <a:pPr marL="216000" indent="-216000">
              <a:lnSpc>
                <a:spcPct val="100000"/>
              </a:lnSpc>
            </a:pPr>
            <a:r>
              <a:rPr b="0" lang="en-US" sz="2000" spc="-1" strike="noStrike">
                <a:solidFill>
                  <a:srgbClr val="000000"/>
                </a:solidFill>
                <a:latin typeface="Arial"/>
              </a:rPr>
              <a:t>Language-independent APIs are written in a way that means they can be called from several programming languages. This is a desired feature for a service-style API which is not bound to a particular process or system and is available as a </a:t>
            </a:r>
            <a:r>
              <a:rPr b="0" lang="en-US" sz="2000" spc="-1" strike="noStrike" u="sng">
                <a:solidFill>
                  <a:srgbClr val="000000"/>
                </a:solidFill>
                <a:uFillTx/>
                <a:latin typeface="Arial"/>
                <a:hlinkClick r:id="rId9"/>
              </a:rPr>
              <a:t>remote procedure call</a:t>
            </a:r>
            <a:r>
              <a:rPr b="0" lang="en-US" sz="2000" spc="-1" strike="noStrike">
                <a:solidFill>
                  <a:srgbClr val="000000"/>
                </a:solidFill>
                <a:latin typeface="Arial"/>
              </a:rPr>
              <a:t>.</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77446A2-4F78-46B6-BC6C-DE9964FB1EF7}"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13" name="PlaceHolder 2"/>
          <p:cNvSpPr>
            <a:spLocks noGrp="1"/>
          </p:cNvSpPr>
          <p:nvPr>
            <p:ph type="sldImg"/>
          </p:nvPr>
        </p:nvSpPr>
        <p:spPr>
          <a:xfrm>
            <a:off x="1143000" y="685800"/>
            <a:ext cx="4571280" cy="3428280"/>
          </a:xfrm>
          <a:prstGeom prst="rect">
            <a:avLst/>
          </a:prstGeom>
        </p:spPr>
      </p:sp>
      <p:sp>
        <p:nvSpPr>
          <p:cNvPr id="214"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The</a:t>
            </a:r>
            <a:r>
              <a:rPr b="1" lang="en-US" sz="2000" spc="-1" strike="noStrike">
                <a:latin typeface="Arial"/>
              </a:rPr>
              <a:t> loader </a:t>
            </a:r>
            <a:r>
              <a:rPr b="0" lang="en-US" sz="2000" spc="-1" strike="noStrike">
                <a:latin typeface="Arial"/>
              </a:rPr>
              <a:t>is usually a part of the operating system's </a:t>
            </a:r>
            <a:r>
              <a:rPr b="0" lang="en-US" sz="2000" spc="-1" strike="noStrike" u="sng">
                <a:solidFill>
                  <a:srgbClr val="000000"/>
                </a:solidFill>
                <a:uFillTx/>
                <a:latin typeface="Arial"/>
                <a:hlinkClick r:id="rId1"/>
              </a:rPr>
              <a:t>kernel</a:t>
            </a:r>
            <a:r>
              <a:rPr b="0" lang="en-US" sz="2000" spc="-1" strike="noStrike">
                <a:solidFill>
                  <a:srgbClr val="000000"/>
                </a:solidFill>
                <a:latin typeface="Arial"/>
              </a:rPr>
              <a:t> and usually loaded at system </a:t>
            </a:r>
            <a:r>
              <a:rPr b="0" lang="en-US" sz="2000" spc="-1" strike="noStrike" u="sng">
                <a:solidFill>
                  <a:srgbClr val="000000"/>
                </a:solidFill>
                <a:uFillTx/>
                <a:latin typeface="Arial"/>
                <a:hlinkClick r:id="rId2"/>
              </a:rPr>
              <a:t>boot time</a:t>
            </a:r>
            <a:r>
              <a:rPr b="0" lang="en-US" sz="2000" spc="-1" strike="noStrike">
                <a:solidFill>
                  <a:srgbClr val="000000"/>
                </a:solidFill>
                <a:latin typeface="Arial"/>
              </a:rPr>
              <a:t> and stays in memory until the system is rebooted, shut down, or powered off. Some operating systems that have a </a:t>
            </a:r>
            <a:r>
              <a:rPr b="0" lang="en-US" sz="2000" spc="-1" strike="noStrike" u="sng">
                <a:solidFill>
                  <a:srgbClr val="000000"/>
                </a:solidFill>
                <a:uFillTx/>
                <a:latin typeface="Arial"/>
                <a:hlinkClick r:id="rId3"/>
              </a:rPr>
              <a:t>pageable</a:t>
            </a:r>
            <a:r>
              <a:rPr b="0" lang="en-US" sz="2000" spc="-1" strike="noStrike">
                <a:solidFill>
                  <a:srgbClr val="000000"/>
                </a:solidFill>
                <a:latin typeface="Arial"/>
              </a:rPr>
              <a:t> kernel may have the loader in the pageable part of memory and thus the loader sometimes may be swapped out of memory. All operating systems that support program loading have loaders. Some </a:t>
            </a:r>
            <a:r>
              <a:rPr b="0" lang="en-US" sz="2000" spc="-1" strike="noStrike" u="sng">
                <a:solidFill>
                  <a:srgbClr val="000000"/>
                </a:solidFill>
                <a:uFillTx/>
                <a:latin typeface="Arial"/>
                <a:hlinkClick r:id="rId4"/>
              </a:rPr>
              <a:t>embedded operating systems</a:t>
            </a:r>
            <a:r>
              <a:rPr b="0" lang="en-US" sz="2000" spc="-1" strike="noStrike">
                <a:solidFill>
                  <a:srgbClr val="000000"/>
                </a:solidFill>
                <a:latin typeface="Arial"/>
              </a:rPr>
              <a:t> in highly specialized computers run only one program and have no program loading capabilities and thus no loaders, for example embedded systems in cars or stereo equipment.</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0" lang="en-US" sz="2000" spc="-1" strike="noStrike">
                <a:solidFill>
                  <a:srgbClr val="000000"/>
                </a:solidFill>
                <a:latin typeface="Arial"/>
              </a:rPr>
              <a:t>In computing, a </a:t>
            </a:r>
            <a:r>
              <a:rPr b="1" lang="en-US" sz="2000" spc="-1" strike="noStrike">
                <a:solidFill>
                  <a:srgbClr val="000000"/>
                </a:solidFill>
                <a:latin typeface="Arial"/>
              </a:rPr>
              <a:t>device driver</a:t>
            </a:r>
            <a:r>
              <a:rPr b="0" lang="en-US" sz="2000" spc="-1" strike="noStrike">
                <a:solidFill>
                  <a:srgbClr val="000000"/>
                </a:solidFill>
                <a:latin typeface="Arial"/>
              </a:rPr>
              <a:t> or </a:t>
            </a:r>
            <a:r>
              <a:rPr b="1" lang="en-US" sz="2000" spc="-1" strike="noStrike">
                <a:solidFill>
                  <a:srgbClr val="000000"/>
                </a:solidFill>
                <a:latin typeface="Arial"/>
              </a:rPr>
              <a:t>software driver</a:t>
            </a:r>
            <a:r>
              <a:rPr b="0" lang="en-US" sz="2000" spc="-1" strike="noStrike">
                <a:solidFill>
                  <a:srgbClr val="000000"/>
                </a:solidFill>
                <a:latin typeface="Arial"/>
              </a:rPr>
              <a:t> is a </a:t>
            </a:r>
            <a:r>
              <a:rPr b="0" lang="en-US" sz="2000" spc="-1" strike="noStrike" u="sng">
                <a:solidFill>
                  <a:srgbClr val="000000"/>
                </a:solidFill>
                <a:uFillTx/>
                <a:latin typeface="Arial"/>
                <a:hlinkClick r:id="rId5"/>
              </a:rPr>
              <a:t>computer program</a:t>
            </a:r>
            <a:r>
              <a:rPr b="0" lang="en-US" sz="2000" spc="-1" strike="noStrike">
                <a:solidFill>
                  <a:srgbClr val="000000"/>
                </a:solidFill>
                <a:latin typeface="Arial"/>
              </a:rPr>
              <a:t> allowing higher-level computer programs to interact with a </a:t>
            </a:r>
            <a:r>
              <a:rPr b="0" lang="en-US" sz="2000" spc="-1" strike="noStrike" u="sng">
                <a:solidFill>
                  <a:srgbClr val="000000"/>
                </a:solidFill>
                <a:uFillTx/>
                <a:latin typeface="Arial"/>
                <a:hlinkClick r:id="rId6"/>
              </a:rPr>
              <a:t>hardware</a:t>
            </a:r>
            <a:r>
              <a:rPr b="0" lang="en-US" sz="2000" spc="-1" strike="noStrike">
                <a:solidFill>
                  <a:srgbClr val="000000"/>
                </a:solidFill>
                <a:latin typeface="Arial"/>
              </a:rPr>
              <a:t> device.</a:t>
            </a:r>
            <a:endParaRPr b="0" lang="en-US" sz="2000" spc="-1" strike="noStrike">
              <a:latin typeface="Arial"/>
            </a:endParaRPr>
          </a:p>
          <a:p>
            <a:pPr marL="216000" indent="-215640">
              <a:lnSpc>
                <a:spcPct val="100000"/>
              </a:lnSpc>
            </a:pPr>
            <a:r>
              <a:rPr b="0" lang="en-US" sz="2000" spc="-1" strike="noStrike">
                <a:solidFill>
                  <a:srgbClr val="000000"/>
                </a:solidFill>
                <a:latin typeface="Arial"/>
              </a:rPr>
              <a:t>A driver typically communicates with the device through the </a:t>
            </a:r>
            <a:r>
              <a:rPr b="0" lang="en-US" sz="2000" spc="-1" strike="noStrike" u="sng">
                <a:solidFill>
                  <a:srgbClr val="000000"/>
                </a:solidFill>
                <a:uFillTx/>
                <a:latin typeface="Arial"/>
                <a:hlinkClick r:id="rId7"/>
              </a:rPr>
              <a:t>computer bus</a:t>
            </a:r>
            <a:r>
              <a:rPr b="0" lang="en-US" sz="2000" spc="-1" strike="noStrike">
                <a:solidFill>
                  <a:srgbClr val="000000"/>
                </a:solidFill>
                <a:latin typeface="Arial"/>
              </a:rPr>
              <a:t> or communications subsystem to which the hardware is connected. When a calling program invokes a </a:t>
            </a:r>
            <a:r>
              <a:rPr b="0" lang="en-US" sz="2000" spc="-1" strike="noStrike" u="sng">
                <a:solidFill>
                  <a:srgbClr val="000000"/>
                </a:solidFill>
                <a:uFillTx/>
                <a:latin typeface="Arial"/>
                <a:hlinkClick r:id="rId8"/>
              </a:rPr>
              <a:t>routine</a:t>
            </a:r>
            <a:r>
              <a:rPr b="0" lang="en-US" sz="2000" spc="-1" strike="noStrike">
                <a:solidFill>
                  <a:srgbClr val="000000"/>
                </a:solidFill>
                <a:latin typeface="Arial"/>
              </a:rPr>
              <a:t> in the driver, the driver issues commands to the device. Once the device sends data back to the driver, the driver may invoke routines in the original calling program. Drivers are hardware-dependent and </a:t>
            </a:r>
            <a:r>
              <a:rPr b="0" lang="en-US" sz="2000" spc="-1" strike="noStrike" u="sng">
                <a:solidFill>
                  <a:srgbClr val="000000"/>
                </a:solidFill>
                <a:uFillTx/>
                <a:latin typeface="Arial"/>
                <a:hlinkClick r:id="rId9"/>
              </a:rPr>
              <a:t>operating-system</a:t>
            </a:r>
            <a:r>
              <a:rPr b="0" lang="en-US" sz="2000" spc="-1" strike="noStrike">
                <a:solidFill>
                  <a:srgbClr val="000000"/>
                </a:solidFill>
                <a:latin typeface="Arial"/>
              </a:rPr>
              <a:t>-specific. They usually provide the </a:t>
            </a:r>
            <a:r>
              <a:rPr b="0" lang="en-US" sz="2000" spc="-1" strike="noStrike" u="sng">
                <a:solidFill>
                  <a:srgbClr val="000000"/>
                </a:solidFill>
                <a:uFillTx/>
                <a:latin typeface="Arial"/>
                <a:hlinkClick r:id="rId10"/>
              </a:rPr>
              <a:t>interrupt</a:t>
            </a:r>
            <a:r>
              <a:rPr b="0" lang="en-US" sz="2000" spc="-1" strike="noStrike">
                <a:solidFill>
                  <a:srgbClr val="000000"/>
                </a:solidFill>
                <a:latin typeface="Arial"/>
              </a:rPr>
              <a:t> handling required for any necessary asynchronous time-dependent hardware interface.</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FE36E88-7F29-4D13-9D11-B44E52327C4B}"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16" name="PlaceHolder 2"/>
          <p:cNvSpPr>
            <a:spLocks noGrp="1"/>
          </p:cNvSpPr>
          <p:nvPr>
            <p:ph type="sldImg"/>
          </p:nvPr>
        </p:nvSpPr>
        <p:spPr>
          <a:xfrm>
            <a:off x="1143000" y="685800"/>
            <a:ext cx="4571280" cy="3428280"/>
          </a:xfrm>
          <a:prstGeom prst="rect">
            <a:avLst/>
          </a:prstGeom>
        </p:spPr>
      </p:sp>
      <p:sp>
        <p:nvSpPr>
          <p:cNvPr id="217"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In </a:t>
            </a:r>
            <a:r>
              <a:rPr b="0" lang="en-US" sz="2000" spc="-1" strike="noStrike" u="sng">
                <a:solidFill>
                  <a:srgbClr val="000000"/>
                </a:solidFill>
                <a:uFillTx/>
                <a:latin typeface="Arial"/>
                <a:hlinkClick r:id="rId1"/>
              </a:rPr>
              <a:t>computer science</a:t>
            </a:r>
            <a:r>
              <a:rPr b="0" lang="en-US" sz="2000" spc="-1" strike="noStrike">
                <a:solidFill>
                  <a:srgbClr val="000000"/>
                </a:solidFill>
                <a:latin typeface="Arial"/>
              </a:rPr>
              <a:t>, the </a:t>
            </a:r>
            <a:r>
              <a:rPr b="1" lang="en-US" sz="2000" spc="-1" strike="noStrike">
                <a:solidFill>
                  <a:srgbClr val="000000"/>
                </a:solidFill>
                <a:latin typeface="Arial"/>
              </a:rPr>
              <a:t>kernel</a:t>
            </a:r>
            <a:r>
              <a:rPr b="0" lang="en-US" sz="2000" spc="-1" strike="noStrike">
                <a:solidFill>
                  <a:srgbClr val="000000"/>
                </a:solidFill>
                <a:latin typeface="Arial"/>
              </a:rPr>
              <a:t> is the central component of most computer </a:t>
            </a:r>
            <a:r>
              <a:rPr b="0" lang="en-US" sz="2000" spc="-1" strike="noStrike" u="sng">
                <a:solidFill>
                  <a:srgbClr val="000000"/>
                </a:solidFill>
                <a:uFillTx/>
                <a:latin typeface="Arial"/>
                <a:hlinkClick r:id="rId2"/>
              </a:rPr>
              <a:t>operating systems</a:t>
            </a:r>
            <a:r>
              <a:rPr b="0" lang="en-US" sz="2000" spc="-1" strike="noStrike">
                <a:solidFill>
                  <a:srgbClr val="000000"/>
                </a:solidFill>
                <a:latin typeface="Arial"/>
              </a:rPr>
              <a:t> (OS). Its responsibilities include managing the system's resources (the communication between </a:t>
            </a:r>
            <a:r>
              <a:rPr b="0" lang="en-US" sz="2000" spc="-1" strike="noStrike" u="sng">
                <a:solidFill>
                  <a:srgbClr val="000000"/>
                </a:solidFill>
                <a:uFillTx/>
                <a:latin typeface="Arial"/>
                <a:hlinkClick r:id="rId3"/>
              </a:rPr>
              <a:t>hardware</a:t>
            </a:r>
            <a:r>
              <a:rPr b="0" lang="en-US" sz="2000" spc="-1" strike="noStrike">
                <a:solidFill>
                  <a:srgbClr val="000000"/>
                </a:solidFill>
                <a:latin typeface="Arial"/>
              </a:rPr>
              <a:t> and </a:t>
            </a:r>
            <a:r>
              <a:rPr b="0" lang="en-US" sz="2000" spc="-1" strike="noStrike" u="sng">
                <a:solidFill>
                  <a:srgbClr val="000000"/>
                </a:solidFill>
                <a:uFillTx/>
                <a:latin typeface="Arial"/>
                <a:hlinkClick r:id="rId4"/>
              </a:rPr>
              <a:t>software</a:t>
            </a:r>
            <a:r>
              <a:rPr b="0" lang="en-US" sz="2000" spc="-1" strike="noStrike">
                <a:solidFill>
                  <a:srgbClr val="000000"/>
                </a:solidFill>
                <a:latin typeface="Arial"/>
              </a:rPr>
              <a:t> components).</a:t>
            </a:r>
            <a:r>
              <a:rPr b="0" lang="en-US" sz="2000" spc="-1" strike="noStrike" u="sng" baseline="30000">
                <a:solidFill>
                  <a:srgbClr val="000000"/>
                </a:solidFill>
                <a:uFillTx/>
                <a:latin typeface="Arial"/>
                <a:hlinkClick r:id="rId5"/>
              </a:rPr>
              <a:t>[1]</a:t>
            </a:r>
            <a:r>
              <a:rPr b="0" lang="en-US" sz="2000" spc="-1" strike="noStrike">
                <a:solidFill>
                  <a:srgbClr val="000000"/>
                </a:solidFill>
                <a:latin typeface="Arial"/>
              </a:rPr>
              <a:t> As a basic component of an operating system, a kernel provides the lowest-level </a:t>
            </a:r>
            <a:r>
              <a:rPr b="0" lang="en-US" sz="2000" spc="-1" strike="noStrike" u="sng">
                <a:solidFill>
                  <a:srgbClr val="000000"/>
                </a:solidFill>
                <a:uFillTx/>
                <a:latin typeface="Arial"/>
                <a:hlinkClick r:id="rId6"/>
              </a:rPr>
              <a:t>abstraction layer</a:t>
            </a:r>
            <a:r>
              <a:rPr b="0" lang="en-US" sz="2000" spc="-1" strike="noStrike">
                <a:solidFill>
                  <a:srgbClr val="000000"/>
                </a:solidFill>
                <a:latin typeface="Arial"/>
              </a:rPr>
              <a:t> for the resources (especially </a:t>
            </a:r>
            <a:r>
              <a:rPr b="0" lang="en-US" sz="2000" spc="-1" strike="noStrike" u="sng">
                <a:solidFill>
                  <a:srgbClr val="000000"/>
                </a:solidFill>
                <a:uFillTx/>
                <a:latin typeface="Arial"/>
                <a:hlinkClick r:id="rId7"/>
              </a:rPr>
              <a:t>memory</a:t>
            </a:r>
            <a:r>
              <a:rPr b="0" lang="en-US" sz="2000" spc="-1" strike="noStrike">
                <a:solidFill>
                  <a:srgbClr val="000000"/>
                </a:solidFill>
                <a:latin typeface="Arial"/>
              </a:rPr>
              <a:t>, </a:t>
            </a:r>
            <a:r>
              <a:rPr b="0" lang="en-US" sz="2000" spc="-1" strike="noStrike" u="sng">
                <a:solidFill>
                  <a:srgbClr val="000000"/>
                </a:solidFill>
                <a:uFillTx/>
                <a:latin typeface="Arial"/>
                <a:hlinkClick r:id="rId8"/>
              </a:rPr>
              <a:t>processors</a:t>
            </a:r>
            <a:r>
              <a:rPr b="0" lang="en-US" sz="2000" spc="-1" strike="noStrike">
                <a:solidFill>
                  <a:srgbClr val="000000"/>
                </a:solidFill>
                <a:latin typeface="Arial"/>
              </a:rPr>
              <a:t> and </a:t>
            </a:r>
            <a:r>
              <a:rPr b="0" lang="en-US" sz="2000" spc="-1" strike="noStrike" u="sng">
                <a:solidFill>
                  <a:srgbClr val="000000"/>
                </a:solidFill>
                <a:uFillTx/>
                <a:latin typeface="Arial"/>
                <a:hlinkClick r:id="rId9"/>
              </a:rPr>
              <a:t>I/O devices</a:t>
            </a:r>
            <a:r>
              <a:rPr b="0" lang="en-US" sz="2000" spc="-1" strike="noStrike">
                <a:solidFill>
                  <a:srgbClr val="000000"/>
                </a:solidFill>
                <a:latin typeface="Arial"/>
              </a:rPr>
              <a:t>) that application software must control to perform its function. It typically makes these facilities available to </a:t>
            </a:r>
            <a:r>
              <a:rPr b="0" lang="en-US" sz="2000" spc="-1" strike="noStrike" u="sng">
                <a:solidFill>
                  <a:srgbClr val="000000"/>
                </a:solidFill>
                <a:uFillTx/>
                <a:latin typeface="Arial"/>
                <a:hlinkClick r:id="rId10"/>
              </a:rPr>
              <a:t>application</a:t>
            </a:r>
            <a:r>
              <a:rPr b="0" lang="en-US" sz="2000" spc="-1" strike="noStrike">
                <a:solidFill>
                  <a:srgbClr val="000000"/>
                </a:solidFill>
                <a:latin typeface="Arial"/>
              </a:rPr>
              <a:t> </a:t>
            </a:r>
            <a:r>
              <a:rPr b="0" lang="en-US" sz="2000" spc="-1" strike="noStrike" u="sng">
                <a:solidFill>
                  <a:srgbClr val="000000"/>
                </a:solidFill>
                <a:uFillTx/>
                <a:latin typeface="Arial"/>
                <a:hlinkClick r:id="rId11"/>
              </a:rPr>
              <a:t>processes</a:t>
            </a:r>
            <a:r>
              <a:rPr b="0" lang="en-US" sz="2000" spc="-1" strike="noStrike">
                <a:solidFill>
                  <a:srgbClr val="000000"/>
                </a:solidFill>
                <a:latin typeface="Arial"/>
              </a:rPr>
              <a:t> through </a:t>
            </a:r>
            <a:r>
              <a:rPr b="0" lang="en-US" sz="2000" spc="-1" strike="noStrike" u="sng">
                <a:solidFill>
                  <a:srgbClr val="000000"/>
                </a:solidFill>
                <a:uFillTx/>
                <a:latin typeface="Arial"/>
                <a:hlinkClick r:id="rId12"/>
              </a:rPr>
              <a:t>inter-process communication</a:t>
            </a:r>
            <a:r>
              <a:rPr b="0" lang="en-US" sz="2000" spc="-1" strike="noStrike">
                <a:solidFill>
                  <a:srgbClr val="000000"/>
                </a:solidFill>
                <a:latin typeface="Arial"/>
              </a:rPr>
              <a:t> mechanisms and </a:t>
            </a:r>
            <a:r>
              <a:rPr b="0" lang="en-US" sz="2000" spc="-1" strike="noStrike" u="sng">
                <a:solidFill>
                  <a:srgbClr val="000000"/>
                </a:solidFill>
                <a:uFillTx/>
                <a:latin typeface="Arial"/>
                <a:hlinkClick r:id="rId13"/>
              </a:rPr>
              <a:t>system calls</a:t>
            </a:r>
            <a:r>
              <a:rPr b="0" lang="en-US" sz="2000" spc="-1" strike="noStrike">
                <a:solidFill>
                  <a:srgbClr val="000000"/>
                </a:solidFill>
                <a:latin typeface="Arial"/>
              </a:rPr>
              <a:t>.</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0" lang="en-US" sz="2000" spc="-1" strike="noStrike">
                <a:solidFill>
                  <a:srgbClr val="000000"/>
                </a:solidFill>
                <a:latin typeface="Arial"/>
              </a:rPr>
              <a:t>These tasks are done differently by different kernels, depending on their design and implementation. While </a:t>
            </a:r>
            <a:r>
              <a:rPr b="0" lang="en-US" sz="2000" spc="-1" strike="noStrike" u="sng">
                <a:solidFill>
                  <a:srgbClr val="000000"/>
                </a:solidFill>
                <a:uFillTx/>
                <a:latin typeface="Arial"/>
                <a:hlinkClick r:id="rId14"/>
              </a:rPr>
              <a:t>monolithic kernels</a:t>
            </a:r>
            <a:r>
              <a:rPr b="0" lang="en-US" sz="2000" spc="-1" strike="noStrike">
                <a:solidFill>
                  <a:srgbClr val="000000"/>
                </a:solidFill>
                <a:latin typeface="Arial"/>
              </a:rPr>
              <a:t> will try to achieve these goals by executing all the code in the same </a:t>
            </a:r>
            <a:r>
              <a:rPr b="0" lang="en-US" sz="2000" spc="-1" strike="noStrike" u="sng">
                <a:solidFill>
                  <a:srgbClr val="000000"/>
                </a:solidFill>
                <a:uFillTx/>
                <a:latin typeface="Arial"/>
                <a:hlinkClick r:id="rId15"/>
              </a:rPr>
              <a:t>address space</a:t>
            </a:r>
            <a:r>
              <a:rPr b="0" lang="en-US" sz="2000" spc="-1" strike="noStrike">
                <a:solidFill>
                  <a:srgbClr val="000000"/>
                </a:solidFill>
                <a:latin typeface="Arial"/>
              </a:rPr>
              <a:t> to increase the performance of the system, </a:t>
            </a:r>
            <a:r>
              <a:rPr b="0" lang="en-US" sz="2000" spc="-1" strike="noStrike" u="sng">
                <a:solidFill>
                  <a:srgbClr val="000000"/>
                </a:solidFill>
                <a:uFillTx/>
                <a:latin typeface="Arial"/>
                <a:hlinkClick r:id="rId16"/>
              </a:rPr>
              <a:t>microkernels</a:t>
            </a:r>
            <a:r>
              <a:rPr b="0" lang="en-US" sz="2000" spc="-1" strike="noStrike">
                <a:solidFill>
                  <a:srgbClr val="000000"/>
                </a:solidFill>
                <a:latin typeface="Arial"/>
              </a:rPr>
              <a:t> run most of their services in </a:t>
            </a:r>
            <a:r>
              <a:rPr b="0" lang="en-US" sz="2000" spc="-1" strike="noStrike" u="sng">
                <a:solidFill>
                  <a:srgbClr val="000000"/>
                </a:solidFill>
                <a:uFillTx/>
                <a:latin typeface="Arial"/>
                <a:hlinkClick r:id="rId17"/>
              </a:rPr>
              <a:t>user space</a:t>
            </a:r>
            <a:r>
              <a:rPr b="0" lang="en-US" sz="2000" spc="-1" strike="noStrike">
                <a:solidFill>
                  <a:srgbClr val="000000"/>
                </a:solidFill>
                <a:latin typeface="Arial"/>
              </a:rPr>
              <a:t>, aiming to improve maintainability and modularity of the codebase.</a:t>
            </a:r>
            <a:r>
              <a:rPr b="0" lang="en-US" sz="2000" spc="-1" strike="noStrike" u="sng" baseline="30000">
                <a:solidFill>
                  <a:srgbClr val="000000"/>
                </a:solidFill>
                <a:uFillTx/>
                <a:latin typeface="Arial"/>
                <a:hlinkClick r:id="rId18"/>
              </a:rPr>
              <a:t>[2]</a:t>
            </a:r>
            <a:r>
              <a:rPr b="0" lang="en-US" sz="2000" spc="-1" strike="noStrike">
                <a:solidFill>
                  <a:srgbClr val="000000"/>
                </a:solidFill>
                <a:latin typeface="Arial"/>
              </a:rPr>
              <a:t> A range of possibilities exists between these two extremes.</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D7DAB59-46A8-4F3F-AC21-D5125785229D}" type="slidenum">
              <a:rPr b="0" lang="en-US" sz="1200" spc="-1" strike="noStrike">
                <a:solidFill>
                  <a:srgbClr val="000000"/>
                </a:solidFill>
                <a:latin typeface="Arial"/>
                <a:ea typeface="+mn-ea"/>
              </a:rPr>
              <a:t>&lt;number&gt;</a:t>
            </a:fld>
            <a:endParaRPr b="0" lang="en-US" sz="1200" spc="-1" strike="noStrike">
              <a:latin typeface="Arial"/>
            </a:endParaRPr>
          </a:p>
        </p:txBody>
      </p:sp>
      <p:sp>
        <p:nvSpPr>
          <p:cNvPr id="219" name="PlaceHolder 2"/>
          <p:cNvSpPr>
            <a:spLocks noGrp="1"/>
          </p:cNvSpPr>
          <p:nvPr>
            <p:ph type="sldImg"/>
          </p:nvPr>
        </p:nvSpPr>
        <p:spPr>
          <a:xfrm>
            <a:off x="1143000" y="685800"/>
            <a:ext cx="4571280" cy="3428280"/>
          </a:xfrm>
          <a:prstGeom prst="rect">
            <a:avLst/>
          </a:prstGeom>
        </p:spPr>
      </p:sp>
      <p:sp>
        <p:nvSpPr>
          <p:cNvPr id="220" name="PlaceHolder 3"/>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175F697-100F-4F12-8E72-613551BC8F64}" type="slidenum">
              <a:rPr b="0" lang="en-US" sz="1200" spc="-1" strike="noStrike">
                <a:solidFill>
                  <a:srgbClr val="000000"/>
                </a:solidFill>
                <a:latin typeface="Calibri"/>
                <a:ea typeface="+mn-ea"/>
              </a:rPr>
              <a:t>&lt;number&gt;</a:t>
            </a:fld>
            <a:endParaRPr b="0" lang="en-US" sz="1200" spc="-1" strike="noStrike">
              <a:latin typeface="Arial"/>
            </a:endParaRPr>
          </a:p>
        </p:txBody>
      </p:sp>
      <p:sp>
        <p:nvSpPr>
          <p:cNvPr id="222" name="PlaceHolder 2"/>
          <p:cNvSpPr>
            <a:spLocks noGrp="1"/>
          </p:cNvSpPr>
          <p:nvPr>
            <p:ph type="sldImg"/>
          </p:nvPr>
        </p:nvSpPr>
        <p:spPr>
          <a:xfrm>
            <a:off x="1143000" y="685800"/>
            <a:ext cx="4571280" cy="3428280"/>
          </a:xfrm>
          <a:prstGeom prst="rect">
            <a:avLst/>
          </a:prstGeom>
        </p:spPr>
      </p:sp>
      <p:sp>
        <p:nvSpPr>
          <p:cNvPr id="223" name="PlaceHolder 3"/>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0BFBDA9-E32F-47F1-B7FC-0E14B2B547AE}" type="slidenum">
              <a:rPr b="0" lang="en-US" sz="1200" spc="-1" strike="noStrike">
                <a:solidFill>
                  <a:srgbClr val="000000"/>
                </a:solidFill>
                <a:latin typeface="Calibri"/>
                <a:ea typeface="+mn-ea"/>
              </a:rPr>
              <a:t>&lt;number&gt;</a:t>
            </a:fld>
            <a:endParaRPr b="0" lang="en-US" sz="1200" spc="-1" strike="noStrike">
              <a:latin typeface="Arial"/>
            </a:endParaRPr>
          </a:p>
        </p:txBody>
      </p:sp>
      <p:sp>
        <p:nvSpPr>
          <p:cNvPr id="225" name="PlaceHolder 2"/>
          <p:cNvSpPr>
            <a:spLocks noGrp="1"/>
          </p:cNvSpPr>
          <p:nvPr>
            <p:ph type="sldImg"/>
          </p:nvPr>
        </p:nvSpPr>
        <p:spPr>
          <a:xfrm>
            <a:off x="1143000" y="685800"/>
            <a:ext cx="4571280" cy="3428280"/>
          </a:xfrm>
          <a:prstGeom prst="rect">
            <a:avLst/>
          </a:prstGeom>
        </p:spPr>
      </p:sp>
      <p:sp>
        <p:nvSpPr>
          <p:cNvPr id="226" name="PlaceHolder 3"/>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1" lang="en-US" sz="2000" spc="-1" strike="noStrike">
                <a:latin typeface="Arial"/>
              </a:rPr>
              <a:t>Memory management</a:t>
            </a:r>
            <a:r>
              <a:rPr b="0" lang="en-US" sz="2000" spc="-1" strike="noStrike">
                <a:latin typeface="Arial"/>
              </a:rPr>
              <a:t> is the act of managing </a:t>
            </a:r>
            <a:r>
              <a:rPr b="0" lang="en-US" sz="2000" spc="-1" strike="noStrike" u="sng">
                <a:solidFill>
                  <a:srgbClr val="000000"/>
                </a:solidFill>
                <a:uFillTx/>
                <a:latin typeface="Arial"/>
                <a:hlinkClick r:id="rId1"/>
              </a:rPr>
              <a:t>computer memory</a:t>
            </a:r>
            <a:r>
              <a:rPr b="0" lang="en-US" sz="2000" spc="-1" strike="noStrike">
                <a:solidFill>
                  <a:srgbClr val="000000"/>
                </a:solidFill>
                <a:latin typeface="Arial"/>
              </a:rPr>
              <a:t>. In its simpler forms, this involves providing ways to allocate portions of memory to programs at their request, and freeing it for reuse when no longer needed. The management of main memory is critical to the computer system.</a:t>
            </a: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2"/>
              </a:rPr>
              <a:t>Virtual memory</a:t>
            </a:r>
            <a:r>
              <a:rPr b="0" lang="en-US" sz="2000" spc="-1" strike="noStrike">
                <a:solidFill>
                  <a:srgbClr val="000000"/>
                </a:solidFill>
                <a:latin typeface="Arial"/>
              </a:rPr>
              <a:t> systems separate the memory addresses used by a process from actual physical addresses, allowing separation of processes and increasing the effectively available amount of RAM using </a:t>
            </a:r>
            <a:r>
              <a:rPr b="0" lang="en-US" sz="2000" spc="-1" strike="noStrike" u="sng">
                <a:solidFill>
                  <a:srgbClr val="000000"/>
                </a:solidFill>
                <a:uFillTx/>
                <a:latin typeface="Arial"/>
                <a:hlinkClick r:id="rId3"/>
              </a:rPr>
              <a:t>disk swapping</a:t>
            </a:r>
            <a:r>
              <a:rPr b="0" lang="en-US" sz="2000" spc="-1" strike="noStrike">
                <a:solidFill>
                  <a:srgbClr val="000000"/>
                </a:solidFill>
                <a:latin typeface="Arial"/>
              </a:rPr>
              <a:t>. The quality of the virtual memory manager can have a big impact on overall system performance.</a:t>
            </a:r>
            <a:endParaRPr b="0" lang="en-US" sz="2000" spc="-1" strike="noStrike">
              <a:latin typeface="Arial"/>
            </a:endParaRPr>
          </a:p>
          <a:p>
            <a:pPr marL="216000" indent="-215640">
              <a:lnSpc>
                <a:spcPct val="100000"/>
              </a:lnSpc>
            </a:pPr>
            <a:endParaRPr b="0" lang="en-US" sz="2000" spc="-1" strike="noStrike">
              <a:latin typeface="Arial"/>
            </a:endParaRPr>
          </a:p>
          <a:p>
            <a:pPr marL="216000" indent="-215640">
              <a:lnSpc>
                <a:spcPct val="100000"/>
              </a:lnSpc>
            </a:pPr>
            <a:r>
              <a:rPr b="0" lang="en-US" sz="2000" spc="-1" strike="noStrike" u="sng">
                <a:solidFill>
                  <a:srgbClr val="000000"/>
                </a:solidFill>
                <a:uFillTx/>
                <a:latin typeface="Arial"/>
                <a:hlinkClick r:id="rId4"/>
              </a:rPr>
              <a:t>Garbage collection</a:t>
            </a:r>
            <a:r>
              <a:rPr b="0" lang="en-US" sz="2000" spc="-1" strike="noStrike">
                <a:solidFill>
                  <a:srgbClr val="000000"/>
                </a:solidFill>
                <a:latin typeface="Arial"/>
              </a:rPr>
              <a:t> is the automated allocation, and deallocation of computer memory resources for a program. This is generally implemented at the programming language level and is in opposition to </a:t>
            </a:r>
            <a:r>
              <a:rPr b="0" lang="en-US" sz="2000" spc="-1" strike="noStrike" u="sng">
                <a:solidFill>
                  <a:srgbClr val="000000"/>
                </a:solidFill>
                <a:uFillTx/>
                <a:latin typeface="Arial"/>
                <a:hlinkClick r:id="rId5"/>
              </a:rPr>
              <a:t>manual memory management</a:t>
            </a:r>
            <a:r>
              <a:rPr b="0" lang="en-US" sz="2000" spc="-1" strike="noStrike">
                <a:solidFill>
                  <a:srgbClr val="000000"/>
                </a:solidFill>
                <a:latin typeface="Arial"/>
              </a:rPr>
              <a:t>, the explicit allocation and deallocation of computer memory resources.</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7329536-73E5-45C7-B004-DA7522AB9CFB}" type="slidenum">
              <a:rPr b="0" lang="en-US" sz="1200" spc="-1" strike="noStrike">
                <a:solidFill>
                  <a:srgbClr val="000000"/>
                </a:solidFill>
                <a:latin typeface="Calibri"/>
                <a:ea typeface="+mn-ea"/>
              </a:rPr>
              <a:t>&lt;number&gt;</a:t>
            </a:fld>
            <a:endParaRPr b="0" lang="en-US" sz="1200" spc="-1" strike="noStrike">
              <a:latin typeface="Arial"/>
            </a:endParaRPr>
          </a:p>
        </p:txBody>
      </p:sp>
      <p:sp>
        <p:nvSpPr>
          <p:cNvPr id="228" name="PlaceHolder 2"/>
          <p:cNvSpPr>
            <a:spLocks noGrp="1"/>
          </p:cNvSpPr>
          <p:nvPr>
            <p:ph type="sldImg"/>
          </p:nvPr>
        </p:nvSpPr>
        <p:spPr>
          <a:xfrm>
            <a:off x="1143000" y="685800"/>
            <a:ext cx="4571280" cy="3428280"/>
          </a:xfrm>
          <a:prstGeom prst="rect">
            <a:avLst/>
          </a:prstGeom>
        </p:spPr>
      </p:sp>
      <p:sp>
        <p:nvSpPr>
          <p:cNvPr id="229" name="PlaceHolder 3"/>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609480"/>
            <a:ext cx="7771680" cy="1142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3.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7.xml"/><Relationship Id="rId3"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0" y="457200"/>
            <a:ext cx="9143280" cy="1461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000000"/>
                </a:solidFill>
                <a:latin typeface="Calibri"/>
                <a:ea typeface="DejaVu Sans"/>
              </a:rPr>
              <a:t>  </a:t>
            </a:r>
            <a:endParaRPr b="0" lang="en-US" sz="3600" spc="-1" strike="noStrike">
              <a:latin typeface="Arial"/>
            </a:endParaRPr>
          </a:p>
          <a:p>
            <a:pPr algn="ctr">
              <a:lnSpc>
                <a:spcPct val="100000"/>
              </a:lnSpc>
            </a:pPr>
            <a:r>
              <a:rPr b="1" lang="en-US" sz="5400" spc="-1" strike="noStrike">
                <a:solidFill>
                  <a:srgbClr val="10243e"/>
                </a:solidFill>
                <a:latin typeface="Tahoma"/>
                <a:ea typeface="DejaVu Sans"/>
              </a:rPr>
              <a:t>Operating Systems</a:t>
            </a:r>
            <a:endParaRPr b="0" lang="en-US" sz="5400" spc="-1" strike="noStrike">
              <a:latin typeface="Arial"/>
            </a:endParaRPr>
          </a:p>
        </p:txBody>
      </p:sp>
      <p:grpSp>
        <p:nvGrpSpPr>
          <p:cNvPr id="159" name="Group 2"/>
          <p:cNvGrpSpPr/>
          <p:nvPr/>
        </p:nvGrpSpPr>
        <p:grpSpPr>
          <a:xfrm>
            <a:off x="228600" y="2666880"/>
            <a:ext cx="8457480" cy="3152160"/>
            <a:chOff x="228600" y="2666880"/>
            <a:chExt cx="8457480" cy="3152160"/>
          </a:xfrm>
        </p:grpSpPr>
        <p:pic>
          <p:nvPicPr>
            <p:cNvPr id="160" name="Picture 3" descr=""/>
            <p:cNvPicPr/>
            <p:nvPr/>
          </p:nvPicPr>
          <p:blipFill>
            <a:blip r:embed="rId1"/>
            <a:stretch/>
          </p:blipFill>
          <p:spPr>
            <a:xfrm>
              <a:off x="3276720" y="3200400"/>
              <a:ext cx="2437560" cy="2432520"/>
            </a:xfrm>
            <a:prstGeom prst="rect">
              <a:avLst/>
            </a:prstGeom>
            <a:ln w="9360">
              <a:noFill/>
            </a:ln>
          </p:spPr>
        </p:pic>
        <p:pic>
          <p:nvPicPr>
            <p:cNvPr id="161" name="Picture 2" descr=""/>
            <p:cNvPicPr/>
            <p:nvPr/>
          </p:nvPicPr>
          <p:blipFill>
            <a:blip r:embed="rId2"/>
            <a:stretch/>
          </p:blipFill>
          <p:spPr>
            <a:xfrm>
              <a:off x="228600" y="2666880"/>
              <a:ext cx="2704320" cy="3092760"/>
            </a:xfrm>
            <a:prstGeom prst="rect">
              <a:avLst/>
            </a:prstGeom>
            <a:ln w="9360">
              <a:noFill/>
            </a:ln>
          </p:spPr>
        </p:pic>
        <p:pic>
          <p:nvPicPr>
            <p:cNvPr id="162" name="Picture 3" descr=""/>
            <p:cNvPicPr/>
            <p:nvPr/>
          </p:nvPicPr>
          <p:blipFill>
            <a:blip r:embed="rId3"/>
            <a:stretch/>
          </p:blipFill>
          <p:spPr>
            <a:xfrm>
              <a:off x="6095880" y="2743200"/>
              <a:ext cx="2590200" cy="3075840"/>
            </a:xfrm>
            <a:prstGeom prst="rect">
              <a:avLst/>
            </a:prstGeom>
            <a:ln w="9360">
              <a:noFill/>
            </a:ln>
          </p:spPr>
        </p:pic>
      </p:gr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85800" y="-7632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Device Management</a:t>
            </a:r>
            <a:endParaRPr b="0" lang="en-US" sz="4400" spc="-1" strike="noStrike">
              <a:latin typeface="Arial"/>
            </a:endParaRPr>
          </a:p>
        </p:txBody>
      </p:sp>
      <p:sp>
        <p:nvSpPr>
          <p:cNvPr id="187" name="CustomShape 2"/>
          <p:cNvSpPr/>
          <p:nvPr/>
        </p:nvSpPr>
        <p:spPr>
          <a:xfrm>
            <a:off x="0" y="1295280"/>
            <a:ext cx="9143280" cy="556200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641"/>
              </a:spcBef>
              <a:buClr>
                <a:srgbClr val="00ff00"/>
              </a:buClr>
              <a:buFont typeface="Symbol"/>
              <a:buChar char=""/>
            </a:pPr>
            <a:r>
              <a:rPr b="0" lang="en-US" sz="3200" spc="-1" strike="noStrike">
                <a:solidFill>
                  <a:srgbClr val="00ff00"/>
                </a:solidFill>
                <a:latin typeface="Arial"/>
              </a:rPr>
              <a:t>Applications talk to devices</a:t>
            </a:r>
            <a:r>
              <a:rPr b="0" lang="en-US" sz="3200" spc="-1" strike="noStrike">
                <a:solidFill>
                  <a:srgbClr val="ffffff"/>
                </a:solidFill>
                <a:latin typeface="Arial"/>
              </a:rPr>
              <a:t> through the OS and OS talks to and manages devices through </a:t>
            </a:r>
            <a:r>
              <a:rPr b="0" lang="en-US" sz="3200" spc="-1" strike="noStrike">
                <a:solidFill>
                  <a:srgbClr val="d45000"/>
                </a:solidFill>
                <a:latin typeface="Arial"/>
              </a:rPr>
              <a:t>device drivers</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pPr>
            <a:r>
              <a:rPr b="0" lang="en-US" sz="3200" spc="-1" strike="noStrike">
                <a:solidFill>
                  <a:srgbClr val="ffffff"/>
                </a:solidFill>
                <a:latin typeface="Arial"/>
              </a:rPr>
              <a:t>	</a:t>
            </a:r>
            <a:r>
              <a:rPr b="1" lang="en-US" sz="3200" spc="-1" strike="noStrike">
                <a:solidFill>
                  <a:srgbClr val="00b0f0"/>
                </a:solidFill>
                <a:latin typeface="Arial"/>
              </a:rPr>
              <a:t>Example: </a:t>
            </a:r>
            <a:r>
              <a:rPr b="0" lang="en-US" sz="3200" spc="-1" strike="noStrike">
                <a:solidFill>
                  <a:srgbClr val="ffffff"/>
                </a:solidFill>
                <a:latin typeface="Arial"/>
              </a:rPr>
              <a:t>When we </a:t>
            </a:r>
            <a:r>
              <a:rPr b="0" lang="en-US" sz="3200" spc="-1" strike="noStrike">
                <a:solidFill>
                  <a:srgbClr val="00ff00"/>
                </a:solidFill>
                <a:latin typeface="Arial"/>
              </a:rPr>
              <a:t>print to a laser printer</a:t>
            </a:r>
            <a:r>
              <a:rPr b="0" lang="en-US" sz="3200" spc="-1" strike="noStrike">
                <a:solidFill>
                  <a:srgbClr val="ffffff"/>
                </a:solidFill>
                <a:latin typeface="Arial"/>
              </a:rPr>
              <a:t>, we do not need to know its details.  All we do is to tell the printer device driver about what needs to be printed and it takes care of the details</a:t>
            </a:r>
            <a:endParaRPr b="0" lang="en-US" sz="32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685800" y="-22860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Application Interface</a:t>
            </a:r>
            <a:endParaRPr b="0" lang="en-US" sz="4400" spc="-1" strike="noStrike">
              <a:latin typeface="Arial"/>
            </a:endParaRPr>
          </a:p>
        </p:txBody>
      </p:sp>
      <p:sp>
        <p:nvSpPr>
          <p:cNvPr id="189" name="CustomShape 2"/>
          <p:cNvSpPr/>
          <p:nvPr/>
        </p:nvSpPr>
        <p:spPr>
          <a:xfrm>
            <a:off x="0" y="838080"/>
            <a:ext cx="9143280" cy="5790600"/>
          </a:xfrm>
          <a:prstGeom prst="rect">
            <a:avLst/>
          </a:prstGeom>
          <a:noFill/>
          <a:ln w="9360">
            <a:noFill/>
          </a:ln>
        </p:spPr>
        <p:style>
          <a:lnRef idx="0"/>
          <a:fillRef idx="0"/>
          <a:effectRef idx="0"/>
          <a:fontRef idx="minor"/>
        </p:style>
        <p:txBody>
          <a:bodyPr lIns="90000" rIns="90000" tIns="45000" bIns="45000"/>
          <a:p>
            <a:pPr marL="343080" indent="-342360">
              <a:lnSpc>
                <a:spcPct val="90000"/>
              </a:lnSpc>
              <a:spcBef>
                <a:spcPts val="641"/>
              </a:spcBef>
              <a:buClr>
                <a:srgbClr val="ffffff"/>
              </a:buClr>
              <a:buFont typeface="Symbol"/>
              <a:buChar char=""/>
            </a:pPr>
            <a:r>
              <a:rPr b="0" lang="en-US" sz="3200" spc="-1" strike="noStrike">
                <a:solidFill>
                  <a:srgbClr val="ffffff"/>
                </a:solidFill>
                <a:latin typeface="Arial"/>
              </a:rPr>
              <a:t>Application developers do not need to know much about the hardware</a:t>
            </a:r>
            <a:endParaRPr b="0" lang="en-US" sz="3200" spc="-1" strike="noStrike">
              <a:latin typeface="Arial"/>
            </a:endParaRPr>
          </a:p>
          <a:p>
            <a:pPr>
              <a:lnSpc>
                <a:spcPct val="90000"/>
              </a:lnSpc>
              <a:spcBef>
                <a:spcPts val="360"/>
              </a:spcBef>
            </a:pPr>
            <a:endParaRPr b="0" lang="en-US" sz="3200" spc="-1" strike="noStrike">
              <a:latin typeface="Arial"/>
            </a:endParaRPr>
          </a:p>
          <a:p>
            <a:pPr marL="343080" indent="-342360">
              <a:lnSpc>
                <a:spcPct val="90000"/>
              </a:lnSpc>
              <a:spcBef>
                <a:spcPts val="641"/>
              </a:spcBef>
              <a:buClr>
                <a:srgbClr val="ffffff"/>
              </a:buClr>
              <a:buFont typeface="Symbol"/>
              <a:buChar char=""/>
            </a:pPr>
            <a:r>
              <a:rPr b="0" lang="en-US" sz="3200" spc="-1" strike="noStrike">
                <a:solidFill>
                  <a:srgbClr val="ffffff"/>
                </a:solidFill>
                <a:latin typeface="Arial"/>
              </a:rPr>
              <a:t>The OS provides all applications with a </a:t>
            </a:r>
            <a:r>
              <a:rPr b="0" lang="en-US" sz="3200" spc="-1" strike="noStrike">
                <a:solidFill>
                  <a:srgbClr val="d45000"/>
                </a:solidFill>
                <a:latin typeface="Arial"/>
              </a:rPr>
              <a:t>straight-forward and consistent interface to hardware</a:t>
            </a:r>
            <a:endParaRPr b="0" lang="en-US" sz="3200" spc="-1" strike="noStrike">
              <a:latin typeface="Arial"/>
            </a:endParaRPr>
          </a:p>
          <a:p>
            <a:pPr>
              <a:lnSpc>
                <a:spcPct val="90000"/>
              </a:lnSpc>
              <a:spcBef>
                <a:spcPts val="360"/>
              </a:spcBef>
            </a:pPr>
            <a:endParaRPr b="0" lang="en-US" sz="3200" spc="-1" strike="noStrike">
              <a:latin typeface="Arial"/>
            </a:endParaRPr>
          </a:p>
          <a:p>
            <a:pPr marL="343080" indent="-342360">
              <a:lnSpc>
                <a:spcPct val="90000"/>
              </a:lnSpc>
              <a:spcBef>
                <a:spcPts val="641"/>
              </a:spcBef>
            </a:pPr>
            <a:r>
              <a:rPr b="0" lang="en-US" sz="3200" spc="-1" strike="noStrike">
                <a:solidFill>
                  <a:srgbClr val="ffffff"/>
                </a:solidFill>
                <a:latin typeface="Arial"/>
              </a:rPr>
              <a:t>	</a:t>
            </a:r>
            <a:r>
              <a:rPr b="1" lang="en-US" sz="3200" spc="-1" strike="noStrike">
                <a:solidFill>
                  <a:srgbClr val="00b0f0"/>
                </a:solidFill>
                <a:latin typeface="Arial"/>
              </a:rPr>
              <a:t> </a:t>
            </a:r>
            <a:r>
              <a:rPr b="1" lang="en-US" sz="3200" spc="-1" strike="noStrike">
                <a:solidFill>
                  <a:srgbClr val="00b0f0"/>
                </a:solidFill>
                <a:latin typeface="Arial"/>
              </a:rPr>
              <a:t>Example: </a:t>
            </a:r>
            <a:r>
              <a:rPr b="0" lang="en-US" sz="3200" spc="-1" strike="noStrike">
                <a:solidFill>
                  <a:srgbClr val="ffffff"/>
                </a:solidFill>
                <a:latin typeface="Arial"/>
              </a:rPr>
              <a:t>An application uses the OS to </a:t>
            </a:r>
            <a:r>
              <a:rPr b="0" lang="en-US" sz="3200" spc="-1" strike="noStrike">
                <a:solidFill>
                  <a:srgbClr val="d45000"/>
                </a:solidFill>
                <a:latin typeface="Arial"/>
              </a:rPr>
              <a:t>store data on the disk drive</a:t>
            </a:r>
            <a:r>
              <a:rPr b="0" lang="en-US" sz="3200" spc="-1" strike="noStrike">
                <a:solidFill>
                  <a:srgbClr val="ffffff"/>
                </a:solidFill>
                <a:latin typeface="Arial"/>
              </a:rPr>
              <a:t> without knowing exact physical characteristics of the disk.  </a:t>
            </a:r>
            <a:endParaRPr b="0" lang="en-US" sz="3200" spc="-1" strike="noStrike">
              <a:latin typeface="Arial"/>
            </a:endParaRPr>
          </a:p>
        </p:txBody>
      </p:sp>
    </p:spTree>
  </p:cSld>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8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85800" y="-15228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User Interface</a:t>
            </a:r>
            <a:endParaRPr b="0" lang="en-US" sz="4400" spc="-1" strike="noStrike">
              <a:latin typeface="Arial"/>
            </a:endParaRPr>
          </a:p>
        </p:txBody>
      </p:sp>
      <p:sp>
        <p:nvSpPr>
          <p:cNvPr id="191" name="CustomShape 2"/>
          <p:cNvSpPr/>
          <p:nvPr/>
        </p:nvSpPr>
        <p:spPr>
          <a:xfrm>
            <a:off x="76320" y="838080"/>
            <a:ext cx="8914680" cy="579060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561"/>
              </a:spcBef>
              <a:buClr>
                <a:srgbClr val="ffffff"/>
              </a:buClr>
              <a:buFont typeface="Symbol"/>
              <a:buChar char=""/>
            </a:pPr>
            <a:r>
              <a:rPr b="0" lang="en-US" sz="2800" spc="-1" strike="noStrike">
                <a:solidFill>
                  <a:srgbClr val="ffffff"/>
                </a:solidFill>
                <a:latin typeface="Arial"/>
              </a:rPr>
              <a:t>Users communicate with the computer using a consistent user interface provided by the OS</a:t>
            </a:r>
            <a:endParaRPr b="0" lang="en-US" sz="2800" spc="-1" strike="noStrike">
              <a:latin typeface="Arial"/>
            </a:endParaRPr>
          </a:p>
          <a:p>
            <a:pPr>
              <a:lnSpc>
                <a:spcPct val="100000"/>
              </a:lnSpc>
              <a:spcBef>
                <a:spcPts val="561"/>
              </a:spcBef>
            </a:pPr>
            <a:endParaRPr b="0" lang="en-US" sz="2800" spc="-1" strike="noStrike">
              <a:latin typeface="Arial"/>
            </a:endParaRPr>
          </a:p>
          <a:p>
            <a:pPr marL="343080" indent="-342360">
              <a:lnSpc>
                <a:spcPct val="100000"/>
              </a:lnSpc>
              <a:spcBef>
                <a:spcPts val="561"/>
              </a:spcBef>
              <a:buClr>
                <a:srgbClr val="ffffff"/>
              </a:buClr>
              <a:buFont typeface="Symbol"/>
              <a:buChar char=""/>
            </a:pPr>
            <a:r>
              <a:rPr b="0" lang="en-US" sz="2800" spc="-1" strike="noStrike">
                <a:solidFill>
                  <a:srgbClr val="ffffff"/>
                </a:solidFill>
                <a:latin typeface="Arial"/>
              </a:rPr>
              <a:t>This UI can be a </a:t>
            </a:r>
            <a:r>
              <a:rPr b="1" lang="en-US" sz="2800" spc="-1" strike="noStrike">
                <a:solidFill>
                  <a:srgbClr val="d45000"/>
                </a:solidFill>
                <a:latin typeface="Arial"/>
              </a:rPr>
              <a:t>command-line interface </a:t>
            </a:r>
            <a:r>
              <a:rPr b="0" lang="en-US" sz="2800" spc="-1" strike="noStrike">
                <a:solidFill>
                  <a:srgbClr val="ffffff"/>
                </a:solidFill>
                <a:latin typeface="Arial"/>
              </a:rPr>
              <a:t>in which a user types in the commands. Example:</a:t>
            </a:r>
            <a:endParaRPr b="0" lang="en-US" sz="2800" spc="-1" strike="noStrike">
              <a:latin typeface="Arial"/>
            </a:endParaRPr>
          </a:p>
          <a:p>
            <a:pPr marL="343080" indent="-342360">
              <a:lnSpc>
                <a:spcPct val="100000"/>
              </a:lnSpc>
              <a:spcBef>
                <a:spcPts val="561"/>
              </a:spcBef>
            </a:pPr>
            <a:r>
              <a:rPr b="0" lang="en-US" sz="2800" spc="-1" strike="noStrike">
                <a:solidFill>
                  <a:srgbClr val="ffffff"/>
                </a:solidFill>
                <a:latin typeface="Arial"/>
              </a:rPr>
              <a:t>	</a:t>
            </a:r>
            <a:r>
              <a:rPr b="0" lang="en-US" sz="2800" spc="-1" strike="noStrike">
                <a:solidFill>
                  <a:srgbClr val="ffffff"/>
                </a:solidFill>
                <a:latin typeface="Arial"/>
              </a:rPr>
              <a:t>	</a:t>
            </a:r>
            <a:r>
              <a:rPr b="1" lang="en-US" sz="2800" spc="-1" strike="noStrike">
                <a:solidFill>
                  <a:srgbClr val="00ffff"/>
                </a:solidFill>
                <a:latin typeface="Courier New"/>
              </a:rPr>
              <a:t>copy a:/file1.html c:/file1.html</a:t>
            </a: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buClr>
                <a:srgbClr val="ffffff"/>
              </a:buClr>
              <a:buFont typeface="Symbol"/>
              <a:buChar char=""/>
            </a:pPr>
            <a:r>
              <a:rPr b="0" lang="en-US" sz="2800" spc="-1" strike="noStrike">
                <a:solidFill>
                  <a:srgbClr val="ffffff"/>
                </a:solidFill>
                <a:latin typeface="Arial"/>
              </a:rPr>
              <a:t>Or, it can be a </a:t>
            </a:r>
            <a:r>
              <a:rPr b="1" lang="en-US" sz="2800" spc="-1" strike="noStrike">
                <a:solidFill>
                  <a:srgbClr val="d45000"/>
                </a:solidFill>
                <a:latin typeface="Arial"/>
              </a:rPr>
              <a:t>graphical UI</a:t>
            </a:r>
            <a:r>
              <a:rPr b="0" lang="en-US" sz="2800" spc="-1" strike="noStrike">
                <a:solidFill>
                  <a:srgbClr val="ffffff"/>
                </a:solidFill>
                <a:latin typeface="Arial"/>
              </a:rPr>
              <a:t>, where </a:t>
            </a:r>
            <a:r>
              <a:rPr b="0" lang="en-US" sz="2800" spc="-1" strike="noStrike">
                <a:solidFill>
                  <a:srgbClr val="00ff00"/>
                </a:solidFill>
                <a:latin typeface="Arial"/>
              </a:rPr>
              <a:t>Windows, Icons, Menus, and a Pointing device</a:t>
            </a:r>
            <a:r>
              <a:rPr b="0" lang="en-US" sz="2800" spc="-1" strike="noStrike">
                <a:solidFill>
                  <a:srgbClr val="ffffff"/>
                </a:solidFill>
                <a:latin typeface="Arial"/>
              </a:rPr>
              <a:t> (such as a mouse) is used to receive and display information.  Example:</a:t>
            </a:r>
            <a:endParaRPr b="0" lang="en-US" sz="2800" spc="-1" strike="noStrike">
              <a:latin typeface="Arial"/>
            </a:endParaRPr>
          </a:p>
          <a:p>
            <a:pPr marL="343080" indent="-342360">
              <a:lnSpc>
                <a:spcPct val="100000"/>
              </a:lnSpc>
              <a:spcBef>
                <a:spcPts val="561"/>
              </a:spcBef>
            </a:pPr>
            <a:r>
              <a:rPr b="0" lang="en-US" sz="2800" spc="-1" strike="noStrike">
                <a:solidFill>
                  <a:srgbClr val="ffffff"/>
                </a:solidFill>
                <a:latin typeface="Arial"/>
              </a:rPr>
              <a:t>	</a:t>
            </a:r>
            <a:r>
              <a:rPr b="0" lang="en-US" sz="2800" spc="-1" strike="noStrike">
                <a:solidFill>
                  <a:srgbClr val="ffffff"/>
                </a:solidFill>
                <a:latin typeface="Arial"/>
              </a:rPr>
              <a:t>	</a:t>
            </a:r>
            <a:r>
              <a:rPr b="1" lang="en-US" sz="2800" spc="-1" strike="noStrike">
                <a:solidFill>
                  <a:srgbClr val="00ffff"/>
                </a:solidFill>
                <a:latin typeface="Arial"/>
              </a:rPr>
              <a:t>With the help of the mouse, drag </a:t>
            </a:r>
            <a:r>
              <a:rPr b="1" lang="en-US" sz="2800" spc="-1" strike="noStrike">
                <a:solidFill>
                  <a:srgbClr val="00ffff"/>
                </a:solidFill>
                <a:latin typeface="Courier New"/>
              </a:rPr>
              <a:t>file1.html</a:t>
            </a:r>
            <a:r>
              <a:rPr b="1" lang="en-US" sz="2800" spc="-1" strike="noStrike">
                <a:solidFill>
                  <a:srgbClr val="00ffff"/>
                </a:solidFill>
                <a:latin typeface="Arial"/>
              </a:rPr>
              <a:t> </a:t>
            </a:r>
            <a:r>
              <a:rPr b="1" lang="en-US" sz="2800" spc="-1" strike="noStrike">
                <a:solidFill>
                  <a:srgbClr val="00ffff"/>
                </a:solidFill>
                <a:latin typeface="Arial"/>
              </a:rPr>
              <a:t>	</a:t>
            </a:r>
            <a:r>
              <a:rPr b="1" lang="en-US" sz="2800" spc="-1" strike="noStrike">
                <a:solidFill>
                  <a:srgbClr val="00ffff"/>
                </a:solidFill>
                <a:latin typeface="Arial"/>
              </a:rPr>
              <a:t>from drive </a:t>
            </a:r>
            <a:r>
              <a:rPr b="1" lang="en-US" sz="2800" spc="-1" strike="noStrike">
                <a:solidFill>
                  <a:srgbClr val="00ffff"/>
                </a:solidFill>
                <a:latin typeface="Courier New"/>
              </a:rPr>
              <a:t>a</a:t>
            </a:r>
            <a:r>
              <a:rPr b="1" lang="en-US" sz="2800" spc="-1" strike="noStrike">
                <a:solidFill>
                  <a:srgbClr val="00ffff"/>
                </a:solidFill>
                <a:latin typeface="Arial"/>
              </a:rPr>
              <a:t> to drive </a:t>
            </a:r>
            <a:r>
              <a:rPr b="1" lang="en-US" sz="2800" spc="-1" strike="noStrike">
                <a:solidFill>
                  <a:srgbClr val="00ffff"/>
                </a:solidFill>
                <a:latin typeface="Courier New"/>
              </a:rPr>
              <a:t>c</a:t>
            </a:r>
            <a:endParaRPr b="0" lang="en-US" sz="28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685800" y="-15228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Types of Operating Systems</a:t>
            </a:r>
            <a:endParaRPr b="0" lang="en-US" sz="4400" spc="-1" strike="noStrike">
              <a:latin typeface="Arial"/>
            </a:endParaRPr>
          </a:p>
        </p:txBody>
      </p:sp>
      <p:sp>
        <p:nvSpPr>
          <p:cNvPr id="193" name="CustomShape 2"/>
          <p:cNvSpPr/>
          <p:nvPr/>
        </p:nvSpPr>
        <p:spPr>
          <a:xfrm>
            <a:off x="228600" y="1219320"/>
            <a:ext cx="8762400" cy="533340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3200" spc="-1" strike="noStrike">
                <a:solidFill>
                  <a:srgbClr val="ffffff"/>
                </a:solidFill>
                <a:latin typeface="Arial"/>
              </a:rPr>
              <a:t>Classification according to </a:t>
            </a:r>
            <a:r>
              <a:rPr b="0" lang="en-US" sz="3200" spc="-1" strike="noStrike">
                <a:solidFill>
                  <a:srgbClr val="d45000"/>
                </a:solidFill>
                <a:latin typeface="Arial"/>
              </a:rPr>
              <a:t>type of computers</a:t>
            </a:r>
            <a:r>
              <a:rPr b="0" lang="en-US" sz="3200" spc="-1" strike="noStrike">
                <a:solidFill>
                  <a:srgbClr val="ffffff"/>
                </a:solidFill>
                <a:latin typeface="Arial"/>
              </a:rPr>
              <a:t> and </a:t>
            </a:r>
            <a:r>
              <a:rPr b="0" lang="en-US" sz="3200" spc="-1" strike="noStrike">
                <a:solidFill>
                  <a:srgbClr val="d45000"/>
                </a:solidFill>
                <a:latin typeface="Arial"/>
              </a:rPr>
              <a:t>applications</a:t>
            </a:r>
            <a:r>
              <a:rPr b="0" lang="en-US" sz="3200" spc="-1" strike="noStrike">
                <a:solidFill>
                  <a:srgbClr val="ffffff"/>
                </a:solidFill>
                <a:latin typeface="Arial"/>
              </a:rPr>
              <a:t> they support</a:t>
            </a:r>
            <a:endParaRPr b="0" lang="en-US" sz="3200" spc="-1" strike="noStrike">
              <a:latin typeface="Arial"/>
            </a:endParaRPr>
          </a:p>
          <a:p>
            <a:pPr>
              <a:lnSpc>
                <a:spcPct val="100000"/>
              </a:lnSpc>
            </a:pPr>
            <a:endParaRPr b="0" lang="en-US" sz="3200" spc="-1" strike="noStrike">
              <a:latin typeface="Arial"/>
            </a:endParaRPr>
          </a:p>
          <a:p>
            <a:pPr lvl="1" marL="971640" indent="-513720">
              <a:lnSpc>
                <a:spcPct val="100000"/>
              </a:lnSpc>
              <a:spcBef>
                <a:spcPts val="641"/>
              </a:spcBef>
              <a:buClr>
                <a:srgbClr val="66ffff"/>
              </a:buClr>
              <a:buFont typeface="StarSymbol"/>
              <a:buAutoNum type="arabicPeriod"/>
            </a:pPr>
            <a:r>
              <a:rPr b="0" lang="en-US" sz="3200" spc="-1" strike="noStrike">
                <a:solidFill>
                  <a:srgbClr val="d45000"/>
                </a:solidFill>
                <a:latin typeface="Arial"/>
              </a:rPr>
              <a:t>Real-Time </a:t>
            </a:r>
            <a:r>
              <a:rPr b="0" lang="en-US" sz="3200" spc="-1" strike="noStrike">
                <a:solidFill>
                  <a:srgbClr val="ffffff"/>
                </a:solidFill>
                <a:latin typeface="Arial"/>
              </a:rPr>
              <a:t>Operating System (RTOS) </a:t>
            </a:r>
            <a:endParaRPr b="0" lang="en-US" sz="3200" spc="-1" strike="noStrike">
              <a:latin typeface="Arial"/>
            </a:endParaRPr>
          </a:p>
          <a:p>
            <a:pPr lvl="1" marL="971640" indent="-513720">
              <a:lnSpc>
                <a:spcPct val="100000"/>
              </a:lnSpc>
              <a:spcBef>
                <a:spcPts val="641"/>
              </a:spcBef>
              <a:buClr>
                <a:srgbClr val="66ffff"/>
              </a:buClr>
              <a:buFont typeface="StarSymbol"/>
              <a:buAutoNum type="arabicPeriod"/>
            </a:pPr>
            <a:r>
              <a:rPr b="0" lang="en-US" sz="3200" spc="-1" strike="noStrike">
                <a:solidFill>
                  <a:srgbClr val="d45000"/>
                </a:solidFill>
                <a:latin typeface="Arial"/>
              </a:rPr>
              <a:t>Single-User, Single Task </a:t>
            </a:r>
            <a:endParaRPr b="0" lang="en-US" sz="3200" spc="-1" strike="noStrike">
              <a:latin typeface="Arial"/>
            </a:endParaRPr>
          </a:p>
          <a:p>
            <a:pPr lvl="1" marL="971640" indent="-513720">
              <a:lnSpc>
                <a:spcPct val="100000"/>
              </a:lnSpc>
              <a:spcBef>
                <a:spcPts val="641"/>
              </a:spcBef>
              <a:buClr>
                <a:srgbClr val="66ffff"/>
              </a:buClr>
              <a:buFont typeface="StarSymbol"/>
              <a:buAutoNum type="arabicPeriod"/>
            </a:pPr>
            <a:r>
              <a:rPr b="0" lang="en-US" sz="3200" spc="-1" strike="noStrike">
                <a:solidFill>
                  <a:srgbClr val="d45000"/>
                </a:solidFill>
                <a:latin typeface="Arial"/>
              </a:rPr>
              <a:t>Single-User, Multi-Tasking  </a:t>
            </a:r>
            <a:endParaRPr b="0" lang="en-US" sz="3200" spc="-1" strike="noStrike">
              <a:latin typeface="Arial"/>
            </a:endParaRPr>
          </a:p>
          <a:p>
            <a:pPr lvl="1" marL="971640" indent="-513720">
              <a:lnSpc>
                <a:spcPct val="100000"/>
              </a:lnSpc>
              <a:spcBef>
                <a:spcPts val="641"/>
              </a:spcBef>
              <a:buClr>
                <a:srgbClr val="66ffff"/>
              </a:buClr>
              <a:buFont typeface="StarSymbol"/>
              <a:buAutoNum type="arabicPeriod"/>
            </a:pPr>
            <a:r>
              <a:rPr b="0" lang="en-US" sz="3200" spc="-1" strike="noStrike">
                <a:solidFill>
                  <a:srgbClr val="d45000"/>
                </a:solidFill>
                <a:latin typeface="Arial"/>
              </a:rPr>
              <a:t>Multi-User</a:t>
            </a:r>
            <a:endParaRPr b="0" lang="en-US" sz="3200" spc="-1" strike="noStrike">
              <a:latin typeface="Arial"/>
            </a:endParaRPr>
          </a:p>
        </p:txBody>
      </p:sp>
    </p:spTree>
  </p:cSld>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685800" y="-22860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RTOS</a:t>
            </a:r>
            <a:endParaRPr b="0" lang="en-US" sz="4400" spc="-1" strike="noStrike">
              <a:latin typeface="Arial"/>
            </a:endParaRPr>
          </a:p>
        </p:txBody>
      </p:sp>
      <p:sp>
        <p:nvSpPr>
          <p:cNvPr id="195" name="CustomShape 2"/>
          <p:cNvSpPr/>
          <p:nvPr/>
        </p:nvSpPr>
        <p:spPr>
          <a:xfrm>
            <a:off x="0" y="762120"/>
            <a:ext cx="9143280" cy="6095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Used to run </a:t>
            </a:r>
            <a:r>
              <a:rPr b="0" lang="en-US" sz="3200" spc="-1" strike="noStrike">
                <a:solidFill>
                  <a:srgbClr val="00ff00"/>
                </a:solidFill>
                <a:latin typeface="Arial"/>
              </a:rPr>
              <a:t>computers embedded</a:t>
            </a:r>
            <a:r>
              <a:rPr b="0" lang="en-US" sz="3200" spc="-1" strike="noStrike">
                <a:solidFill>
                  <a:srgbClr val="ffffff"/>
                </a:solidFill>
                <a:latin typeface="Arial"/>
              </a:rPr>
              <a:t> in machinery, robots, scientific instruments and industrial systems</a:t>
            </a:r>
            <a:endParaRPr b="0" lang="en-US" sz="3200" spc="-1" strike="noStrike">
              <a:latin typeface="Arial"/>
            </a:endParaRPr>
          </a:p>
          <a:p>
            <a:pPr>
              <a:lnSpc>
                <a:spcPct val="100000"/>
              </a:lnSpc>
              <a:spcBef>
                <a:spcPts val="241"/>
              </a:spcBef>
            </a:pPr>
            <a:endParaRPr b="0" lang="en-US" sz="3200" spc="-1" strike="noStrike">
              <a:latin typeface="Arial"/>
            </a:endParaRPr>
          </a:p>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An important part of an RTOS is </a:t>
            </a:r>
            <a:r>
              <a:rPr b="0" lang="en-US" sz="3200" spc="-1" strike="noStrike">
                <a:solidFill>
                  <a:srgbClr val="00ff00"/>
                </a:solidFill>
                <a:latin typeface="Arial"/>
              </a:rPr>
              <a:t>managing the resources</a:t>
            </a:r>
            <a:r>
              <a:rPr b="0" lang="en-US" sz="3200" spc="-1" strike="noStrike">
                <a:solidFill>
                  <a:srgbClr val="ffffff"/>
                </a:solidFill>
                <a:latin typeface="Arial"/>
              </a:rPr>
              <a:t> of the computer so that a particular operation </a:t>
            </a:r>
            <a:r>
              <a:rPr b="0" lang="en-US" sz="3200" spc="-1" strike="noStrike">
                <a:solidFill>
                  <a:srgbClr val="ffff00"/>
                </a:solidFill>
                <a:latin typeface="Arial"/>
              </a:rPr>
              <a:t>executes in precisely the same amount of time</a:t>
            </a:r>
            <a:r>
              <a:rPr b="0" lang="en-US" sz="3200" spc="-1" strike="noStrike">
                <a:solidFill>
                  <a:srgbClr val="ffffff"/>
                </a:solidFill>
                <a:latin typeface="Arial"/>
              </a:rPr>
              <a:t> every time it occurs</a:t>
            </a:r>
            <a:endParaRPr b="0" lang="en-US" sz="3200" spc="-1" strike="noStrike">
              <a:latin typeface="Arial"/>
            </a:endParaRPr>
          </a:p>
          <a:p>
            <a:pPr>
              <a:lnSpc>
                <a:spcPct val="100000"/>
              </a:lnSpc>
              <a:spcBef>
                <a:spcPts val="241"/>
              </a:spcBef>
            </a:pPr>
            <a:endParaRPr b="0" lang="en-US" sz="3200" spc="-1" strike="noStrike">
              <a:latin typeface="Arial"/>
            </a:endParaRPr>
          </a:p>
          <a:p>
            <a:pPr marL="343080" indent="-342360">
              <a:lnSpc>
                <a:spcPct val="100000"/>
              </a:lnSpc>
              <a:spcBef>
                <a:spcPts val="641"/>
              </a:spcBef>
              <a:buClr>
                <a:srgbClr val="00b0f0"/>
              </a:buClr>
              <a:buFont typeface="Symbol"/>
              <a:buChar char=""/>
            </a:pPr>
            <a:r>
              <a:rPr b="1" lang="en-US" sz="3200" spc="-1" strike="noStrike">
                <a:solidFill>
                  <a:srgbClr val="00b0f0"/>
                </a:solidFill>
                <a:latin typeface="Arial"/>
              </a:rPr>
              <a:t>Examples: </a:t>
            </a:r>
            <a:r>
              <a:rPr b="0" lang="en-US" sz="3200" spc="-1" strike="noStrike">
                <a:solidFill>
                  <a:srgbClr val="ffffff"/>
                </a:solidFill>
                <a:latin typeface="Arial"/>
              </a:rPr>
              <a:t>QNX, Real-time Linux</a:t>
            </a:r>
            <a:endParaRPr b="0" lang="en-US" sz="3200" spc="-1" strike="noStrike">
              <a:latin typeface="Arial"/>
            </a:endParaRPr>
          </a:p>
        </p:txBody>
      </p:sp>
    </p:spTree>
  </p:cSld>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685800" y="-7632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Single-User, Single Task</a:t>
            </a:r>
            <a:endParaRPr b="0" lang="en-US" sz="4400" spc="-1" strike="noStrike">
              <a:latin typeface="Arial"/>
            </a:endParaRPr>
          </a:p>
        </p:txBody>
      </p:sp>
      <p:sp>
        <p:nvSpPr>
          <p:cNvPr id="197" name="CustomShape 2"/>
          <p:cNvSpPr/>
          <p:nvPr/>
        </p:nvSpPr>
        <p:spPr>
          <a:xfrm>
            <a:off x="0" y="1295280"/>
            <a:ext cx="91432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OS designed to manage the computer so that </a:t>
            </a:r>
            <a:r>
              <a:rPr b="0" lang="en-US" sz="3200" spc="-1" strike="noStrike">
                <a:solidFill>
                  <a:srgbClr val="00ff00"/>
                </a:solidFill>
                <a:latin typeface="Arial"/>
              </a:rPr>
              <a:t>one user can effectively do one thing at a time</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pPr>
            <a:r>
              <a:rPr b="1" lang="en-US" sz="3200" spc="-1" strike="noStrike">
                <a:solidFill>
                  <a:srgbClr val="00b0f0"/>
                </a:solidFill>
                <a:latin typeface="Arial"/>
              </a:rPr>
              <a:t>	</a:t>
            </a:r>
            <a:r>
              <a:rPr b="1" lang="en-US" sz="3200" spc="-1" strike="noStrike">
                <a:solidFill>
                  <a:srgbClr val="00b0f0"/>
                </a:solidFill>
                <a:latin typeface="Arial"/>
              </a:rPr>
              <a:t>Example: </a:t>
            </a:r>
            <a:r>
              <a:rPr b="0" lang="en-US" sz="3200" spc="-1" strike="noStrike">
                <a:solidFill>
                  <a:srgbClr val="ffffff"/>
                </a:solidFill>
                <a:latin typeface="Arial"/>
              </a:rPr>
              <a:t>MS-DOS is an example single-tasking single-user OS with a command line interface. </a:t>
            </a:r>
            <a:endParaRPr b="0" lang="en-US" sz="3200" spc="-1" strike="noStrike">
              <a:latin typeface="Arial"/>
            </a:endParaRPr>
          </a:p>
        </p:txBody>
      </p:sp>
    </p:spTree>
  </p:cSld>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85800" y="-7632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Single-User, Multi-Tasking</a:t>
            </a:r>
            <a:endParaRPr b="0" lang="en-US" sz="4400" spc="-1" strike="noStrike">
              <a:latin typeface="Arial"/>
            </a:endParaRPr>
          </a:p>
        </p:txBody>
      </p:sp>
      <p:sp>
        <p:nvSpPr>
          <p:cNvPr id="199" name="CustomShape 2"/>
          <p:cNvSpPr/>
          <p:nvPr/>
        </p:nvSpPr>
        <p:spPr>
          <a:xfrm>
            <a:off x="685800" y="1295280"/>
            <a:ext cx="7771680" cy="502848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Most </a:t>
            </a:r>
            <a:r>
              <a:rPr b="0" lang="en-US" sz="3200" spc="-1" strike="noStrike">
                <a:solidFill>
                  <a:srgbClr val="00ff00"/>
                </a:solidFill>
                <a:latin typeface="Arial"/>
              </a:rPr>
              <a:t>popular</a:t>
            </a:r>
            <a:r>
              <a:rPr b="0" lang="en-US" sz="3200" spc="-1" strike="noStrike">
                <a:solidFill>
                  <a:srgbClr val="ffffff"/>
                </a:solidFill>
                <a:latin typeface="Arial"/>
              </a:rPr>
              <a:t> OS</a:t>
            </a:r>
            <a:endParaRPr b="0" lang="en-US" sz="3200" spc="-1" strike="noStrike">
              <a:latin typeface="Arial"/>
            </a:endParaRPr>
          </a:p>
          <a:p>
            <a:pPr>
              <a:lnSpc>
                <a:spcPct val="100000"/>
              </a:lnSpc>
              <a:spcBef>
                <a:spcPts val="241"/>
              </a:spcBef>
            </a:pPr>
            <a:endParaRPr b="0" lang="en-US" sz="3200" spc="-1" strike="noStrike">
              <a:latin typeface="Arial"/>
            </a:endParaRPr>
          </a:p>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Used by </a:t>
            </a:r>
            <a:r>
              <a:rPr b="0" lang="en-US" sz="3200" spc="-1" strike="noStrike">
                <a:solidFill>
                  <a:srgbClr val="ffff00"/>
                </a:solidFill>
                <a:latin typeface="Arial"/>
              </a:rPr>
              <a:t>most of PCs</a:t>
            </a:r>
            <a:r>
              <a:rPr b="0" lang="en-US" sz="3200" spc="-1" strike="noStrike">
                <a:solidFill>
                  <a:srgbClr val="ffffff"/>
                </a:solidFill>
                <a:latin typeface="Arial"/>
              </a:rPr>
              <a:t> and Laptops</a:t>
            </a:r>
            <a:endParaRPr b="0" lang="en-US" sz="3200" spc="-1" strike="noStrike">
              <a:latin typeface="Arial"/>
            </a:endParaRPr>
          </a:p>
          <a:p>
            <a:pPr>
              <a:lnSpc>
                <a:spcPct val="100000"/>
              </a:lnSpc>
              <a:spcBef>
                <a:spcPts val="241"/>
              </a:spcBef>
            </a:pPr>
            <a:endParaRPr b="0" lang="en-US" sz="3200" spc="-1" strike="noStrike">
              <a:latin typeface="Arial"/>
            </a:endParaRPr>
          </a:p>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Lets a single user </a:t>
            </a:r>
            <a:r>
              <a:rPr b="0" lang="en-US" sz="3200" spc="-1" strike="noStrike">
                <a:solidFill>
                  <a:srgbClr val="00ff00"/>
                </a:solidFill>
                <a:latin typeface="Arial"/>
              </a:rPr>
              <a:t>interact with several programs</a:t>
            </a:r>
            <a:r>
              <a:rPr b="0" lang="en-US" sz="3200" spc="-1" strike="noStrike">
                <a:solidFill>
                  <a:srgbClr val="ffffff"/>
                </a:solidFill>
                <a:latin typeface="Arial"/>
              </a:rPr>
              <a:t>, simultaneously </a:t>
            </a:r>
            <a:endParaRPr b="0" lang="en-US" sz="3200" spc="-1" strike="noStrike">
              <a:latin typeface="Arial"/>
            </a:endParaRPr>
          </a:p>
          <a:p>
            <a:pPr marL="343080" indent="-342360">
              <a:lnSpc>
                <a:spcPct val="100000"/>
              </a:lnSpc>
              <a:spcBef>
                <a:spcPts val="241"/>
              </a:spcBef>
            </a:pPr>
            <a:endParaRPr b="0" lang="en-US" sz="3200" spc="-1" strike="noStrike">
              <a:latin typeface="Arial"/>
            </a:endParaRPr>
          </a:p>
          <a:p>
            <a:pPr marL="343080" indent="-342360">
              <a:lnSpc>
                <a:spcPct val="100000"/>
              </a:lnSpc>
              <a:spcBef>
                <a:spcPts val="641"/>
              </a:spcBef>
            </a:pPr>
            <a:r>
              <a:rPr b="1" lang="en-US" sz="3200" spc="-1" strike="noStrike">
                <a:solidFill>
                  <a:srgbClr val="00b0f0"/>
                </a:solidFill>
                <a:latin typeface="Arial"/>
              </a:rPr>
              <a:t>	</a:t>
            </a:r>
            <a:r>
              <a:rPr b="1" lang="en-US" sz="3200" spc="-1" strike="noStrike">
                <a:solidFill>
                  <a:srgbClr val="00b0f0"/>
                </a:solidFill>
                <a:latin typeface="Arial"/>
              </a:rPr>
              <a:t>Examples: </a:t>
            </a:r>
            <a:r>
              <a:rPr b="0" lang="en-US" sz="3200" spc="-1" strike="noStrike">
                <a:solidFill>
                  <a:srgbClr val="ffffff"/>
                </a:solidFill>
                <a:latin typeface="Arial"/>
              </a:rPr>
              <a:t>Windows, Mac OS, Linux</a:t>
            </a:r>
            <a:endParaRPr b="0" lang="en-US" sz="3200" spc="-1" strike="noStrike">
              <a:latin typeface="Arial"/>
            </a:endParaRPr>
          </a:p>
          <a:p>
            <a:pPr marL="343080" indent="-342360">
              <a:lnSpc>
                <a:spcPct val="100000"/>
              </a:lnSpc>
              <a:spcBef>
                <a:spcPts val="641"/>
              </a:spcBef>
            </a:pPr>
            <a:endParaRPr b="0" lang="en-US" sz="3200" spc="-1" strike="noStrike">
              <a:latin typeface="Arial"/>
            </a:endParaRPr>
          </a:p>
        </p:txBody>
      </p:sp>
    </p:spTree>
  </p:cSld>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99">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5800" y="-15228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Multi-User</a:t>
            </a:r>
            <a:endParaRPr b="0" lang="en-US" sz="4400" spc="-1" strike="noStrike">
              <a:latin typeface="Arial"/>
            </a:endParaRPr>
          </a:p>
        </p:txBody>
      </p:sp>
      <p:sp>
        <p:nvSpPr>
          <p:cNvPr id="201" name="CustomShape 2"/>
          <p:cNvSpPr/>
          <p:nvPr/>
        </p:nvSpPr>
        <p:spPr>
          <a:xfrm>
            <a:off x="0" y="838080"/>
            <a:ext cx="9676800" cy="601920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A multi-user OS allows many users to take advantage of the </a:t>
            </a:r>
            <a:r>
              <a:rPr b="0" lang="en-US" sz="3200" spc="-1" strike="noStrike">
                <a:solidFill>
                  <a:srgbClr val="00ff00"/>
                </a:solidFill>
                <a:latin typeface="Arial"/>
              </a:rPr>
              <a:t>computer's resources, simultaneously</a:t>
            </a: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a:lnSpc>
                <a:spcPct val="100000"/>
              </a:lnSpc>
              <a:spcBef>
                <a:spcPts val="320"/>
              </a:spcBef>
            </a:pPr>
            <a:endParaRPr b="0" lang="en-US" sz="3200" spc="-1" strike="noStrike">
              <a:latin typeface="Arial"/>
            </a:endParaRPr>
          </a:p>
          <a:p>
            <a:pPr marL="343080" indent="-342360">
              <a:lnSpc>
                <a:spcPct val="100000"/>
              </a:lnSpc>
              <a:spcBef>
                <a:spcPts val="281"/>
              </a:spcBef>
            </a:pPr>
            <a:r>
              <a:rPr b="1" lang="en-US" sz="1400" spc="-1" strike="noStrike">
                <a:solidFill>
                  <a:srgbClr val="00b0f0"/>
                </a:solidFill>
                <a:latin typeface="Arial"/>
              </a:rPr>
              <a:t>	</a:t>
            </a:r>
            <a:endParaRPr b="0" lang="en-US" sz="1400" spc="-1" strike="noStrike">
              <a:latin typeface="Arial"/>
            </a:endParaRPr>
          </a:p>
          <a:p>
            <a:pPr marL="343080" indent="-342360">
              <a:lnSpc>
                <a:spcPct val="100000"/>
              </a:lnSpc>
              <a:spcBef>
                <a:spcPts val="641"/>
              </a:spcBef>
            </a:pPr>
            <a:r>
              <a:rPr b="1" lang="en-US" sz="3200" spc="-1" strike="noStrike">
                <a:solidFill>
                  <a:srgbClr val="00b0f0"/>
                </a:solidFill>
                <a:latin typeface="Arial"/>
              </a:rPr>
              <a:t>Examples: </a:t>
            </a:r>
            <a:r>
              <a:rPr b="0" lang="en-US" sz="3200" spc="-1" strike="noStrike">
                <a:solidFill>
                  <a:srgbClr val="ffffff"/>
                </a:solidFill>
                <a:latin typeface="Arial"/>
              </a:rPr>
              <a:t>Linux, Unix, Windows Terminal Server</a:t>
            </a:r>
            <a:endParaRPr b="0" lang="en-US" sz="3200" spc="-1" strike="noStrike">
              <a:latin typeface="Arial"/>
            </a:endParaRPr>
          </a:p>
        </p:txBody>
      </p:sp>
      <p:pic>
        <p:nvPicPr>
          <p:cNvPr id="202" name="Picture 1031" descr=""/>
          <p:cNvPicPr/>
          <p:nvPr/>
        </p:nvPicPr>
        <p:blipFill>
          <a:blip r:embed="rId1"/>
          <a:srcRect l="2914" t="7524" r="2914" b="0"/>
          <a:stretch/>
        </p:blipFill>
        <p:spPr>
          <a:xfrm>
            <a:off x="838080" y="2590920"/>
            <a:ext cx="6780960" cy="2931480"/>
          </a:xfrm>
          <a:prstGeom prst="rect">
            <a:avLst/>
          </a:prstGeom>
          <a:ln>
            <a:noFill/>
          </a:ln>
        </p:spPr>
      </p:pic>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01">
                                            <p:txEl>
                                              <p:pRg st="13" end="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85800" y="-15228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d45000"/>
                </a:solidFill>
                <a:latin typeface="Arial"/>
              </a:rPr>
              <a:t>The Role of An OS</a:t>
            </a:r>
            <a:endParaRPr b="0" lang="en-US" sz="4000" spc="-1" strike="noStrike">
              <a:latin typeface="Arial"/>
            </a:endParaRPr>
          </a:p>
        </p:txBody>
      </p:sp>
      <p:sp>
        <p:nvSpPr>
          <p:cNvPr id="164" name="CustomShape 2"/>
          <p:cNvSpPr/>
          <p:nvPr/>
        </p:nvSpPr>
        <p:spPr>
          <a:xfrm>
            <a:off x="228600" y="1066680"/>
            <a:ext cx="6780960" cy="571428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641"/>
              </a:spcBef>
              <a:buClr>
                <a:srgbClr val="d45000"/>
              </a:buClr>
              <a:buFont typeface="Symbol"/>
              <a:buChar char=""/>
            </a:pPr>
            <a:r>
              <a:rPr b="1" lang="en-US" sz="3200" spc="-1" strike="noStrike">
                <a:solidFill>
                  <a:srgbClr val="d45000"/>
                </a:solidFill>
                <a:latin typeface="Arial"/>
              </a:rPr>
              <a:t>User/ programmer convenience: </a:t>
            </a:r>
            <a:r>
              <a:rPr b="0" lang="en-US" sz="3200" spc="-1" strike="noStrike">
                <a:solidFill>
                  <a:srgbClr val="ffffff"/>
                </a:solidFill>
                <a:latin typeface="Arial"/>
              </a:rPr>
              <a:t>simple, consistent way for applications to interact with </a:t>
            </a:r>
            <a:endParaRPr b="0" lang="en-US" sz="3200" spc="-1" strike="noStrike">
              <a:latin typeface="Arial"/>
            </a:endParaRPr>
          </a:p>
          <a:p>
            <a:pPr marL="343080" indent="-342360">
              <a:lnSpc>
                <a:spcPct val="100000"/>
              </a:lnSpc>
              <a:spcBef>
                <a:spcPts val="641"/>
              </a:spcBef>
            </a:pPr>
            <a:r>
              <a:rPr b="0" lang="en-US" sz="3200" spc="-1" strike="noStrike">
                <a:solidFill>
                  <a:srgbClr val="ffffff"/>
                </a:solidFill>
                <a:latin typeface="Arial"/>
              </a:rPr>
              <a:t>	</a:t>
            </a:r>
            <a:r>
              <a:rPr b="0" lang="en-US" sz="3200" spc="-1" strike="noStrike">
                <a:solidFill>
                  <a:srgbClr val="ffffff"/>
                </a:solidFill>
                <a:latin typeface="Arial"/>
              </a:rPr>
              <a:t>the hardware.</a:t>
            </a:r>
            <a:endParaRPr b="0" lang="en-US" sz="3200" spc="-1" strike="noStrike">
              <a:latin typeface="Arial"/>
            </a:endParaRPr>
          </a:p>
          <a:p>
            <a:pPr marL="343080" indent="-342360">
              <a:lnSpc>
                <a:spcPct val="100000"/>
              </a:lnSpc>
              <a:spcBef>
                <a:spcPts val="201"/>
              </a:spcBef>
            </a:pPr>
            <a:endParaRPr b="0" lang="en-US" sz="3200" spc="-1" strike="noStrike">
              <a:latin typeface="Arial"/>
            </a:endParaRPr>
          </a:p>
          <a:p>
            <a:pPr marL="343080" indent="-342360">
              <a:lnSpc>
                <a:spcPct val="100000"/>
              </a:lnSpc>
              <a:spcBef>
                <a:spcPts val="641"/>
              </a:spcBef>
              <a:buClr>
                <a:srgbClr val="d45000"/>
              </a:buClr>
              <a:buFont typeface="Symbol"/>
              <a:buChar char=""/>
            </a:pPr>
            <a:r>
              <a:rPr b="1" lang="en-US" sz="3200" spc="-1" strike="noStrike">
                <a:solidFill>
                  <a:srgbClr val="d45000"/>
                </a:solidFill>
                <a:latin typeface="Arial"/>
              </a:rPr>
              <a:t>Greater resource utilization: </a:t>
            </a:r>
            <a:r>
              <a:rPr b="0" lang="en-US" sz="3200" spc="-1" strike="noStrike">
                <a:solidFill>
                  <a:srgbClr val="ffffff"/>
                </a:solidFill>
                <a:latin typeface="Arial"/>
              </a:rPr>
              <a:t>manages the hardware and software resources of the computer system, often invisibly. </a:t>
            </a:r>
            <a:endParaRPr b="0" lang="en-US" sz="3200" spc="-1" strike="noStrike">
              <a:latin typeface="Arial"/>
            </a:endParaRPr>
          </a:p>
          <a:p>
            <a:pPr>
              <a:lnSpc>
                <a:spcPct val="100000"/>
              </a:lnSpc>
              <a:spcBef>
                <a:spcPts val="360"/>
              </a:spcBef>
            </a:pPr>
            <a:endParaRPr b="0" lang="en-US" sz="3200" spc="-1" strike="noStrike">
              <a:latin typeface="Arial"/>
            </a:endParaRPr>
          </a:p>
        </p:txBody>
      </p:sp>
      <p:pic>
        <p:nvPicPr>
          <p:cNvPr id="165" name="Picture 2" descr=""/>
          <p:cNvPicPr/>
          <p:nvPr/>
        </p:nvPicPr>
        <p:blipFill>
          <a:blip r:embed="rId1"/>
          <a:stretch/>
        </p:blipFill>
        <p:spPr>
          <a:xfrm>
            <a:off x="6693480" y="1828800"/>
            <a:ext cx="2525760" cy="3733200"/>
          </a:xfrm>
          <a:prstGeom prst="rect">
            <a:avLst/>
          </a:prstGeom>
          <a:ln w="9360">
            <a:noFill/>
          </a:ln>
        </p:spPr>
      </p:pic>
    </p:spTree>
  </p:cSld>
  <p:timing>
    <p:tnLst>
      <p:par>
        <p:cTn id="3" dur="indefinite" restart="never" nodeType="tmRoot">
          <p:childTnLst>
            <p:seq>
              <p:cTn id="4" dur="indefinite" nodeType="mainSeq">
                <p:childTnLst>
                  <p:par>
                    <p:cTn id="5" fill="hold">
                      <p:stCondLst>
                        <p:cond delay="0"/>
                      </p:stCondLst>
                      <p:childTnLst>
                        <p:par>
                          <p:cTn id="6" fill="hold">
                            <p:stCondLst>
                              <p:cond delay="0"/>
                            </p:stCondLst>
                            <p:childTnLst>
                              <p:par>
                                <p:cTn id="7" nodeType="withEffect" fill="hold" presetClass="entr" presetID="1">
                                  <p:stCondLst>
                                    <p:cond delay="0"/>
                                  </p:stCondLst>
                                  <p:childTnLst>
                                    <p:set>
                                      <p:cBhvr>
                                        <p:cTn id="8" dur="1" fill="hold">
                                          <p:stCondLst>
                                            <p:cond delay="0"/>
                                          </p:stCondLst>
                                        </p:cTn>
                                        <p:tgtEl>
                                          <p:spTgt spid="1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64">
                                            <p:txEl>
                                              <p:pRg st="0" end="0"/>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16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6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0" y="-152280"/>
            <a:ext cx="91432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d45000"/>
                </a:solidFill>
                <a:latin typeface="Arial"/>
              </a:rPr>
              <a:t>Benefit for application developers</a:t>
            </a:r>
            <a:endParaRPr b="0" lang="en-US" sz="4000" spc="-1" strike="noStrike">
              <a:latin typeface="Arial"/>
            </a:endParaRPr>
          </a:p>
        </p:txBody>
      </p:sp>
      <p:sp>
        <p:nvSpPr>
          <p:cNvPr id="167" name="CustomShape 2"/>
          <p:cNvSpPr/>
          <p:nvPr/>
        </p:nvSpPr>
        <p:spPr>
          <a:xfrm>
            <a:off x="0" y="1219320"/>
            <a:ext cx="9143280" cy="5028480"/>
          </a:xfrm>
          <a:prstGeom prst="rect">
            <a:avLst/>
          </a:prstGeom>
          <a:noFill/>
          <a:ln w="9360">
            <a:noFill/>
          </a:ln>
        </p:spPr>
        <p:style>
          <a:lnRef idx="0"/>
          <a:fillRef idx="0"/>
          <a:effectRef idx="0"/>
          <a:fontRef idx="minor"/>
        </p:style>
        <p:txBody>
          <a:bodyPr lIns="90000" rIns="90000" tIns="45000" bIns="45000"/>
          <a:p>
            <a:pPr marL="343080" indent="-342360">
              <a:lnSpc>
                <a:spcPct val="90000"/>
              </a:lnSpc>
              <a:spcBef>
                <a:spcPts val="641"/>
              </a:spcBef>
              <a:buClr>
                <a:srgbClr val="d45000"/>
              </a:buClr>
              <a:buFont typeface="Symbol"/>
              <a:buChar char=""/>
            </a:pPr>
            <a:r>
              <a:rPr b="0" lang="en-US" sz="3200" spc="-1" strike="noStrike">
                <a:solidFill>
                  <a:srgbClr val="d45000"/>
                </a:solidFill>
                <a:latin typeface="Arial"/>
              </a:rPr>
              <a:t>Don’t have to manage hardware complexity: </a:t>
            </a:r>
            <a:r>
              <a:rPr b="0" lang="en-US" sz="3200" spc="-1" strike="noStrike">
                <a:solidFill>
                  <a:srgbClr val="ffffff"/>
                </a:solidFill>
                <a:latin typeface="Arial"/>
              </a:rPr>
              <a:t>Application developers can design software for an OS and it will run on all machines that support that OS.</a:t>
            </a:r>
            <a:endParaRPr b="0" lang="en-US" sz="3200" spc="-1" strike="noStrike">
              <a:latin typeface="Arial"/>
            </a:endParaRPr>
          </a:p>
          <a:p>
            <a:pPr>
              <a:lnSpc>
                <a:spcPct val="90000"/>
              </a:lnSpc>
              <a:spcBef>
                <a:spcPts val="241"/>
              </a:spcBef>
            </a:pPr>
            <a:endParaRPr b="0" lang="en-US" sz="3200" spc="-1" strike="noStrike">
              <a:latin typeface="Arial"/>
            </a:endParaRPr>
          </a:p>
          <a:p>
            <a:pPr>
              <a:lnSpc>
                <a:spcPct val="90000"/>
              </a:lnSpc>
              <a:spcBef>
                <a:spcPts val="241"/>
              </a:spcBef>
            </a:pPr>
            <a:endParaRPr b="0" lang="en-US" sz="3200" spc="-1" strike="noStrike">
              <a:latin typeface="Arial"/>
            </a:endParaRPr>
          </a:p>
          <a:p>
            <a:pPr marL="343080" indent="-342360">
              <a:lnSpc>
                <a:spcPct val="90000"/>
              </a:lnSpc>
              <a:spcBef>
                <a:spcPts val="641"/>
              </a:spcBef>
            </a:pPr>
            <a:r>
              <a:rPr b="0" lang="en-US" sz="3200" spc="-1" strike="noStrike">
                <a:solidFill>
                  <a:srgbClr val="d45000"/>
                </a:solidFill>
                <a:latin typeface="Arial"/>
              </a:rPr>
              <a:t>	</a:t>
            </a:r>
            <a:r>
              <a:rPr b="0" lang="en-US" sz="3200" spc="-1" strike="noStrike">
                <a:solidFill>
                  <a:srgbClr val="ffffff"/>
                </a:solidFill>
                <a:latin typeface="Arial"/>
              </a:rPr>
              <a:t>The OS hides and manages the hardware complexity and provide an </a:t>
            </a:r>
            <a:r>
              <a:rPr b="0" lang="en-US" sz="3200" spc="-1" strike="noStrike">
                <a:solidFill>
                  <a:srgbClr val="d45000"/>
                </a:solidFill>
                <a:latin typeface="Arial"/>
              </a:rPr>
              <a:t>Application Programmer Interface </a:t>
            </a:r>
            <a:r>
              <a:rPr b="0" lang="en-US" sz="3200" spc="-1" strike="noStrike">
                <a:solidFill>
                  <a:srgbClr val="00ff00"/>
                </a:solidFill>
                <a:latin typeface="Arial"/>
              </a:rPr>
              <a:t>(API)</a:t>
            </a:r>
            <a:r>
              <a:rPr b="0" lang="en-US" sz="3200" spc="-1" strike="noStrike">
                <a:solidFill>
                  <a:srgbClr val="ffffff"/>
                </a:solidFill>
                <a:latin typeface="Arial"/>
              </a:rPr>
              <a:t>. </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68" name="Group 1"/>
          <p:cNvGrpSpPr/>
          <p:nvPr/>
        </p:nvGrpSpPr>
        <p:grpSpPr>
          <a:xfrm>
            <a:off x="1295280" y="1447920"/>
            <a:ext cx="6247800" cy="4799880"/>
            <a:chOff x="1295280" y="1447920"/>
            <a:chExt cx="6247800" cy="4799880"/>
          </a:xfrm>
        </p:grpSpPr>
        <p:sp>
          <p:nvSpPr>
            <p:cNvPr id="169" name="CustomShape 2"/>
            <p:cNvSpPr/>
            <p:nvPr/>
          </p:nvSpPr>
          <p:spPr>
            <a:xfrm>
              <a:off x="2438280" y="2743200"/>
              <a:ext cx="3123360" cy="3123360"/>
            </a:xfrm>
            <a:prstGeom prst="ellipse">
              <a:avLst/>
            </a:prstGeom>
            <a:solidFill>
              <a:srgbClr val="0000ff"/>
            </a:solidFill>
            <a:ln w="9360">
              <a:noFill/>
            </a:ln>
          </p:spPr>
          <p:style>
            <a:lnRef idx="0"/>
            <a:fillRef idx="0"/>
            <a:effectRef idx="0"/>
            <a:fontRef idx="minor"/>
          </p:style>
          <p:txBody>
            <a:bodyPr wrap="none" lIns="90000" rIns="90000" tIns="45000" bIns="45000" anchor="ctr"/>
            <a:p>
              <a:pPr algn="ctr">
                <a:lnSpc>
                  <a:spcPct val="100000"/>
                </a:lnSpc>
              </a:pPr>
              <a:r>
                <a:rPr b="1" lang="en-US" sz="3600" spc="-1" strike="noStrike">
                  <a:solidFill>
                    <a:srgbClr val="ffffff"/>
                  </a:solidFill>
                  <a:latin typeface="Arial"/>
                  <a:ea typeface="DejaVu Sans"/>
                </a:rPr>
                <a:t>Kernel</a:t>
              </a:r>
              <a:endParaRPr b="0" lang="en-US" sz="3600" spc="-1" strike="noStrike">
                <a:latin typeface="Arial"/>
              </a:endParaRPr>
            </a:p>
          </p:txBody>
        </p:sp>
        <p:sp>
          <p:nvSpPr>
            <p:cNvPr id="170" name="CustomShape 3"/>
            <p:cNvSpPr/>
            <p:nvPr/>
          </p:nvSpPr>
          <p:spPr>
            <a:xfrm>
              <a:off x="4800600" y="4343400"/>
              <a:ext cx="1904400" cy="1904400"/>
            </a:xfrm>
            <a:prstGeom prst="ellipse">
              <a:avLst/>
            </a:prstGeom>
            <a:solidFill>
              <a:srgbClr val="808080"/>
            </a:solidFill>
            <a:ln w="9360">
              <a:noFill/>
            </a:ln>
          </p:spPr>
          <p:style>
            <a:lnRef idx="0"/>
            <a:fillRef idx="0"/>
            <a:effectRef idx="0"/>
            <a:fontRef idx="minor"/>
          </p:style>
          <p:txBody>
            <a:bodyPr wrap="none" lIns="90000" rIns="90000" tIns="45000" bIns="45000" anchor="ctr"/>
            <a:p>
              <a:pPr algn="ctr">
                <a:lnSpc>
                  <a:spcPct val="100000"/>
                </a:lnSpc>
              </a:pPr>
              <a:r>
                <a:rPr b="1" lang="en-US" sz="2400" spc="-1" strike="noStrike">
                  <a:solidFill>
                    <a:srgbClr val="ffffff"/>
                  </a:solidFill>
                  <a:latin typeface="Arial"/>
                  <a:ea typeface="DejaVu Sans"/>
                </a:rPr>
                <a:t>Command</a:t>
              </a:r>
              <a:endParaRPr b="0" lang="en-US" sz="2400" spc="-1" strike="noStrike">
                <a:latin typeface="Arial"/>
              </a:endParaRPr>
            </a:p>
            <a:p>
              <a:pPr algn="ctr">
                <a:lnSpc>
                  <a:spcPct val="100000"/>
                </a:lnSpc>
              </a:pPr>
              <a:r>
                <a:rPr b="1" lang="en-US" sz="2400" spc="-1" strike="noStrike">
                  <a:solidFill>
                    <a:srgbClr val="ffffff"/>
                  </a:solidFill>
                  <a:latin typeface="Arial"/>
                  <a:ea typeface="DejaVu Sans"/>
                </a:rPr>
                <a:t>Interpreter</a:t>
              </a:r>
              <a:endParaRPr b="0" lang="en-US" sz="2400" spc="-1" strike="noStrike">
                <a:latin typeface="Arial"/>
              </a:endParaRPr>
            </a:p>
            <a:p>
              <a:pPr algn="ctr">
                <a:lnSpc>
                  <a:spcPct val="100000"/>
                </a:lnSpc>
              </a:pPr>
              <a:r>
                <a:rPr b="1" lang="en-US" sz="2400" spc="-1" strike="noStrike">
                  <a:solidFill>
                    <a:srgbClr val="ffffff"/>
                  </a:solidFill>
                  <a:latin typeface="Arial"/>
                  <a:ea typeface="DejaVu Sans"/>
                </a:rPr>
                <a:t>(Shell)</a:t>
              </a:r>
              <a:endParaRPr b="0" lang="en-US" sz="2400" spc="-1" strike="noStrike">
                <a:latin typeface="Arial"/>
              </a:endParaRPr>
            </a:p>
          </p:txBody>
        </p:sp>
        <p:sp>
          <p:nvSpPr>
            <p:cNvPr id="171" name="CustomShape 4"/>
            <p:cNvSpPr/>
            <p:nvPr/>
          </p:nvSpPr>
          <p:spPr>
            <a:xfrm>
              <a:off x="4800600" y="2438280"/>
              <a:ext cx="1828080" cy="1828080"/>
            </a:xfrm>
            <a:prstGeom prst="ellipse">
              <a:avLst/>
            </a:prstGeom>
            <a:solidFill>
              <a:srgbClr val="009900"/>
            </a:solidFill>
            <a:ln w="9360">
              <a:noFill/>
            </a:ln>
          </p:spPr>
          <p:style>
            <a:lnRef idx="0"/>
            <a:fillRef idx="0"/>
            <a:effectRef idx="0"/>
            <a:fontRef idx="minor"/>
          </p:style>
          <p:txBody>
            <a:bodyPr wrap="none" lIns="90000" rIns="90000" tIns="45000" bIns="45000" anchor="ctr"/>
            <a:p>
              <a:pPr algn="ctr">
                <a:lnSpc>
                  <a:spcPct val="100000"/>
                </a:lnSpc>
              </a:pPr>
              <a:r>
                <a:rPr b="1" lang="en-US" sz="2400" spc="-1" strike="noStrike">
                  <a:solidFill>
                    <a:srgbClr val="ffffff"/>
                  </a:solidFill>
                  <a:latin typeface="Arial"/>
                  <a:ea typeface="DejaVu Sans"/>
                </a:rPr>
                <a:t>File</a:t>
              </a:r>
              <a:endParaRPr b="0" lang="en-US" sz="2400" spc="-1" strike="noStrike">
                <a:latin typeface="Arial"/>
              </a:endParaRPr>
            </a:p>
            <a:p>
              <a:pPr algn="ctr">
                <a:lnSpc>
                  <a:spcPct val="100000"/>
                </a:lnSpc>
              </a:pPr>
              <a:r>
                <a:rPr b="1" lang="en-US" sz="2400" spc="-1" strike="noStrike">
                  <a:solidFill>
                    <a:srgbClr val="ffffff"/>
                  </a:solidFill>
                  <a:latin typeface="Arial"/>
                  <a:ea typeface="DejaVu Sans"/>
                </a:rPr>
                <a:t>Manager</a:t>
              </a:r>
              <a:endParaRPr b="0" lang="en-US" sz="2400" spc="-1" strike="noStrike">
                <a:latin typeface="Arial"/>
              </a:endParaRPr>
            </a:p>
          </p:txBody>
        </p:sp>
        <p:sp>
          <p:nvSpPr>
            <p:cNvPr id="172" name="CustomShape 5"/>
            <p:cNvSpPr/>
            <p:nvPr/>
          </p:nvSpPr>
          <p:spPr>
            <a:xfrm>
              <a:off x="3352680" y="1447920"/>
              <a:ext cx="1751760" cy="1751760"/>
            </a:xfrm>
            <a:prstGeom prst="ellipse">
              <a:avLst/>
            </a:prstGeom>
            <a:solidFill>
              <a:srgbClr val="ff0000"/>
            </a:solidFill>
            <a:ln w="9360">
              <a:noFill/>
            </a:ln>
          </p:spPr>
          <p:style>
            <a:lnRef idx="0"/>
            <a:fillRef idx="0"/>
            <a:effectRef idx="0"/>
            <a:fontRef idx="minor"/>
          </p:style>
          <p:txBody>
            <a:bodyPr wrap="none" lIns="90000" rIns="90000" tIns="45000" bIns="45000" anchor="ctr"/>
            <a:p>
              <a:pPr algn="ctr">
                <a:lnSpc>
                  <a:spcPct val="100000"/>
                </a:lnSpc>
              </a:pPr>
              <a:r>
                <a:rPr b="1" lang="en-US" sz="2400" spc="-1" strike="noStrike">
                  <a:solidFill>
                    <a:srgbClr val="ffffff"/>
                  </a:solidFill>
                  <a:latin typeface="Arial"/>
                  <a:ea typeface="DejaVu Sans"/>
                </a:rPr>
                <a:t>Device</a:t>
              </a:r>
              <a:endParaRPr b="0" lang="en-US" sz="2400" spc="-1" strike="noStrike">
                <a:latin typeface="Arial"/>
              </a:endParaRPr>
            </a:p>
            <a:p>
              <a:pPr algn="ctr">
                <a:lnSpc>
                  <a:spcPct val="100000"/>
                </a:lnSpc>
              </a:pPr>
              <a:r>
                <a:rPr b="1" lang="en-US" sz="2400" spc="-1" strike="noStrike">
                  <a:solidFill>
                    <a:srgbClr val="ffffff"/>
                  </a:solidFill>
                  <a:latin typeface="Arial"/>
                  <a:ea typeface="DejaVu Sans"/>
                </a:rPr>
                <a:t>Manager</a:t>
              </a:r>
              <a:endParaRPr b="0" lang="en-US" sz="2400" spc="-1" strike="noStrike">
                <a:latin typeface="Arial"/>
              </a:endParaRPr>
            </a:p>
          </p:txBody>
        </p:sp>
        <p:sp>
          <p:nvSpPr>
            <p:cNvPr id="173" name="CustomShape 6"/>
            <p:cNvSpPr/>
            <p:nvPr/>
          </p:nvSpPr>
          <p:spPr>
            <a:xfrm>
              <a:off x="6400800" y="5105520"/>
              <a:ext cx="1142280" cy="1142280"/>
            </a:xfrm>
            <a:prstGeom prst="ellipse">
              <a:avLst/>
            </a:prstGeom>
            <a:solidFill>
              <a:srgbClr val="333333"/>
            </a:solidFill>
            <a:ln w="9360">
              <a:noFill/>
            </a:ln>
          </p:spPr>
          <p:style>
            <a:lnRef idx="0"/>
            <a:fillRef idx="0"/>
            <a:effectRef idx="0"/>
            <a:fontRef idx="minor"/>
          </p:style>
          <p:txBody>
            <a:bodyPr wrap="none" lIns="90000" rIns="90000" tIns="45000" bIns="45000" anchor="ctr"/>
            <a:p>
              <a:pPr algn="ctr">
                <a:lnSpc>
                  <a:spcPct val="100000"/>
                </a:lnSpc>
              </a:pPr>
              <a:r>
                <a:rPr b="1" lang="en-US" sz="2400" spc="-1" strike="noStrike">
                  <a:solidFill>
                    <a:srgbClr val="ffffff"/>
                  </a:solidFill>
                  <a:latin typeface="Arial"/>
                  <a:ea typeface="DejaVu Sans"/>
                </a:rPr>
                <a:t>GUI</a:t>
              </a:r>
              <a:endParaRPr b="0" lang="en-US" sz="2400" spc="-1" strike="noStrike">
                <a:latin typeface="Arial"/>
              </a:endParaRPr>
            </a:p>
          </p:txBody>
        </p:sp>
        <p:sp>
          <p:nvSpPr>
            <p:cNvPr id="174" name="CustomShape 7"/>
            <p:cNvSpPr/>
            <p:nvPr/>
          </p:nvSpPr>
          <p:spPr>
            <a:xfrm>
              <a:off x="1295280" y="3657600"/>
              <a:ext cx="1370880" cy="1370880"/>
            </a:xfrm>
            <a:prstGeom prst="ellipse">
              <a:avLst/>
            </a:prstGeom>
            <a:solidFill>
              <a:srgbClr val="ff9900"/>
            </a:solidFill>
            <a:ln w="9360">
              <a:noFill/>
            </a:ln>
          </p:spPr>
          <p:style>
            <a:lnRef idx="0"/>
            <a:fillRef idx="0"/>
            <a:effectRef idx="0"/>
            <a:fontRef idx="minor"/>
          </p:style>
          <p:txBody>
            <a:bodyPr wrap="none" lIns="90000" rIns="90000" tIns="45000" bIns="45000" anchor="ctr"/>
            <a:p>
              <a:pPr algn="ctr">
                <a:lnSpc>
                  <a:spcPct val="100000"/>
                </a:lnSpc>
              </a:pPr>
              <a:r>
                <a:rPr b="1" lang="en-US" sz="2400" spc="-1" strike="noStrike">
                  <a:solidFill>
                    <a:srgbClr val="000000"/>
                  </a:solidFill>
                  <a:latin typeface="Arial"/>
                  <a:ea typeface="DejaVu Sans"/>
                </a:rPr>
                <a:t>Loader</a:t>
              </a:r>
              <a:endParaRPr b="0" lang="en-US" sz="2400" spc="-1" strike="noStrike">
                <a:latin typeface="Arial"/>
              </a:endParaRPr>
            </a:p>
          </p:txBody>
        </p:sp>
      </p:grpSp>
      <p:sp>
        <p:nvSpPr>
          <p:cNvPr id="175" name="CustomShape 8"/>
          <p:cNvSpPr/>
          <p:nvPr/>
        </p:nvSpPr>
        <p:spPr>
          <a:xfrm>
            <a:off x="685800" y="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800" spc="-1" strike="noStrike">
                <a:solidFill>
                  <a:srgbClr val="d45000"/>
                </a:solidFill>
                <a:latin typeface="Arial"/>
              </a:rPr>
              <a:t>OS Components</a:t>
            </a:r>
            <a:endParaRPr b="0" lang="en-US" sz="4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0" y="-152280"/>
            <a:ext cx="91432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Kernel</a:t>
            </a:r>
            <a:endParaRPr b="0" lang="en-US" sz="4400" spc="-1" strike="noStrike">
              <a:latin typeface="Arial"/>
            </a:endParaRPr>
          </a:p>
        </p:txBody>
      </p:sp>
      <p:sp>
        <p:nvSpPr>
          <p:cNvPr id="177" name="CustomShape 2"/>
          <p:cNvSpPr/>
          <p:nvPr/>
        </p:nvSpPr>
        <p:spPr>
          <a:xfrm>
            <a:off x="152280" y="1219320"/>
            <a:ext cx="8991000" cy="411408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The </a:t>
            </a:r>
            <a:r>
              <a:rPr b="0" lang="en-US" sz="3200" spc="-1" strike="noStrike">
                <a:solidFill>
                  <a:srgbClr val="d45000"/>
                </a:solidFill>
                <a:latin typeface="Arial"/>
              </a:rPr>
              <a:t>heart</a:t>
            </a:r>
            <a:r>
              <a:rPr b="0" lang="en-US" sz="3200" spc="-1" strike="noStrike">
                <a:solidFill>
                  <a:srgbClr val="ffffff"/>
                </a:solidFill>
                <a:latin typeface="Arial"/>
              </a:rPr>
              <a:t> of the OS</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Responsible for all the </a:t>
            </a:r>
            <a:r>
              <a:rPr b="0" lang="en-US" sz="3200" spc="-1" strike="noStrike">
                <a:solidFill>
                  <a:srgbClr val="d45000"/>
                </a:solidFill>
                <a:latin typeface="Arial"/>
              </a:rPr>
              <a:t>essential operations </a:t>
            </a:r>
            <a:r>
              <a:rPr b="0" lang="en-US" sz="3200" spc="-1" strike="noStrike">
                <a:solidFill>
                  <a:srgbClr val="ffffff"/>
                </a:solidFill>
                <a:latin typeface="Arial"/>
              </a:rPr>
              <a:t>like </a:t>
            </a:r>
            <a:r>
              <a:rPr b="0" lang="en-US" sz="3200" spc="-1" strike="noStrike">
                <a:solidFill>
                  <a:srgbClr val="00ff00"/>
                </a:solidFill>
                <a:latin typeface="Arial"/>
              </a:rPr>
              <a:t>managing resources, task scheduling</a:t>
            </a:r>
            <a:r>
              <a:rPr b="0" lang="en-US" sz="3200" spc="-1" strike="noStrike">
                <a:solidFill>
                  <a:srgbClr val="ffffff"/>
                </a:solidFill>
                <a:latin typeface="Arial"/>
              </a:rPr>
              <a:t>, etc. </a:t>
            </a:r>
            <a:endParaRPr b="0" lang="en-US" sz="3200" spc="-1" strike="noStrike">
              <a:latin typeface="Arial"/>
            </a:endParaRPr>
          </a:p>
          <a:p>
            <a:pPr marL="343080" indent="-342360">
              <a:lnSpc>
                <a:spcPct val="100000"/>
              </a:lnSpc>
              <a:spcBef>
                <a:spcPts val="641"/>
              </a:spcBef>
            </a:pPr>
            <a:r>
              <a:rPr b="0" lang="en-US" sz="3200" spc="-1" strike="noStrike">
                <a:solidFill>
                  <a:srgbClr val="ffffff"/>
                </a:solidFill>
                <a:latin typeface="Arial"/>
              </a:rPr>
              <a:t> </a:t>
            </a:r>
            <a:endParaRPr b="0" lang="en-US" sz="3200" spc="-1" strike="noStrike">
              <a:latin typeface="Arial"/>
            </a:endParaRPr>
          </a:p>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Also contains </a:t>
            </a:r>
            <a:r>
              <a:rPr b="0" lang="en-US" sz="3200" spc="-1" strike="noStrike">
                <a:solidFill>
                  <a:srgbClr val="00ff00"/>
                </a:solidFill>
                <a:latin typeface="Arial"/>
              </a:rPr>
              <a:t>low-level HW interfaces</a:t>
            </a:r>
            <a:r>
              <a:rPr b="0" lang="en-US" sz="3200" spc="-1" strike="noStrike">
                <a:solidFill>
                  <a:srgbClr val="ffffff"/>
                </a:solidFill>
                <a:latin typeface="Arial"/>
              </a:rPr>
              <a:t>.</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d45000"/>
              </a:buClr>
              <a:buFont typeface="Symbol"/>
              <a:buChar char=""/>
            </a:pPr>
            <a:r>
              <a:rPr b="0" lang="en-US" sz="3200" spc="-1" strike="noStrike">
                <a:solidFill>
                  <a:srgbClr val="d45000"/>
                </a:solidFill>
                <a:latin typeface="Arial"/>
              </a:rPr>
              <a:t>Size important</a:t>
            </a:r>
            <a:r>
              <a:rPr b="0" lang="en-US" sz="3200" spc="-1" strike="noStrike">
                <a:solidFill>
                  <a:srgbClr val="ffffff"/>
                </a:solidFill>
                <a:latin typeface="Arial"/>
              </a:rPr>
              <a:t>, as it is memory-resident</a:t>
            </a:r>
            <a:endParaRPr b="0" lang="en-US"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85800" y="-7632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Core Tasks of an OS</a:t>
            </a:r>
            <a:endParaRPr b="0" lang="en-US" sz="4400" spc="-1" strike="noStrike">
              <a:latin typeface="Arial"/>
            </a:endParaRPr>
          </a:p>
        </p:txBody>
      </p:sp>
      <p:sp>
        <p:nvSpPr>
          <p:cNvPr id="179" name="CustomShape 2"/>
          <p:cNvSpPr/>
          <p:nvPr/>
        </p:nvSpPr>
        <p:spPr>
          <a:xfrm>
            <a:off x="685800" y="1295280"/>
            <a:ext cx="7771680" cy="4114080"/>
          </a:xfrm>
          <a:prstGeom prst="rect">
            <a:avLst/>
          </a:prstGeom>
          <a:noFill/>
          <a:ln w="9360">
            <a:noFill/>
          </a:ln>
        </p:spPr>
        <p:style>
          <a:lnRef idx="0"/>
          <a:fillRef idx="0"/>
          <a:effectRef idx="0"/>
          <a:fontRef idx="minor"/>
        </p:style>
        <p:txBody>
          <a:bodyPr lIns="90000" rIns="90000" tIns="45000" bIns="45000"/>
          <a:p>
            <a:pPr marL="609480" indent="-608760">
              <a:lnSpc>
                <a:spcPct val="100000"/>
              </a:lnSpc>
              <a:spcBef>
                <a:spcPts val="720"/>
              </a:spcBef>
              <a:buClr>
                <a:srgbClr val="00ff00"/>
              </a:buClr>
              <a:buFont typeface="StarSymbol"/>
              <a:buAutoNum type="arabicPeriod"/>
            </a:pPr>
            <a:r>
              <a:rPr b="0" lang="en-US" sz="3600" spc="-1" strike="noStrike">
                <a:solidFill>
                  <a:srgbClr val="00ff00"/>
                </a:solidFill>
                <a:latin typeface="Arial"/>
              </a:rPr>
              <a:t>Processor</a:t>
            </a:r>
            <a:r>
              <a:rPr b="0" lang="en-US" sz="3600" spc="-1" strike="noStrike">
                <a:solidFill>
                  <a:srgbClr val="ffffff"/>
                </a:solidFill>
                <a:latin typeface="Arial"/>
              </a:rPr>
              <a:t> management </a:t>
            </a:r>
            <a:endParaRPr b="0" lang="en-US" sz="3600" spc="-1" strike="noStrike">
              <a:latin typeface="Arial"/>
            </a:endParaRPr>
          </a:p>
          <a:p>
            <a:pPr marL="609480" indent="-608760">
              <a:lnSpc>
                <a:spcPct val="100000"/>
              </a:lnSpc>
              <a:spcBef>
                <a:spcPts val="720"/>
              </a:spcBef>
              <a:buClr>
                <a:srgbClr val="ffff00"/>
              </a:buClr>
              <a:buFont typeface="StarSymbol"/>
              <a:buAutoNum type="arabicPeriod"/>
            </a:pPr>
            <a:r>
              <a:rPr b="0" lang="en-US" sz="3600" spc="-1" strike="noStrike">
                <a:solidFill>
                  <a:srgbClr val="ffff00"/>
                </a:solidFill>
                <a:latin typeface="Arial"/>
              </a:rPr>
              <a:t>Memory</a:t>
            </a:r>
            <a:r>
              <a:rPr b="0" lang="en-US" sz="3600" spc="-1" strike="noStrike">
                <a:solidFill>
                  <a:srgbClr val="ffffff"/>
                </a:solidFill>
                <a:latin typeface="Arial"/>
              </a:rPr>
              <a:t> management </a:t>
            </a:r>
            <a:endParaRPr b="0" lang="en-US" sz="3600" spc="-1" strike="noStrike">
              <a:latin typeface="Arial"/>
            </a:endParaRPr>
          </a:p>
          <a:p>
            <a:pPr marL="609480" indent="-608760">
              <a:lnSpc>
                <a:spcPct val="100000"/>
              </a:lnSpc>
              <a:spcBef>
                <a:spcPts val="720"/>
              </a:spcBef>
              <a:buClr>
                <a:srgbClr val="00ff00"/>
              </a:buClr>
              <a:buFont typeface="StarSymbol"/>
              <a:buAutoNum type="arabicPeriod"/>
            </a:pPr>
            <a:r>
              <a:rPr b="0" lang="en-US" sz="3600" spc="-1" strike="noStrike">
                <a:solidFill>
                  <a:srgbClr val="00ff00"/>
                </a:solidFill>
                <a:latin typeface="Arial"/>
              </a:rPr>
              <a:t>Device</a:t>
            </a:r>
            <a:r>
              <a:rPr b="0" lang="en-US" sz="3600" spc="-1" strike="noStrike">
                <a:solidFill>
                  <a:srgbClr val="ffffff"/>
                </a:solidFill>
                <a:latin typeface="Arial"/>
              </a:rPr>
              <a:t> management </a:t>
            </a:r>
            <a:endParaRPr b="0" lang="en-US" sz="3600" spc="-1" strike="noStrike">
              <a:latin typeface="Arial"/>
            </a:endParaRPr>
          </a:p>
          <a:p>
            <a:pPr marL="609480" indent="-608760">
              <a:lnSpc>
                <a:spcPct val="100000"/>
              </a:lnSpc>
              <a:spcBef>
                <a:spcPts val="720"/>
              </a:spcBef>
              <a:buClr>
                <a:srgbClr val="ffff00"/>
              </a:buClr>
              <a:buFont typeface="StarSymbol"/>
              <a:buAutoNum type="arabicPeriod"/>
            </a:pPr>
            <a:r>
              <a:rPr b="0" lang="en-US" sz="3600" spc="-1" strike="noStrike">
                <a:solidFill>
                  <a:srgbClr val="ffff00"/>
                </a:solidFill>
                <a:latin typeface="Arial"/>
              </a:rPr>
              <a:t>Storage</a:t>
            </a:r>
            <a:r>
              <a:rPr b="0" lang="en-US" sz="3600" spc="-1" strike="noStrike">
                <a:solidFill>
                  <a:srgbClr val="ffffff"/>
                </a:solidFill>
                <a:latin typeface="Arial"/>
              </a:rPr>
              <a:t> management </a:t>
            </a:r>
            <a:endParaRPr b="0" lang="en-US" sz="3600" spc="-1" strike="noStrike">
              <a:latin typeface="Arial"/>
            </a:endParaRPr>
          </a:p>
          <a:p>
            <a:pPr marL="609480" indent="-608760">
              <a:lnSpc>
                <a:spcPct val="100000"/>
              </a:lnSpc>
              <a:spcBef>
                <a:spcPts val="720"/>
              </a:spcBef>
              <a:buClr>
                <a:srgbClr val="00ff00"/>
              </a:buClr>
              <a:buFont typeface="StarSymbol"/>
              <a:buAutoNum type="arabicPeriod"/>
            </a:pPr>
            <a:r>
              <a:rPr b="0" lang="en-US" sz="3600" spc="-1" strike="noStrike">
                <a:solidFill>
                  <a:srgbClr val="00ff00"/>
                </a:solidFill>
                <a:latin typeface="Arial"/>
              </a:rPr>
              <a:t>Application</a:t>
            </a:r>
            <a:r>
              <a:rPr b="0" lang="en-US" sz="3600" spc="-1" strike="noStrike">
                <a:solidFill>
                  <a:srgbClr val="ffffff"/>
                </a:solidFill>
                <a:latin typeface="Arial"/>
              </a:rPr>
              <a:t> Interface </a:t>
            </a:r>
            <a:endParaRPr b="0" lang="en-US" sz="3600" spc="-1" strike="noStrike">
              <a:latin typeface="Arial"/>
            </a:endParaRPr>
          </a:p>
          <a:p>
            <a:pPr marL="609480" indent="-608760">
              <a:lnSpc>
                <a:spcPct val="100000"/>
              </a:lnSpc>
              <a:spcBef>
                <a:spcPts val="720"/>
              </a:spcBef>
              <a:buClr>
                <a:srgbClr val="ffff00"/>
              </a:buClr>
              <a:buFont typeface="StarSymbol"/>
              <a:buAutoNum type="arabicPeriod"/>
            </a:pPr>
            <a:r>
              <a:rPr b="0" lang="en-US" sz="3600" spc="-1" strike="noStrike">
                <a:solidFill>
                  <a:srgbClr val="ffff00"/>
                </a:solidFill>
                <a:latin typeface="Arial"/>
              </a:rPr>
              <a:t>User</a:t>
            </a:r>
            <a:r>
              <a:rPr b="0" lang="en-US" sz="3600" spc="-1" strike="noStrike">
                <a:solidFill>
                  <a:srgbClr val="ffffff"/>
                </a:solidFill>
                <a:latin typeface="Arial"/>
              </a:rPr>
              <a:t> Interface </a:t>
            </a:r>
            <a:endParaRPr b="0" lang="en-US" sz="3600" spc="-1" strike="noStrike">
              <a:latin typeface="Arial"/>
            </a:endParaRPr>
          </a:p>
          <a:p>
            <a:pPr>
              <a:lnSpc>
                <a:spcPct val="100000"/>
              </a:lnSpc>
              <a:spcBef>
                <a:spcPts val="720"/>
              </a:spcBef>
            </a:pPr>
            <a:endParaRPr b="0" lang="en-US" sz="3600" spc="-1" strike="noStrike">
              <a:latin typeface="Arial"/>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79">
                                            <p:txEl>
                                              <p:pRg st="0" end="0"/>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79">
                                            <p:txEl>
                                              <p:pRg st="1" end="1"/>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179">
                                            <p:txEl>
                                              <p:pRg st="2" end="2"/>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79">
                                            <p:txEl>
                                              <p:pRg st="3" end="3"/>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79">
                                            <p:txEl>
                                              <p:pRg st="4" end="4"/>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17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685800" y="-22860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Processor Management</a:t>
            </a:r>
            <a:endParaRPr b="0" lang="en-US" sz="4400" spc="-1" strike="noStrike">
              <a:latin typeface="Arial"/>
            </a:endParaRPr>
          </a:p>
        </p:txBody>
      </p:sp>
      <p:sp>
        <p:nvSpPr>
          <p:cNvPr id="181" name="CustomShape 2"/>
          <p:cNvSpPr/>
          <p:nvPr/>
        </p:nvSpPr>
        <p:spPr>
          <a:xfrm>
            <a:off x="0" y="914400"/>
            <a:ext cx="9143280" cy="571428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Various programs compete for the attention of the microprocessor.</a:t>
            </a:r>
            <a:endParaRPr b="0" lang="en-US" sz="3200" spc="-1" strike="noStrike">
              <a:latin typeface="Arial"/>
            </a:endParaRPr>
          </a:p>
          <a:p>
            <a:pPr>
              <a:lnSpc>
                <a:spcPct val="100000"/>
              </a:lnSpc>
              <a:spcBef>
                <a:spcPts val="241"/>
              </a:spcBef>
            </a:pPr>
            <a:endParaRPr b="0" lang="en-US" sz="3200" spc="-1" strike="noStrike">
              <a:latin typeface="Arial"/>
            </a:endParaRPr>
          </a:p>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The </a:t>
            </a:r>
            <a:r>
              <a:rPr b="0" lang="en-US" sz="3200" spc="-1" strike="noStrike">
                <a:solidFill>
                  <a:srgbClr val="d45000"/>
                </a:solidFill>
                <a:latin typeface="Arial"/>
              </a:rPr>
              <a:t>OS plays the role of the honest referee</a:t>
            </a:r>
            <a:r>
              <a:rPr b="0" lang="en-US" sz="3200" spc="-1" strike="noStrike">
                <a:solidFill>
                  <a:srgbClr val="ffffff"/>
                </a:solidFill>
                <a:latin typeface="Arial"/>
              </a:rPr>
              <a:t>, making sure that each application gets the necessary attention required for its proper execution.</a:t>
            </a:r>
            <a:endParaRPr b="0" lang="en-US" sz="3200" spc="-1" strike="noStrike">
              <a:latin typeface="Arial"/>
            </a:endParaRPr>
          </a:p>
          <a:p>
            <a:pPr>
              <a:lnSpc>
                <a:spcPct val="100000"/>
              </a:lnSpc>
              <a:spcBef>
                <a:spcPts val="241"/>
              </a:spcBef>
            </a:pPr>
            <a:endParaRPr b="0" lang="en-US" sz="3200" spc="-1" strike="noStrike">
              <a:latin typeface="Arial"/>
            </a:endParaRPr>
          </a:p>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It tries to </a:t>
            </a:r>
            <a:r>
              <a:rPr b="0" lang="en-US" sz="3200" spc="-1" strike="noStrike">
                <a:solidFill>
                  <a:srgbClr val="d45000"/>
                </a:solidFill>
                <a:latin typeface="Arial"/>
              </a:rPr>
              <a:t>optimally manages the limited processing capacity</a:t>
            </a:r>
            <a:r>
              <a:rPr b="0" lang="en-US" sz="3200" spc="-1" strike="noStrike">
                <a:solidFill>
                  <a:srgbClr val="ffffff"/>
                </a:solidFill>
                <a:latin typeface="Arial"/>
              </a:rPr>
              <a:t> of the microprocessor to the greatest good of all the users &amp; apps</a:t>
            </a:r>
            <a:endParaRPr b="0" lang="en-US" sz="3200" spc="-1" strike="noStrike">
              <a:latin typeface="Arial"/>
            </a:endParaRPr>
          </a:p>
        </p:txBody>
      </p:sp>
    </p:spTree>
  </p:cSld>
  <p:timing>
    <p:tnLst>
      <p:par>
        <p:cTn id="41" dur="indefinite" restart="never" nodeType="tmRoot">
          <p:childTnLst>
            <p:seq>
              <p:cTn id="42" dur="indefinite" nodeType="mainSeq">
                <p:childTnLst>
                  <p:par>
                    <p:cTn id="43" fill="hold">
                      <p:stCondLst>
                        <p:cond delay="0"/>
                      </p:stCondLst>
                      <p:childTnLst>
                        <p:par>
                          <p:cTn id="44" fill="hold">
                            <p:stCondLst>
                              <p:cond delay="0"/>
                            </p:stCondLst>
                            <p:childTnLst>
                              <p:par>
                                <p:cTn id="45" nodeType="withEffect" fill="hold" presetClass="entr" presetID="1">
                                  <p:stCondLst>
                                    <p:cond delay="0"/>
                                  </p:stCondLst>
                                  <p:childTnLst>
                                    <p:set>
                                      <p:cBhvr>
                                        <p:cTn id="46" dur="1" fill="hold">
                                          <p:stCondLst>
                                            <p:cond delay="0"/>
                                          </p:stCondLst>
                                        </p:cTn>
                                        <p:tgtEl>
                                          <p:spTgt spid="181">
                                            <p:txEl>
                                              <p:pRg st="0" end="0"/>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81">
                                            <p:txEl>
                                              <p:pRg st="2" end="2"/>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685800" y="-7632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Memory Management</a:t>
            </a:r>
            <a:endParaRPr b="0" lang="en-US" sz="4400" spc="-1" strike="noStrike">
              <a:latin typeface="Arial"/>
            </a:endParaRPr>
          </a:p>
        </p:txBody>
      </p:sp>
      <p:sp>
        <p:nvSpPr>
          <p:cNvPr id="183" name="CustomShape 2"/>
          <p:cNvSpPr/>
          <p:nvPr/>
        </p:nvSpPr>
        <p:spPr>
          <a:xfrm>
            <a:off x="228600" y="1143000"/>
            <a:ext cx="8686080" cy="5714280"/>
          </a:xfrm>
          <a:prstGeom prst="rect">
            <a:avLst/>
          </a:prstGeom>
          <a:noFill/>
          <a:ln w="9360">
            <a:noFill/>
          </a:ln>
        </p:spPr>
        <p:style>
          <a:lnRef idx="0"/>
          <a:fillRef idx="0"/>
          <a:effectRef idx="0"/>
          <a:fontRef idx="minor"/>
        </p:style>
        <p:txBody>
          <a:bodyPr lIns="90000" rIns="90000" tIns="45000" bIns="45000"/>
          <a:p>
            <a:pPr marL="343080" indent="-342360">
              <a:lnSpc>
                <a:spcPct val="90000"/>
              </a:lnSpc>
              <a:spcBef>
                <a:spcPts val="641"/>
              </a:spcBef>
              <a:buClr>
                <a:srgbClr val="ffffff"/>
              </a:buClr>
              <a:buFont typeface="Symbol"/>
              <a:buChar char=""/>
            </a:pPr>
            <a:r>
              <a:rPr b="0" lang="en-US" sz="3200" spc="-1" strike="noStrike">
                <a:solidFill>
                  <a:srgbClr val="ffffff"/>
                </a:solidFill>
                <a:latin typeface="Arial"/>
              </a:rPr>
              <a:t>Straight forward for a single-user, single tasking</a:t>
            </a:r>
            <a:endParaRPr b="0" lang="en-US" sz="3200" spc="-1" strike="noStrike">
              <a:latin typeface="Arial"/>
            </a:endParaRPr>
          </a:p>
          <a:p>
            <a:pPr>
              <a:lnSpc>
                <a:spcPct val="90000"/>
              </a:lnSpc>
              <a:spcBef>
                <a:spcPts val="320"/>
              </a:spcBef>
            </a:pPr>
            <a:endParaRPr b="0" lang="en-US" sz="3200" spc="-1" strike="noStrike">
              <a:latin typeface="Arial"/>
            </a:endParaRPr>
          </a:p>
          <a:p>
            <a:pPr marL="343080" indent="-342360">
              <a:lnSpc>
                <a:spcPct val="90000"/>
              </a:lnSpc>
              <a:spcBef>
                <a:spcPts val="641"/>
              </a:spcBef>
              <a:buClr>
                <a:srgbClr val="d45000"/>
              </a:buClr>
              <a:buFont typeface="Symbol"/>
              <a:buChar char=""/>
            </a:pPr>
            <a:r>
              <a:rPr b="0" lang="en-US" sz="3200" spc="-1" strike="noStrike">
                <a:solidFill>
                  <a:srgbClr val="d45000"/>
                </a:solidFill>
                <a:latin typeface="Arial"/>
              </a:rPr>
              <a:t>The OS ensures that</a:t>
            </a:r>
            <a:r>
              <a:rPr b="0" lang="en-US" sz="3200" spc="-1" strike="noStrike">
                <a:solidFill>
                  <a:srgbClr val="ffffff"/>
                </a:solidFill>
                <a:latin typeface="Arial"/>
              </a:rPr>
              <a:t>:</a:t>
            </a:r>
            <a:endParaRPr b="0" lang="en-US" sz="3200" spc="-1" strike="noStrike">
              <a:latin typeface="Arial"/>
            </a:endParaRPr>
          </a:p>
          <a:p>
            <a:pPr lvl="1" marL="743040" indent="-285120">
              <a:lnSpc>
                <a:spcPct val="90000"/>
              </a:lnSpc>
              <a:spcBef>
                <a:spcPts val="561"/>
              </a:spcBef>
              <a:buClr>
                <a:srgbClr val="ffffff"/>
              </a:buClr>
              <a:buFont typeface="Symbol"/>
              <a:buChar char=""/>
            </a:pPr>
            <a:r>
              <a:rPr b="0" lang="en-US" sz="2800" spc="-1" strike="noStrike">
                <a:solidFill>
                  <a:srgbClr val="ffffff"/>
                </a:solidFill>
                <a:latin typeface="Arial"/>
              </a:rPr>
              <a:t> </a:t>
            </a:r>
            <a:r>
              <a:rPr b="0" lang="en-US" sz="2800" spc="-1" strike="noStrike">
                <a:solidFill>
                  <a:srgbClr val="ffffff"/>
                </a:solidFill>
                <a:latin typeface="Arial"/>
              </a:rPr>
              <a:t>each application has </a:t>
            </a:r>
            <a:r>
              <a:rPr b="0" lang="en-US" sz="2800" spc="-1" strike="noStrike">
                <a:solidFill>
                  <a:srgbClr val="ffff00"/>
                </a:solidFill>
                <a:latin typeface="Arial"/>
              </a:rPr>
              <a:t>enough private memory</a:t>
            </a:r>
            <a:endParaRPr b="0" lang="en-US" sz="2800" spc="-1" strike="noStrike">
              <a:latin typeface="Arial"/>
            </a:endParaRPr>
          </a:p>
          <a:p>
            <a:pPr lvl="1" marL="743040" indent="-285120">
              <a:lnSpc>
                <a:spcPct val="90000"/>
              </a:lnSpc>
              <a:spcBef>
                <a:spcPts val="561"/>
              </a:spcBef>
              <a:buClr>
                <a:srgbClr val="ffffff"/>
              </a:buClr>
              <a:buFont typeface="Symbol"/>
              <a:buChar char=""/>
            </a:pPr>
            <a:r>
              <a:rPr b="0" lang="en-US" sz="2800" spc="-1" strike="noStrike">
                <a:solidFill>
                  <a:srgbClr val="ffffff"/>
                </a:solidFill>
                <a:latin typeface="Arial"/>
              </a:rPr>
              <a:t>applications do not run into </a:t>
            </a:r>
            <a:r>
              <a:rPr b="0" lang="en-US" sz="2800" spc="-1" strike="noStrike">
                <a:solidFill>
                  <a:srgbClr val="ffff00"/>
                </a:solidFill>
                <a:latin typeface="Arial"/>
              </a:rPr>
              <a:t>other application’s private memory</a:t>
            </a:r>
            <a:r>
              <a:rPr b="0" lang="en-US" sz="2800" spc="-1" strike="noStrike">
                <a:solidFill>
                  <a:srgbClr val="ffffff"/>
                </a:solidFill>
                <a:latin typeface="Arial"/>
              </a:rPr>
              <a:t>. </a:t>
            </a:r>
            <a:endParaRPr b="0" lang="en-US" sz="2800" spc="-1" strike="noStrike">
              <a:latin typeface="Arial"/>
            </a:endParaRPr>
          </a:p>
          <a:p>
            <a:pPr>
              <a:lnSpc>
                <a:spcPct val="90000"/>
              </a:lnSpc>
              <a:spcBef>
                <a:spcPts val="320"/>
              </a:spcBef>
            </a:pPr>
            <a:endParaRPr b="0" lang="en-US" sz="2800" spc="-1" strike="noStrike">
              <a:latin typeface="Arial"/>
            </a:endParaRPr>
          </a:p>
          <a:p>
            <a:pPr marL="343080" indent="-342360">
              <a:lnSpc>
                <a:spcPct val="90000"/>
              </a:lnSpc>
              <a:spcBef>
                <a:spcPts val="641"/>
              </a:spcBef>
              <a:buClr>
                <a:srgbClr val="ffffff"/>
              </a:buClr>
              <a:buFont typeface="Symbol"/>
              <a:buChar char=""/>
            </a:pPr>
            <a:r>
              <a:rPr b="0" lang="en-US" sz="3200" spc="-1" strike="noStrike">
                <a:solidFill>
                  <a:srgbClr val="ffffff"/>
                </a:solidFill>
                <a:latin typeface="Arial"/>
              </a:rPr>
              <a:t>The OS is responsible for </a:t>
            </a:r>
            <a:r>
              <a:rPr b="0" lang="en-US" sz="3200" spc="-1" strike="noStrike">
                <a:solidFill>
                  <a:srgbClr val="d45000"/>
                </a:solidFill>
                <a:latin typeface="Arial"/>
              </a:rPr>
              <a:t>efficient utilization of hierarchical system memory</a:t>
            </a:r>
            <a:r>
              <a:rPr b="0" lang="en-US" sz="3200" spc="-1" strike="noStrike">
                <a:solidFill>
                  <a:srgbClr val="ffffff"/>
                </a:solidFill>
                <a:latin typeface="Arial"/>
              </a:rPr>
              <a:t> (e.g. RAM, cache, etc.).</a:t>
            </a:r>
            <a:endParaRPr b="0" lang="en-US"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685800" y="-152280"/>
            <a:ext cx="77716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d45000"/>
                </a:solidFill>
                <a:latin typeface="Arial"/>
              </a:rPr>
              <a:t>Storage Management</a:t>
            </a:r>
            <a:endParaRPr b="0" lang="en-US" sz="4400" spc="-1" strike="noStrike">
              <a:latin typeface="Arial"/>
            </a:endParaRPr>
          </a:p>
        </p:txBody>
      </p:sp>
      <p:sp>
        <p:nvSpPr>
          <p:cNvPr id="185" name="CustomShape 2"/>
          <p:cNvSpPr/>
          <p:nvPr/>
        </p:nvSpPr>
        <p:spPr>
          <a:xfrm>
            <a:off x="0" y="838080"/>
            <a:ext cx="9143280" cy="601920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641"/>
              </a:spcBef>
              <a:buClr>
                <a:srgbClr val="d45000"/>
              </a:buClr>
              <a:buFont typeface="Symbol"/>
              <a:buChar char=""/>
            </a:pPr>
            <a:r>
              <a:rPr b="0" lang="en-US" sz="3200" spc="-1" strike="noStrike">
                <a:solidFill>
                  <a:srgbClr val="d45000"/>
                </a:solidFill>
                <a:latin typeface="Arial"/>
              </a:rPr>
              <a:t>A file system</a:t>
            </a:r>
            <a:r>
              <a:rPr b="0" lang="en-US" sz="3200" spc="-1" strike="noStrike">
                <a:solidFill>
                  <a:srgbClr val="ffffff"/>
                </a:solidFill>
                <a:latin typeface="Arial"/>
              </a:rPr>
              <a:t> is a collection of directories, subdirectories, and files organized in a logical order</a:t>
            </a:r>
            <a:endParaRPr b="0" lang="en-US" sz="3200" spc="-1" strike="noStrike">
              <a:latin typeface="Arial"/>
            </a:endParaRPr>
          </a:p>
          <a:p>
            <a:pPr>
              <a:lnSpc>
                <a:spcPct val="100000"/>
              </a:lnSpc>
              <a:spcBef>
                <a:spcPts val="241"/>
              </a:spcBef>
            </a:pPr>
            <a:endParaRPr b="0" lang="en-US" sz="3200" spc="-1" strike="noStrike">
              <a:latin typeface="Arial"/>
            </a:endParaRPr>
          </a:p>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The OS is </a:t>
            </a:r>
            <a:r>
              <a:rPr b="0" lang="en-US" sz="3200" spc="-1" strike="noStrike">
                <a:solidFill>
                  <a:srgbClr val="d45000"/>
                </a:solidFill>
                <a:latin typeface="Arial"/>
              </a:rPr>
              <a:t>responsible for maintaining the file system</a:t>
            </a:r>
            <a:r>
              <a:rPr b="0" lang="en-US" sz="3200" spc="-1" strike="noStrike">
                <a:solidFill>
                  <a:srgbClr val="ffffff"/>
                </a:solidFill>
                <a:latin typeface="Arial"/>
              </a:rPr>
              <a:t> through indexing of filenames and their disk location.</a:t>
            </a:r>
            <a:endParaRPr b="0" lang="en-US" sz="3200" spc="-1" strike="noStrike">
              <a:latin typeface="Arial"/>
            </a:endParaRPr>
          </a:p>
          <a:p>
            <a:pPr>
              <a:lnSpc>
                <a:spcPct val="100000"/>
              </a:lnSpc>
              <a:spcBef>
                <a:spcPts val="241"/>
              </a:spcBef>
            </a:pPr>
            <a:endParaRPr b="0" lang="en-US" sz="3200" spc="-1" strike="noStrike">
              <a:latin typeface="Arial"/>
            </a:endParaRPr>
          </a:p>
          <a:p>
            <a:pPr marL="343080" indent="-342360">
              <a:lnSpc>
                <a:spcPct val="100000"/>
              </a:lnSpc>
              <a:spcBef>
                <a:spcPts val="641"/>
              </a:spcBef>
              <a:buClr>
                <a:srgbClr val="ffffff"/>
              </a:buClr>
              <a:buFont typeface="Symbol"/>
              <a:buChar char=""/>
            </a:pPr>
            <a:r>
              <a:rPr b="0" lang="en-US" sz="3200" spc="-1" strike="noStrike">
                <a:solidFill>
                  <a:srgbClr val="ffffff"/>
                </a:solidFill>
                <a:latin typeface="Arial"/>
              </a:rPr>
              <a:t>The OS can find any file in a logical and timely fashion</a:t>
            </a:r>
            <a:endParaRPr b="0" lang="en-US" sz="32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 Theme</Template>
  <TotalTime>793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2008-12-16T16:35:07Z</dcterms:created>
  <dc:creator>jq</dc:creator>
  <dc:description/>
  <dc:language>en-US</dc:language>
  <cp:lastModifiedBy/>
  <dcterms:modified xsi:type="dcterms:W3CDTF">2022-10-10T11:44:49Z</dcterms:modified>
  <cp:revision>135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45</vt:i4>
  </property>
</Properties>
</file>