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0" r:id="rId3"/>
    <p:sldId id="370" r:id="rId4"/>
    <p:sldId id="371" r:id="rId5"/>
    <p:sldId id="379" r:id="rId6"/>
    <p:sldId id="336" r:id="rId7"/>
    <p:sldId id="337" r:id="rId8"/>
    <p:sldId id="319" r:id="rId9"/>
    <p:sldId id="322" r:id="rId10"/>
    <p:sldId id="326" r:id="rId11"/>
    <p:sldId id="335" r:id="rId12"/>
    <p:sldId id="272" r:id="rId13"/>
    <p:sldId id="343" r:id="rId14"/>
    <p:sldId id="284" r:id="rId15"/>
    <p:sldId id="287" r:id="rId16"/>
    <p:sldId id="285" r:id="rId17"/>
    <p:sldId id="384" r:id="rId18"/>
    <p:sldId id="286" r:id="rId19"/>
    <p:sldId id="387" r:id="rId20"/>
    <p:sldId id="289"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E5DCB-C2E4-4116-ADE3-C09E7E2DF3F4}" type="datetimeFigureOut">
              <a:rPr lang="en-PK" smtClean="0"/>
              <a:t>27/03/2023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E3086-5DB8-43A8-BF38-5699FB481FEA}" type="slidenum">
              <a:rPr lang="en-PK" smtClean="0"/>
              <a:t>‹#›</a:t>
            </a:fld>
            <a:endParaRPr lang="en-PK"/>
          </a:p>
        </p:txBody>
      </p:sp>
    </p:spTree>
    <p:extLst>
      <p:ext uri="{BB962C8B-B14F-4D97-AF65-F5344CB8AC3E}">
        <p14:creationId xmlns:p14="http://schemas.microsoft.com/office/powerpoint/2010/main" val="161588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2BA6-07CF-5F1E-B59C-CE84B5911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CC90E3B-7456-AEE8-1DAD-B43806596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3A4199A-465E-2B8D-79A2-43188EC4097B}"/>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5" name="Footer Placeholder 4">
            <a:extLst>
              <a:ext uri="{FF2B5EF4-FFF2-40B4-BE49-F238E27FC236}">
                <a16:creationId xmlns:a16="http://schemas.microsoft.com/office/drawing/2014/main" id="{6037D82D-2343-F22C-033D-7DB48A17CEA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DF337AF-39AE-DE46-533B-422B55E4F244}"/>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253315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B47B-1E80-07E8-8C9F-EE516917815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59B38A1-F9B9-B9D3-CDF5-D95240390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5D9AB0F-90B8-014B-D2CC-2FDDAFB813E6}"/>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5" name="Footer Placeholder 4">
            <a:extLst>
              <a:ext uri="{FF2B5EF4-FFF2-40B4-BE49-F238E27FC236}">
                <a16:creationId xmlns:a16="http://schemas.microsoft.com/office/drawing/2014/main" id="{46952C4E-2EFA-B038-296D-B22FE21376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FEC638-1E7E-4C7E-DDC6-971B3314E1AB}"/>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379787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1EE3A-9C9E-9198-9EA5-B24F11134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5E7236E-8292-686B-7BFE-9E1C1EA6D6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499902D-5E5D-3D4B-5E9C-26CEB7D68482}"/>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5" name="Footer Placeholder 4">
            <a:extLst>
              <a:ext uri="{FF2B5EF4-FFF2-40B4-BE49-F238E27FC236}">
                <a16:creationId xmlns:a16="http://schemas.microsoft.com/office/drawing/2014/main" id="{3849F9C3-EA40-19F1-88F4-1B4A2E96DDD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92A7F6-39E3-11A6-4A88-AF71860972E3}"/>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262793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2204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71829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54051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01795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4672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61855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66476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1276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88C4-457C-F3C2-7F69-A09051EDEBC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602E074-E7EC-717D-53D2-AB4F1FF18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571A29B-DC48-9809-A50C-E15876E69BAD}"/>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5" name="Footer Placeholder 4">
            <a:extLst>
              <a:ext uri="{FF2B5EF4-FFF2-40B4-BE49-F238E27FC236}">
                <a16:creationId xmlns:a16="http://schemas.microsoft.com/office/drawing/2014/main" id="{D172400F-E060-2C9F-374E-EC616FEF232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9086E0-B363-49EE-A13D-0FCF172A917E}"/>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2290136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51083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49027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61686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389725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98223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55978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39251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435219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5280120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1953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4BA8-0F3F-2ADA-A45F-060E18308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AE70E3F-3E65-3787-5E90-F23748F85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8B14B-EE4D-DC12-A116-8BAA0B7557E2}"/>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5" name="Footer Placeholder 4">
            <a:extLst>
              <a:ext uri="{FF2B5EF4-FFF2-40B4-BE49-F238E27FC236}">
                <a16:creationId xmlns:a16="http://schemas.microsoft.com/office/drawing/2014/main" id="{0C3D280C-A760-F673-F546-D7649C82BB6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3AC70A2-C6CC-5639-E8B0-44E6BBFFD35A}"/>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1389198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51681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9375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C38B-B585-C0CC-806A-466AB4C33B4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90CA70F-FF30-E756-4C72-68788CF84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035E6D3-B330-E80A-5460-FDDCEF5623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7096B2E-FB0B-ADB4-26F5-120656FCB037}"/>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6" name="Footer Placeholder 5">
            <a:extLst>
              <a:ext uri="{FF2B5EF4-FFF2-40B4-BE49-F238E27FC236}">
                <a16:creationId xmlns:a16="http://schemas.microsoft.com/office/drawing/2014/main" id="{4DED6BD7-1C32-EA08-C440-A933531A674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CFBE178-D3DB-4453-A41A-E03D663646C6}"/>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38717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0374-849B-9DEE-95ED-C8FEFDB5FBB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9E1B258-DA83-926B-4E9B-F96FA7D17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1DCEF-8C65-9DF0-D940-0E0E727DDD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5743B87-54F5-11D9-3C04-8BAEA7D77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70844-D7A2-0CE0-DF13-D5E164BF0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CAAF709-4A75-7886-5087-AE9B5BA86CC5}"/>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8" name="Footer Placeholder 7">
            <a:extLst>
              <a:ext uri="{FF2B5EF4-FFF2-40B4-BE49-F238E27FC236}">
                <a16:creationId xmlns:a16="http://schemas.microsoft.com/office/drawing/2014/main" id="{6A8A9C03-6277-58A5-C04C-B87A9D9491E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6284722-4F39-7313-3B27-847F20D01785}"/>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138268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9FB2-1544-C019-9BF1-FC967C4779D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6BAA10A-3F8F-0543-7199-3D2EB260F874}"/>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4" name="Footer Placeholder 3">
            <a:extLst>
              <a:ext uri="{FF2B5EF4-FFF2-40B4-BE49-F238E27FC236}">
                <a16:creationId xmlns:a16="http://schemas.microsoft.com/office/drawing/2014/main" id="{E65925BC-2541-1182-5081-8B432DA967C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C6181E2-2492-D783-1571-E72016CE2510}"/>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119952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A581B-15F8-BA61-C31D-2D862F0CEF32}"/>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3" name="Footer Placeholder 2">
            <a:extLst>
              <a:ext uri="{FF2B5EF4-FFF2-40B4-BE49-F238E27FC236}">
                <a16:creationId xmlns:a16="http://schemas.microsoft.com/office/drawing/2014/main" id="{036F9FA5-F39E-D338-7532-26B05BEF4FB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6A093F1-281F-532A-6708-9D0B31693D1A}"/>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60874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E48-82CF-8A11-037C-5FC820FE2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454576E-A195-CA54-D8C5-9414D83E1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FDACA55-779A-C446-3C08-FD297ACC9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032C3-46BC-507A-4EE7-D0C271622170}"/>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6" name="Footer Placeholder 5">
            <a:extLst>
              <a:ext uri="{FF2B5EF4-FFF2-40B4-BE49-F238E27FC236}">
                <a16:creationId xmlns:a16="http://schemas.microsoft.com/office/drawing/2014/main" id="{486DE698-C0BB-B525-F944-E3ED6CADF64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19FD9B2-2647-6D83-27A0-49D652F0B8CD}"/>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3000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D96B-D889-A7EC-B698-E97635D7E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D24423E-BF21-6639-DDCF-18FA0960C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B8B7236-F97A-E7F2-92EF-CA7A25DEF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DB01F-8DAD-AD32-4F66-D9971612C65E}"/>
              </a:ext>
            </a:extLst>
          </p:cNvPr>
          <p:cNvSpPr>
            <a:spLocks noGrp="1"/>
          </p:cNvSpPr>
          <p:nvPr>
            <p:ph type="dt" sz="half" idx="10"/>
          </p:nvPr>
        </p:nvSpPr>
        <p:spPr/>
        <p:txBody>
          <a:bodyPr/>
          <a:lstStyle/>
          <a:p>
            <a:fld id="{3F72B15A-A6EE-45E8-BBB6-A21A28F04A93}" type="datetimeFigureOut">
              <a:rPr lang="en-PK" smtClean="0"/>
              <a:t>27/03/2023</a:t>
            </a:fld>
            <a:endParaRPr lang="en-PK"/>
          </a:p>
        </p:txBody>
      </p:sp>
      <p:sp>
        <p:nvSpPr>
          <p:cNvPr id="6" name="Footer Placeholder 5">
            <a:extLst>
              <a:ext uri="{FF2B5EF4-FFF2-40B4-BE49-F238E27FC236}">
                <a16:creationId xmlns:a16="http://schemas.microsoft.com/office/drawing/2014/main" id="{F382DFD6-34E6-3BB9-DAA1-0473503056F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E393997-3EF4-FC77-0D52-6FB6301A2AA2}"/>
              </a:ext>
            </a:extLst>
          </p:cNvPr>
          <p:cNvSpPr>
            <a:spLocks noGrp="1"/>
          </p:cNvSpPr>
          <p:nvPr>
            <p:ph type="sldNum" sz="quarter" idx="12"/>
          </p:nvPr>
        </p:nvSpPr>
        <p:spPr/>
        <p:txBody>
          <a:bodyPr/>
          <a:lstStyle/>
          <a:p>
            <a:fld id="{966A6F52-93D2-4D08-AD2F-46D9FC9D0241}" type="slidenum">
              <a:rPr lang="en-PK" smtClean="0"/>
              <a:t>‹#›</a:t>
            </a:fld>
            <a:endParaRPr lang="en-PK"/>
          </a:p>
        </p:txBody>
      </p:sp>
    </p:spTree>
    <p:extLst>
      <p:ext uri="{BB962C8B-B14F-4D97-AF65-F5344CB8AC3E}">
        <p14:creationId xmlns:p14="http://schemas.microsoft.com/office/powerpoint/2010/main" val="275378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443D1-8F48-B9E6-1592-4D3397CC3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2F96790-C80A-2470-8806-CC4A3EB78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3E33AD4-672D-56AB-EBC7-3928FB544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2B15A-A6EE-45E8-BBB6-A21A28F04A93}" type="datetimeFigureOut">
              <a:rPr lang="en-PK" smtClean="0"/>
              <a:t>27/03/2023</a:t>
            </a:fld>
            <a:endParaRPr lang="en-PK"/>
          </a:p>
        </p:txBody>
      </p:sp>
      <p:sp>
        <p:nvSpPr>
          <p:cNvPr id="5" name="Footer Placeholder 4">
            <a:extLst>
              <a:ext uri="{FF2B5EF4-FFF2-40B4-BE49-F238E27FC236}">
                <a16:creationId xmlns:a16="http://schemas.microsoft.com/office/drawing/2014/main" id="{F0CCA076-ED4A-1135-D789-3385DF8F3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5478043-4270-1668-A045-689DB18E0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A6F52-93D2-4D08-AD2F-46D9FC9D0241}" type="slidenum">
              <a:rPr lang="en-PK" smtClean="0"/>
              <a:t>‹#›</a:t>
            </a:fld>
            <a:endParaRPr lang="en-PK"/>
          </a:p>
        </p:txBody>
      </p:sp>
    </p:spTree>
    <p:extLst>
      <p:ext uri="{BB962C8B-B14F-4D97-AF65-F5344CB8AC3E}">
        <p14:creationId xmlns:p14="http://schemas.microsoft.com/office/powerpoint/2010/main" val="2802155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 id="2147483670" r:id="rId16"/>
    <p:sldLayoutId id="2147483671" r:id="rId17"/>
    <p:sldLayoutId id="2147483672" r:id="rId18"/>
    <p:sldLayoutId id="2147483673" r:id="rId19"/>
    <p:sldLayoutId id="2147483682" r:id="rId20"/>
    <p:sldLayoutId id="2147483683" r:id="rId21"/>
    <p:sldLayoutId id="2147483684"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fontScale="90000"/>
          </a:bodyPr>
          <a:lstStyle/>
          <a:p>
            <a:pPr lvl="0" algn="ctr"/>
            <a:br>
              <a:rPr lang="en-US" sz="4800" dirty="0">
                <a:solidFill>
                  <a:schemeClr val="accent6">
                    <a:lumMod val="40000"/>
                    <a:lumOff val="60000"/>
                  </a:schemeClr>
                </a:solidFill>
              </a:rPr>
            </a:br>
            <a:r>
              <a:rPr lang="en-US" sz="4800" dirty="0">
                <a:solidFill>
                  <a:schemeClr val="accent6">
                    <a:lumMod val="40000"/>
                    <a:lumOff val="60000"/>
                  </a:schemeClr>
                </a:solidFill>
              </a:rPr>
              <a:t>Revision</a:t>
            </a:r>
            <a:br>
              <a:rPr lang="en-US" sz="4800" dirty="0">
                <a:solidFill>
                  <a:schemeClr val="accent6">
                    <a:lumMod val="40000"/>
                    <a:lumOff val="60000"/>
                  </a:schemeClr>
                </a:solidFill>
              </a:rPr>
            </a:br>
            <a:r>
              <a:rPr lang="en-US" sz="2000" dirty="0">
                <a:solidFill>
                  <a:schemeClr val="accent6">
                    <a:lumMod val="40000"/>
                    <a:lumOff val="60000"/>
                  </a:schemeClr>
                </a:solidFill>
              </a:rPr>
              <a:t>Cyclomatic Complexity, ECP, BVA, Architectural Design, Some UML diagrams</a:t>
            </a:r>
            <a:br>
              <a:rPr lang="en-US" sz="4800" dirty="0">
                <a:solidFill>
                  <a:schemeClr val="accent6">
                    <a:lumMod val="40000"/>
                    <a:lumOff val="60000"/>
                  </a:schemeClr>
                </a:solidFill>
              </a:rPr>
            </a:br>
            <a:endParaRPr 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7113-643A-4A84-9645-BD599E9078E7}"/>
              </a:ext>
            </a:extLst>
          </p:cNvPr>
          <p:cNvSpPr>
            <a:spLocks noGrp="1"/>
          </p:cNvSpPr>
          <p:nvPr>
            <p:ph type="title"/>
          </p:nvPr>
        </p:nvSpPr>
        <p:spPr/>
        <p:txBody>
          <a:bodyPr/>
          <a:lstStyle/>
          <a:p>
            <a:r>
              <a:rPr lang="en-US" dirty="0"/>
              <a:t>Error/Failure  Reasons </a:t>
            </a:r>
          </a:p>
        </p:txBody>
      </p:sp>
      <p:sp>
        <p:nvSpPr>
          <p:cNvPr id="3" name="Content Placeholder 2">
            <a:extLst>
              <a:ext uri="{FF2B5EF4-FFF2-40B4-BE49-F238E27FC236}">
                <a16:creationId xmlns:a16="http://schemas.microsoft.com/office/drawing/2014/main" id="{C03A3FC8-97DE-42B7-AC8F-51B9CD718182}"/>
              </a:ext>
            </a:extLst>
          </p:cNvPr>
          <p:cNvSpPr>
            <a:spLocks noGrp="1"/>
          </p:cNvSpPr>
          <p:nvPr>
            <p:ph sz="quarter" idx="13"/>
          </p:nvPr>
        </p:nvSpPr>
        <p:spPr>
          <a:xfrm>
            <a:off x="1755648" y="1694133"/>
            <a:ext cx="10076688" cy="4808267"/>
          </a:xfrm>
        </p:spPr>
        <p:txBody>
          <a:bodyPr>
            <a:normAutofit/>
          </a:bodyPr>
          <a:lstStyle/>
          <a:p>
            <a:r>
              <a:rPr lang="en-US" sz="2400" dirty="0"/>
              <a:t>Errors may occur for many reasons, such as:</a:t>
            </a:r>
          </a:p>
          <a:p>
            <a:endParaRPr lang="en-US" sz="2400" dirty="0"/>
          </a:p>
          <a:p>
            <a:pPr marL="285750" indent="-285750">
              <a:buFont typeface="Arial" panose="020B0604020202020204" pitchFamily="34" charset="0"/>
              <a:buChar char="•"/>
            </a:pPr>
            <a:r>
              <a:rPr lang="en-US" sz="2400" dirty="0"/>
              <a:t>Time pressure.</a:t>
            </a:r>
          </a:p>
          <a:p>
            <a:pPr marL="285750" indent="-285750">
              <a:buFont typeface="Arial" panose="020B0604020202020204" pitchFamily="34" charset="0"/>
              <a:buChar char="•"/>
            </a:pPr>
            <a:r>
              <a:rPr lang="en-US" sz="2400" dirty="0"/>
              <a:t>Human fallibility.</a:t>
            </a:r>
          </a:p>
          <a:p>
            <a:pPr marL="285750" indent="-285750">
              <a:buFont typeface="Arial" panose="020B0604020202020204" pitchFamily="34" charset="0"/>
              <a:buChar char="•"/>
            </a:pPr>
            <a:r>
              <a:rPr lang="en-US" sz="2400" dirty="0"/>
              <a:t>Inexperienced or insufficiently skilled project participants.</a:t>
            </a:r>
          </a:p>
          <a:p>
            <a:pPr marL="285750" indent="-285750">
              <a:buFont typeface="Arial" panose="020B0604020202020204" pitchFamily="34" charset="0"/>
              <a:buChar char="•"/>
            </a:pPr>
            <a:r>
              <a:rPr lang="en-US" sz="2400" dirty="0"/>
              <a:t>Miscommunication between project participants.</a:t>
            </a:r>
          </a:p>
          <a:p>
            <a:pPr marL="285750" indent="-285750">
              <a:buFont typeface="Arial" panose="020B0604020202020204" pitchFamily="34" charset="0"/>
              <a:buChar char="•"/>
            </a:pPr>
            <a:r>
              <a:rPr lang="en-US" sz="2400" dirty="0"/>
              <a:t>Complexity of the code, design, architecture.</a:t>
            </a:r>
          </a:p>
          <a:p>
            <a:pPr marL="285750" indent="-285750">
              <a:buFont typeface="Arial" panose="020B0604020202020204" pitchFamily="34" charset="0"/>
              <a:buChar char="•"/>
            </a:pPr>
            <a:r>
              <a:rPr lang="en-US" sz="2400" dirty="0"/>
              <a:t>Misunderstandings about intra-system and inter-system interfaces, especially when such intra-system and inter-system interactions are large in numbers.</a:t>
            </a:r>
          </a:p>
          <a:p>
            <a:pPr marL="285750" indent="-285750">
              <a:buFont typeface="Arial" panose="020B0604020202020204" pitchFamily="34" charset="0"/>
              <a:buChar char="•"/>
            </a:pPr>
            <a:r>
              <a:rPr lang="en-US" sz="2400" dirty="0"/>
              <a:t>New, unfamiliar technologies.</a:t>
            </a:r>
            <a:endParaRPr lang="en-US" sz="4800" dirty="0"/>
          </a:p>
        </p:txBody>
      </p:sp>
    </p:spTree>
    <p:extLst>
      <p:ext uri="{BB962C8B-B14F-4D97-AF65-F5344CB8AC3E}">
        <p14:creationId xmlns:p14="http://schemas.microsoft.com/office/powerpoint/2010/main" val="2139541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7D27-A246-4AFF-9268-B1E605C70218}"/>
              </a:ext>
            </a:extLst>
          </p:cNvPr>
          <p:cNvSpPr>
            <a:spLocks noGrp="1"/>
          </p:cNvSpPr>
          <p:nvPr>
            <p:ph type="title"/>
          </p:nvPr>
        </p:nvSpPr>
        <p:spPr>
          <a:xfrm>
            <a:off x="1492370" y="365125"/>
            <a:ext cx="9861430" cy="1325563"/>
          </a:xfrm>
        </p:spPr>
        <p:txBody>
          <a:bodyPr/>
          <a:lstStyle/>
          <a:p>
            <a:r>
              <a:rPr lang="en-US" dirty="0"/>
              <a:t>Testing Objectives</a:t>
            </a:r>
          </a:p>
        </p:txBody>
      </p:sp>
      <p:sp>
        <p:nvSpPr>
          <p:cNvPr id="3" name="Content Placeholder 2">
            <a:extLst>
              <a:ext uri="{FF2B5EF4-FFF2-40B4-BE49-F238E27FC236}">
                <a16:creationId xmlns:a16="http://schemas.microsoft.com/office/drawing/2014/main" id="{A2305972-D772-4061-87F7-AD062BC2A343}"/>
              </a:ext>
            </a:extLst>
          </p:cNvPr>
          <p:cNvSpPr>
            <a:spLocks noGrp="1"/>
          </p:cNvSpPr>
          <p:nvPr>
            <p:ph sz="quarter" idx="13"/>
          </p:nvPr>
        </p:nvSpPr>
        <p:spPr>
          <a:xfrm>
            <a:off x="1578666" y="1174268"/>
            <a:ext cx="10411773" cy="5565747"/>
          </a:xfrm>
        </p:spPr>
        <p:txBody>
          <a:bodyPr>
            <a:normAutofit/>
          </a:bodyPr>
          <a:lstStyle/>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evaluate </a:t>
            </a:r>
            <a:r>
              <a:rPr lang="en-US" sz="1900" u="sng" dirty="0"/>
              <a:t>work products</a:t>
            </a:r>
            <a:r>
              <a:rPr lang="en-US" sz="1900" dirty="0"/>
              <a:t> such as requirements, user stories, design, and code.</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verify whether all specified requirements have been fulfilled.</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validate whether the </a:t>
            </a:r>
            <a:r>
              <a:rPr lang="en-US" sz="1900" u="sng" dirty="0"/>
              <a:t>test object</a:t>
            </a:r>
            <a:r>
              <a:rPr lang="en-US" sz="1900" dirty="0"/>
              <a:t> is completed and works as the users/stakeholders expect.</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build confidence in the level of quality of the test object.</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prevent defects.</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find failures and defects.</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reduce the level of risk of inadequate software quality (undetected failures in operation).</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comply with </a:t>
            </a:r>
            <a:r>
              <a:rPr lang="en-US" sz="1900" u="sng" dirty="0"/>
              <a:t>contractual</a:t>
            </a:r>
            <a:r>
              <a:rPr lang="en-US" sz="1900" dirty="0"/>
              <a:t>, </a:t>
            </a:r>
            <a:r>
              <a:rPr lang="en-US" sz="1900" u="sng" dirty="0"/>
              <a:t>legal</a:t>
            </a:r>
            <a:r>
              <a:rPr lang="en-US" sz="1900" dirty="0"/>
              <a:t>, or </a:t>
            </a:r>
            <a:r>
              <a:rPr lang="en-US" sz="1900" u="sng" dirty="0"/>
              <a:t>regulatory</a:t>
            </a:r>
            <a:r>
              <a:rPr lang="en-US" sz="1900" dirty="0"/>
              <a:t> requirements or </a:t>
            </a:r>
            <a:r>
              <a:rPr lang="en-US" sz="1900" u="sng" dirty="0"/>
              <a:t>standards.</a:t>
            </a:r>
          </a:p>
          <a:p>
            <a:pPr marL="285750" indent="-285750" eaLnBrk="0" fontAlgn="base" hangingPunct="0">
              <a:lnSpc>
                <a:spcPct val="150000"/>
              </a:lnSpc>
              <a:spcBef>
                <a:spcPct val="0"/>
              </a:spcBef>
              <a:spcAft>
                <a:spcPct val="0"/>
              </a:spcAft>
              <a:buClrTx/>
              <a:buFont typeface="Arial" panose="020B0604020202020204" pitchFamily="34" charset="0"/>
              <a:buChar char="•"/>
            </a:pPr>
            <a:r>
              <a:rPr lang="en-US" sz="1900" dirty="0"/>
              <a:t>To provide sufficient information to </a:t>
            </a:r>
            <a:r>
              <a:rPr lang="en-US" sz="1900" u="sng" dirty="0"/>
              <a:t>stakeholders</a:t>
            </a:r>
            <a:r>
              <a:rPr lang="en-US" sz="1900" dirty="0"/>
              <a:t> to allow them to make informed decisions, especially regarding the level of quality of the test object.</a:t>
            </a:r>
          </a:p>
        </p:txBody>
      </p:sp>
    </p:spTree>
    <p:extLst>
      <p:ext uri="{BB962C8B-B14F-4D97-AF65-F5344CB8AC3E}">
        <p14:creationId xmlns:p14="http://schemas.microsoft.com/office/powerpoint/2010/main" val="3827886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58330" y="365125"/>
            <a:ext cx="9695469" cy="1325563"/>
          </a:xfrm>
        </p:spPr>
        <p:txBody>
          <a:bodyPr/>
          <a:lstStyle/>
          <a:p>
            <a:r>
              <a:rPr lang="en-US" dirty="0"/>
              <a:t>Test Levels, Type and Approaches</a:t>
            </a:r>
          </a:p>
        </p:txBody>
      </p:sp>
      <p:sp>
        <p:nvSpPr>
          <p:cNvPr id="9" name="Content Placeholder 1">
            <a:extLst>
              <a:ext uri="{FF2B5EF4-FFF2-40B4-BE49-F238E27FC236}">
                <a16:creationId xmlns:a16="http://schemas.microsoft.com/office/drawing/2014/main" id="{2E4BB868-48DF-45B6-8489-EFED5875FB7A}"/>
              </a:ext>
            </a:extLst>
          </p:cNvPr>
          <p:cNvSpPr txBox="1">
            <a:spLocks/>
          </p:cNvSpPr>
          <p:nvPr/>
        </p:nvSpPr>
        <p:spPr>
          <a:xfrm>
            <a:off x="6607278" y="1426892"/>
            <a:ext cx="5711755" cy="5005222"/>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lvl="1">
              <a:lnSpc>
                <a:spcPct val="110000"/>
              </a:lnSpc>
            </a:pPr>
            <a:r>
              <a:rPr lang="en-US" sz="2800" dirty="0"/>
              <a:t>Security Testing</a:t>
            </a:r>
          </a:p>
          <a:p>
            <a:pPr lvl="1">
              <a:lnSpc>
                <a:spcPct val="110000"/>
              </a:lnSpc>
            </a:pPr>
            <a:r>
              <a:rPr lang="en-US" sz="2800" dirty="0"/>
              <a:t>Sanity Testing</a:t>
            </a:r>
          </a:p>
          <a:p>
            <a:pPr lvl="1">
              <a:lnSpc>
                <a:spcPct val="110000"/>
              </a:lnSpc>
            </a:pPr>
            <a:r>
              <a:rPr lang="en-US" sz="2800" dirty="0"/>
              <a:t>Alpha Testing</a:t>
            </a:r>
          </a:p>
          <a:p>
            <a:pPr lvl="1">
              <a:lnSpc>
                <a:spcPct val="110000"/>
              </a:lnSpc>
            </a:pPr>
            <a:r>
              <a:rPr lang="en-US" sz="2800" dirty="0"/>
              <a:t>Beta Testing</a:t>
            </a:r>
          </a:p>
          <a:p>
            <a:pPr lvl="1">
              <a:lnSpc>
                <a:spcPct val="110000"/>
              </a:lnSpc>
            </a:pPr>
            <a:r>
              <a:rPr lang="en-US" sz="2800" dirty="0"/>
              <a:t>Factor Acceptance Test (FAT)</a:t>
            </a:r>
          </a:p>
          <a:p>
            <a:pPr lvl="1">
              <a:lnSpc>
                <a:spcPct val="110000"/>
              </a:lnSpc>
            </a:pPr>
            <a:r>
              <a:rPr lang="en-US" sz="2800" dirty="0"/>
              <a:t>Site Acceptance Test (SAT)</a:t>
            </a:r>
          </a:p>
          <a:p>
            <a:pPr lvl="1">
              <a:lnSpc>
                <a:spcPct val="110000"/>
              </a:lnSpc>
            </a:pPr>
            <a:r>
              <a:rPr lang="en-US" sz="2800" dirty="0"/>
              <a:t>Usability Testing</a:t>
            </a:r>
          </a:p>
          <a:p>
            <a:pPr lvl="1">
              <a:lnSpc>
                <a:spcPct val="110000"/>
              </a:lnSpc>
            </a:pPr>
            <a:r>
              <a:rPr lang="en-US" sz="2800" dirty="0"/>
              <a:t>Stress Testing</a:t>
            </a:r>
          </a:p>
          <a:p>
            <a:pPr lvl="1">
              <a:lnSpc>
                <a:spcPct val="110000"/>
              </a:lnSpc>
            </a:pPr>
            <a:r>
              <a:rPr lang="en-US" sz="2800" dirty="0"/>
              <a:t>Load Testing</a:t>
            </a:r>
          </a:p>
          <a:p>
            <a:pPr lvl="1">
              <a:lnSpc>
                <a:spcPct val="110000"/>
              </a:lnSpc>
            </a:pPr>
            <a:r>
              <a:rPr lang="en-US" sz="2800" dirty="0"/>
              <a:t>Compatibility Testing</a:t>
            </a:r>
          </a:p>
          <a:p>
            <a:pPr lvl="1">
              <a:lnSpc>
                <a:spcPct val="110000"/>
              </a:lnSpc>
            </a:pPr>
            <a:r>
              <a:rPr lang="en-US" sz="2800" dirty="0"/>
              <a:t>Black-BOX Testing</a:t>
            </a:r>
          </a:p>
          <a:p>
            <a:pPr lvl="1">
              <a:lnSpc>
                <a:spcPct val="110000"/>
              </a:lnSpc>
            </a:pPr>
            <a:r>
              <a:rPr lang="en-US" sz="2800" dirty="0"/>
              <a:t>Negative Testing</a:t>
            </a:r>
          </a:p>
          <a:p>
            <a:pPr lvl="1">
              <a:lnSpc>
                <a:spcPct val="110000"/>
              </a:lnSpc>
            </a:pPr>
            <a:r>
              <a:rPr lang="en-US" sz="2800" dirty="0"/>
              <a:t>Static Testing</a:t>
            </a:r>
          </a:p>
          <a:p>
            <a:pPr lvl="1">
              <a:lnSpc>
                <a:spcPct val="110000"/>
              </a:lnSpc>
            </a:pPr>
            <a:r>
              <a:rPr lang="en-US" sz="2800" dirty="0"/>
              <a:t>Dynamic Testing</a:t>
            </a:r>
            <a:endParaRPr lang="en-US" sz="5400" dirty="0"/>
          </a:p>
        </p:txBody>
      </p:sp>
      <p:sp>
        <p:nvSpPr>
          <p:cNvPr id="10" name="Content Placeholder 1">
            <a:extLst>
              <a:ext uri="{FF2B5EF4-FFF2-40B4-BE49-F238E27FC236}">
                <a16:creationId xmlns:a16="http://schemas.microsoft.com/office/drawing/2014/main" id="{FF1066A5-AEE3-415D-8E16-59403BC22010}"/>
              </a:ext>
            </a:extLst>
          </p:cNvPr>
          <p:cNvSpPr txBox="1">
            <a:spLocks/>
          </p:cNvSpPr>
          <p:nvPr/>
        </p:nvSpPr>
        <p:spPr>
          <a:xfrm>
            <a:off x="1658331" y="1504344"/>
            <a:ext cx="4712972" cy="4850317"/>
          </a:xfrm>
          <a:prstGeom prst="rect">
            <a:avLst/>
          </a:prstGeom>
        </p:spPr>
        <p:txBody>
          <a:bodyPr>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Unit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Integration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System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User Acceptance (UAT)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Functional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Non-Functional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Smoke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Regression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Re-Testing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Performance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White-BOX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Positive Testing </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Automated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Manual Testing</a:t>
            </a:r>
          </a:p>
        </p:txBody>
      </p:sp>
    </p:spTree>
    <p:extLst>
      <p:ext uri="{BB962C8B-B14F-4D97-AF65-F5344CB8AC3E}">
        <p14:creationId xmlns:p14="http://schemas.microsoft.com/office/powerpoint/2010/main" val="375933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Effect transition="in" filter="fade">
                                      <p:cBhvr>
                                        <p:cTn id="29" dur="1000"/>
                                        <p:tgtEl>
                                          <p:spTgt spid="10">
                                            <p:txEl>
                                              <p:pRg st="4" end="4"/>
                                            </p:txEl>
                                          </p:spTgt>
                                        </p:tgtEl>
                                      </p:cBhvr>
                                    </p:animEffect>
                                    <p:anim calcmode="lin" valueType="num">
                                      <p:cBhvr>
                                        <p:cTn id="3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5" end="5"/>
                                            </p:txEl>
                                          </p:spTgt>
                                        </p:tgtEl>
                                        <p:attrNameLst>
                                          <p:attrName>style.visibility</p:attrName>
                                        </p:attrNameLst>
                                      </p:cBhvr>
                                      <p:to>
                                        <p:strVal val="visible"/>
                                      </p:to>
                                    </p:set>
                                    <p:animEffect transition="in" filter="fade">
                                      <p:cBhvr>
                                        <p:cTn id="34" dur="1000"/>
                                        <p:tgtEl>
                                          <p:spTgt spid="10">
                                            <p:txEl>
                                              <p:pRg st="5" end="5"/>
                                            </p:txEl>
                                          </p:spTgt>
                                        </p:tgtEl>
                                      </p:cBhvr>
                                    </p:animEffect>
                                    <p:anim calcmode="lin" valueType="num">
                                      <p:cBhvr>
                                        <p:cTn id="35"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1000"/>
                                        <p:tgtEl>
                                          <p:spTgt spid="10">
                                            <p:txEl>
                                              <p:pRg st="6" end="6"/>
                                            </p:txEl>
                                          </p:spTgt>
                                        </p:tgtEl>
                                      </p:cBhvr>
                                    </p:animEffect>
                                    <p:anim calcmode="lin" valueType="num">
                                      <p:cBhvr>
                                        <p:cTn id="4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Effect transition="in" filter="fade">
                                      <p:cBhvr>
                                        <p:cTn id="46" dur="1000"/>
                                        <p:tgtEl>
                                          <p:spTgt spid="10">
                                            <p:txEl>
                                              <p:pRg st="7" end="7"/>
                                            </p:txEl>
                                          </p:spTgt>
                                        </p:tgtEl>
                                      </p:cBhvr>
                                    </p:animEffect>
                                    <p:anim calcmode="lin" valueType="num">
                                      <p:cBhvr>
                                        <p:cTn id="47"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xEl>
                                              <p:pRg st="8" end="8"/>
                                            </p:txEl>
                                          </p:spTgt>
                                        </p:tgtEl>
                                        <p:attrNameLst>
                                          <p:attrName>style.visibility</p:attrName>
                                        </p:attrNameLst>
                                      </p:cBhvr>
                                      <p:to>
                                        <p:strVal val="visible"/>
                                      </p:to>
                                    </p:set>
                                    <p:animEffect transition="in" filter="fade">
                                      <p:cBhvr>
                                        <p:cTn id="51" dur="1000"/>
                                        <p:tgtEl>
                                          <p:spTgt spid="10">
                                            <p:txEl>
                                              <p:pRg st="8" end="8"/>
                                            </p:txEl>
                                          </p:spTgt>
                                        </p:tgtEl>
                                      </p:cBhvr>
                                    </p:animEffect>
                                    <p:anim calcmode="lin" valueType="num">
                                      <p:cBhvr>
                                        <p:cTn id="52"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0">
                                            <p:txEl>
                                              <p:pRg st="9" end="9"/>
                                            </p:txEl>
                                          </p:spTgt>
                                        </p:tgtEl>
                                        <p:attrNameLst>
                                          <p:attrName>style.visibility</p:attrName>
                                        </p:attrNameLst>
                                      </p:cBhvr>
                                      <p:to>
                                        <p:strVal val="visible"/>
                                      </p:to>
                                    </p:set>
                                    <p:animEffect transition="in" filter="fade">
                                      <p:cBhvr>
                                        <p:cTn id="58" dur="1000"/>
                                        <p:tgtEl>
                                          <p:spTgt spid="10">
                                            <p:txEl>
                                              <p:pRg st="9" end="9"/>
                                            </p:txEl>
                                          </p:spTgt>
                                        </p:tgtEl>
                                      </p:cBhvr>
                                    </p:animEffect>
                                    <p:anim calcmode="lin" valueType="num">
                                      <p:cBhvr>
                                        <p:cTn id="59"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0">
                                            <p:txEl>
                                              <p:pRg st="10" end="10"/>
                                            </p:txEl>
                                          </p:spTgt>
                                        </p:tgtEl>
                                        <p:attrNameLst>
                                          <p:attrName>style.visibility</p:attrName>
                                        </p:attrNameLst>
                                      </p:cBhvr>
                                      <p:to>
                                        <p:strVal val="visible"/>
                                      </p:to>
                                    </p:set>
                                    <p:animEffect transition="in" filter="fade">
                                      <p:cBhvr>
                                        <p:cTn id="63" dur="1000"/>
                                        <p:tgtEl>
                                          <p:spTgt spid="10">
                                            <p:txEl>
                                              <p:pRg st="10" end="10"/>
                                            </p:txEl>
                                          </p:spTgt>
                                        </p:tgtEl>
                                      </p:cBhvr>
                                    </p:animEffect>
                                    <p:anim calcmode="lin" valueType="num">
                                      <p:cBhvr>
                                        <p:cTn id="64"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0">
                                            <p:txEl>
                                              <p:pRg st="11" end="11"/>
                                            </p:txEl>
                                          </p:spTgt>
                                        </p:tgtEl>
                                        <p:attrNameLst>
                                          <p:attrName>style.visibility</p:attrName>
                                        </p:attrNameLst>
                                      </p:cBhvr>
                                      <p:to>
                                        <p:strVal val="visible"/>
                                      </p:to>
                                    </p:set>
                                    <p:animEffect transition="in" filter="fade">
                                      <p:cBhvr>
                                        <p:cTn id="68" dur="1000"/>
                                        <p:tgtEl>
                                          <p:spTgt spid="10">
                                            <p:txEl>
                                              <p:pRg st="11" end="11"/>
                                            </p:txEl>
                                          </p:spTgt>
                                        </p:tgtEl>
                                      </p:cBhvr>
                                    </p:animEffect>
                                    <p:anim calcmode="lin" valueType="num">
                                      <p:cBhvr>
                                        <p:cTn id="69"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10">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
                                            <p:txEl>
                                              <p:pRg st="12" end="12"/>
                                            </p:txEl>
                                          </p:spTgt>
                                        </p:tgtEl>
                                        <p:attrNameLst>
                                          <p:attrName>style.visibility</p:attrName>
                                        </p:attrNameLst>
                                      </p:cBhvr>
                                      <p:to>
                                        <p:strVal val="visible"/>
                                      </p:to>
                                    </p:set>
                                    <p:animEffect transition="in" filter="fade">
                                      <p:cBhvr>
                                        <p:cTn id="73" dur="1000"/>
                                        <p:tgtEl>
                                          <p:spTgt spid="10">
                                            <p:txEl>
                                              <p:pRg st="12" end="12"/>
                                            </p:txEl>
                                          </p:spTgt>
                                        </p:tgtEl>
                                      </p:cBhvr>
                                    </p:animEffect>
                                    <p:anim calcmode="lin" valueType="num">
                                      <p:cBhvr>
                                        <p:cTn id="74"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10">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0">
                                            <p:txEl>
                                              <p:pRg st="13" end="13"/>
                                            </p:txEl>
                                          </p:spTgt>
                                        </p:tgtEl>
                                        <p:attrNameLst>
                                          <p:attrName>style.visibility</p:attrName>
                                        </p:attrNameLst>
                                      </p:cBhvr>
                                      <p:to>
                                        <p:strVal val="visible"/>
                                      </p:to>
                                    </p:set>
                                    <p:animEffect transition="in" filter="fade">
                                      <p:cBhvr>
                                        <p:cTn id="78" dur="1000"/>
                                        <p:tgtEl>
                                          <p:spTgt spid="10">
                                            <p:txEl>
                                              <p:pRg st="13" end="13"/>
                                            </p:txEl>
                                          </p:spTgt>
                                        </p:tgtEl>
                                      </p:cBhvr>
                                    </p:animEffect>
                                    <p:anim calcmode="lin" valueType="num">
                                      <p:cBhvr>
                                        <p:cTn id="79"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1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
                                            <p:txEl>
                                              <p:pRg st="0" end="0"/>
                                            </p:txEl>
                                          </p:spTgt>
                                        </p:tgtEl>
                                        <p:attrNameLst>
                                          <p:attrName>style.visibility</p:attrName>
                                        </p:attrNameLst>
                                      </p:cBhvr>
                                      <p:to>
                                        <p:strVal val="visible"/>
                                      </p:to>
                                    </p:set>
                                    <p:animEffect transition="in" filter="fade">
                                      <p:cBhvr>
                                        <p:cTn id="85" dur="1000"/>
                                        <p:tgtEl>
                                          <p:spTgt spid="9">
                                            <p:txEl>
                                              <p:pRg st="0" end="0"/>
                                            </p:txEl>
                                          </p:spTgt>
                                        </p:tgtEl>
                                      </p:cBhvr>
                                    </p:animEffect>
                                    <p:anim calcmode="lin" valueType="num">
                                      <p:cBhvr>
                                        <p:cTn id="8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9">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
                                            <p:txEl>
                                              <p:pRg st="1" end="1"/>
                                            </p:txEl>
                                          </p:spTgt>
                                        </p:tgtEl>
                                        <p:attrNameLst>
                                          <p:attrName>style.visibility</p:attrName>
                                        </p:attrNameLst>
                                      </p:cBhvr>
                                      <p:to>
                                        <p:strVal val="visible"/>
                                      </p:to>
                                    </p:set>
                                    <p:animEffect transition="in" filter="fade">
                                      <p:cBhvr>
                                        <p:cTn id="90" dur="1000"/>
                                        <p:tgtEl>
                                          <p:spTgt spid="9">
                                            <p:txEl>
                                              <p:pRg st="1" end="1"/>
                                            </p:txEl>
                                          </p:spTgt>
                                        </p:tgtEl>
                                      </p:cBhvr>
                                    </p:animEffect>
                                    <p:anim calcmode="lin" valueType="num">
                                      <p:cBhvr>
                                        <p:cTn id="9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fade">
                                      <p:cBhvr>
                                        <p:cTn id="97" dur="1000"/>
                                        <p:tgtEl>
                                          <p:spTgt spid="9">
                                            <p:txEl>
                                              <p:pRg st="2" end="2"/>
                                            </p:txEl>
                                          </p:spTgt>
                                        </p:tgtEl>
                                      </p:cBhvr>
                                    </p:animEffect>
                                    <p:anim calcmode="lin" valueType="num">
                                      <p:cBhvr>
                                        <p:cTn id="9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fade">
                                      <p:cBhvr>
                                        <p:cTn id="102" dur="1000"/>
                                        <p:tgtEl>
                                          <p:spTgt spid="9">
                                            <p:txEl>
                                              <p:pRg st="3" end="3"/>
                                            </p:txEl>
                                          </p:spTgt>
                                        </p:tgtEl>
                                      </p:cBhvr>
                                    </p:animEffect>
                                    <p:anim calcmode="lin" valueType="num">
                                      <p:cBhvr>
                                        <p:cTn id="10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0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9">
                                            <p:txEl>
                                              <p:pRg st="4" end="4"/>
                                            </p:txEl>
                                          </p:spTgt>
                                        </p:tgtEl>
                                        <p:attrNameLst>
                                          <p:attrName>style.visibility</p:attrName>
                                        </p:attrNameLst>
                                      </p:cBhvr>
                                      <p:to>
                                        <p:strVal val="visible"/>
                                      </p:to>
                                    </p:set>
                                    <p:animEffect transition="in" filter="fade">
                                      <p:cBhvr>
                                        <p:cTn id="107" dur="1000"/>
                                        <p:tgtEl>
                                          <p:spTgt spid="9">
                                            <p:txEl>
                                              <p:pRg st="4" end="4"/>
                                            </p:txEl>
                                          </p:spTgt>
                                        </p:tgtEl>
                                      </p:cBhvr>
                                    </p:animEffect>
                                    <p:anim calcmode="lin" valueType="num">
                                      <p:cBhvr>
                                        <p:cTn id="10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0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9">
                                            <p:txEl>
                                              <p:pRg st="5" end="5"/>
                                            </p:txEl>
                                          </p:spTgt>
                                        </p:tgtEl>
                                        <p:attrNameLst>
                                          <p:attrName>style.visibility</p:attrName>
                                        </p:attrNameLst>
                                      </p:cBhvr>
                                      <p:to>
                                        <p:strVal val="visible"/>
                                      </p:to>
                                    </p:set>
                                    <p:animEffect transition="in" filter="fade">
                                      <p:cBhvr>
                                        <p:cTn id="112" dur="1000"/>
                                        <p:tgtEl>
                                          <p:spTgt spid="9">
                                            <p:txEl>
                                              <p:pRg st="5" end="5"/>
                                            </p:txEl>
                                          </p:spTgt>
                                        </p:tgtEl>
                                      </p:cBhvr>
                                    </p:animEffect>
                                    <p:anim calcmode="lin" valueType="num">
                                      <p:cBhvr>
                                        <p:cTn id="11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1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9">
                                            <p:txEl>
                                              <p:pRg st="6" end="6"/>
                                            </p:txEl>
                                          </p:spTgt>
                                        </p:tgtEl>
                                        <p:attrNameLst>
                                          <p:attrName>style.visibility</p:attrName>
                                        </p:attrNameLst>
                                      </p:cBhvr>
                                      <p:to>
                                        <p:strVal val="visible"/>
                                      </p:to>
                                    </p:set>
                                    <p:animEffect transition="in" filter="fade">
                                      <p:cBhvr>
                                        <p:cTn id="119" dur="1000"/>
                                        <p:tgtEl>
                                          <p:spTgt spid="9">
                                            <p:txEl>
                                              <p:pRg st="6" end="6"/>
                                            </p:txEl>
                                          </p:spTgt>
                                        </p:tgtEl>
                                      </p:cBhvr>
                                    </p:animEffect>
                                    <p:anim calcmode="lin" valueType="num">
                                      <p:cBhvr>
                                        <p:cTn id="12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21" dur="1000" fill="hold"/>
                                        <p:tgtEl>
                                          <p:spTgt spid="9">
                                            <p:txEl>
                                              <p:pRg st="6" end="6"/>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9">
                                            <p:txEl>
                                              <p:pRg st="7" end="7"/>
                                            </p:txEl>
                                          </p:spTgt>
                                        </p:tgtEl>
                                        <p:attrNameLst>
                                          <p:attrName>style.visibility</p:attrName>
                                        </p:attrNameLst>
                                      </p:cBhvr>
                                      <p:to>
                                        <p:strVal val="visible"/>
                                      </p:to>
                                    </p:set>
                                    <p:animEffect transition="in" filter="fade">
                                      <p:cBhvr>
                                        <p:cTn id="124" dur="1000"/>
                                        <p:tgtEl>
                                          <p:spTgt spid="9">
                                            <p:txEl>
                                              <p:pRg st="7" end="7"/>
                                            </p:txEl>
                                          </p:spTgt>
                                        </p:tgtEl>
                                      </p:cBhvr>
                                    </p:animEffect>
                                    <p:anim calcmode="lin" valueType="num">
                                      <p:cBhvr>
                                        <p:cTn id="12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126" dur="1000" fill="hold"/>
                                        <p:tgtEl>
                                          <p:spTgt spid="9">
                                            <p:txEl>
                                              <p:pRg st="7" end="7"/>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9">
                                            <p:txEl>
                                              <p:pRg st="8" end="8"/>
                                            </p:txEl>
                                          </p:spTgt>
                                        </p:tgtEl>
                                        <p:attrNameLst>
                                          <p:attrName>style.visibility</p:attrName>
                                        </p:attrNameLst>
                                      </p:cBhvr>
                                      <p:to>
                                        <p:strVal val="visible"/>
                                      </p:to>
                                    </p:set>
                                    <p:animEffect transition="in" filter="fade">
                                      <p:cBhvr>
                                        <p:cTn id="129" dur="1000"/>
                                        <p:tgtEl>
                                          <p:spTgt spid="9">
                                            <p:txEl>
                                              <p:pRg st="8" end="8"/>
                                            </p:txEl>
                                          </p:spTgt>
                                        </p:tgtEl>
                                      </p:cBhvr>
                                    </p:animEffect>
                                    <p:anim calcmode="lin" valueType="num">
                                      <p:cBhvr>
                                        <p:cTn id="130"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31"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9">
                                            <p:txEl>
                                              <p:pRg st="9" end="9"/>
                                            </p:txEl>
                                          </p:spTgt>
                                        </p:tgtEl>
                                        <p:attrNameLst>
                                          <p:attrName>style.visibility</p:attrName>
                                        </p:attrNameLst>
                                      </p:cBhvr>
                                      <p:to>
                                        <p:strVal val="visible"/>
                                      </p:to>
                                    </p:set>
                                    <p:animEffect transition="in" filter="fade">
                                      <p:cBhvr>
                                        <p:cTn id="134" dur="1000"/>
                                        <p:tgtEl>
                                          <p:spTgt spid="9">
                                            <p:txEl>
                                              <p:pRg st="9" end="9"/>
                                            </p:txEl>
                                          </p:spTgt>
                                        </p:tgtEl>
                                      </p:cBhvr>
                                    </p:animEffect>
                                    <p:anim calcmode="lin" valueType="num">
                                      <p:cBhvr>
                                        <p:cTn id="135"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136"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nodeType="clickEffect">
                                  <p:stCondLst>
                                    <p:cond delay="0"/>
                                  </p:stCondLst>
                                  <p:childTnLst>
                                    <p:set>
                                      <p:cBhvr>
                                        <p:cTn id="140" dur="1" fill="hold">
                                          <p:stCondLst>
                                            <p:cond delay="0"/>
                                          </p:stCondLst>
                                        </p:cTn>
                                        <p:tgtEl>
                                          <p:spTgt spid="9">
                                            <p:txEl>
                                              <p:pRg st="10" end="10"/>
                                            </p:txEl>
                                          </p:spTgt>
                                        </p:tgtEl>
                                        <p:attrNameLst>
                                          <p:attrName>style.visibility</p:attrName>
                                        </p:attrNameLst>
                                      </p:cBhvr>
                                      <p:to>
                                        <p:strVal val="visible"/>
                                      </p:to>
                                    </p:set>
                                    <p:animEffect transition="in" filter="fade">
                                      <p:cBhvr>
                                        <p:cTn id="141" dur="1000"/>
                                        <p:tgtEl>
                                          <p:spTgt spid="9">
                                            <p:txEl>
                                              <p:pRg st="10" end="10"/>
                                            </p:txEl>
                                          </p:spTgt>
                                        </p:tgtEl>
                                      </p:cBhvr>
                                    </p:animEffect>
                                    <p:anim calcmode="lin" valueType="num">
                                      <p:cBhvr>
                                        <p:cTn id="14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143"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9">
                                            <p:txEl>
                                              <p:pRg st="11" end="11"/>
                                            </p:txEl>
                                          </p:spTgt>
                                        </p:tgtEl>
                                        <p:attrNameLst>
                                          <p:attrName>style.visibility</p:attrName>
                                        </p:attrNameLst>
                                      </p:cBhvr>
                                      <p:to>
                                        <p:strVal val="visible"/>
                                      </p:to>
                                    </p:set>
                                    <p:animEffect transition="in" filter="fade">
                                      <p:cBhvr>
                                        <p:cTn id="146" dur="1000"/>
                                        <p:tgtEl>
                                          <p:spTgt spid="9">
                                            <p:txEl>
                                              <p:pRg st="11" end="11"/>
                                            </p:txEl>
                                          </p:spTgt>
                                        </p:tgtEl>
                                      </p:cBhvr>
                                    </p:animEffect>
                                    <p:anim calcmode="lin" valueType="num">
                                      <p:cBhvr>
                                        <p:cTn id="147"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148"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
                                            <p:txEl>
                                              <p:pRg st="12" end="12"/>
                                            </p:txEl>
                                          </p:spTgt>
                                        </p:tgtEl>
                                        <p:attrNameLst>
                                          <p:attrName>style.visibility</p:attrName>
                                        </p:attrNameLst>
                                      </p:cBhvr>
                                      <p:to>
                                        <p:strVal val="visible"/>
                                      </p:to>
                                    </p:set>
                                    <p:animEffect transition="in" filter="fade">
                                      <p:cBhvr>
                                        <p:cTn id="151" dur="1000"/>
                                        <p:tgtEl>
                                          <p:spTgt spid="9">
                                            <p:txEl>
                                              <p:pRg st="12" end="12"/>
                                            </p:txEl>
                                          </p:spTgt>
                                        </p:tgtEl>
                                      </p:cBhvr>
                                    </p:animEffect>
                                    <p:anim calcmode="lin" valueType="num">
                                      <p:cBhvr>
                                        <p:cTn id="152"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153"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9">
                                            <p:txEl>
                                              <p:pRg st="13" end="13"/>
                                            </p:txEl>
                                          </p:spTgt>
                                        </p:tgtEl>
                                        <p:attrNameLst>
                                          <p:attrName>style.visibility</p:attrName>
                                        </p:attrNameLst>
                                      </p:cBhvr>
                                      <p:to>
                                        <p:strVal val="visible"/>
                                      </p:to>
                                    </p:set>
                                    <p:animEffect transition="in" filter="fade">
                                      <p:cBhvr>
                                        <p:cTn id="156" dur="1000"/>
                                        <p:tgtEl>
                                          <p:spTgt spid="9">
                                            <p:txEl>
                                              <p:pRg st="13" end="13"/>
                                            </p:txEl>
                                          </p:spTgt>
                                        </p:tgtEl>
                                      </p:cBhvr>
                                    </p:animEffect>
                                    <p:anim calcmode="lin" valueType="num">
                                      <p:cBhvr>
                                        <p:cTn id="157"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158"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18248" y="365125"/>
            <a:ext cx="9835551" cy="1325563"/>
          </a:xfrm>
        </p:spPr>
        <p:txBody>
          <a:bodyPr/>
          <a:lstStyle/>
          <a:p>
            <a:r>
              <a:rPr lang="en-US" dirty="0"/>
              <a:t>Test Levels, Type and Approaches</a:t>
            </a:r>
          </a:p>
        </p:txBody>
      </p:sp>
      <p:grpSp>
        <p:nvGrpSpPr>
          <p:cNvPr id="9" name="Group 8">
            <a:extLst>
              <a:ext uri="{FF2B5EF4-FFF2-40B4-BE49-F238E27FC236}">
                <a16:creationId xmlns:a16="http://schemas.microsoft.com/office/drawing/2014/main" id="{BAAF2EC0-C4B7-4A8E-BDB1-7408A25453B1}"/>
              </a:ext>
            </a:extLst>
          </p:cNvPr>
          <p:cNvGrpSpPr/>
          <p:nvPr/>
        </p:nvGrpSpPr>
        <p:grpSpPr>
          <a:xfrm>
            <a:off x="1789818" y="1642476"/>
            <a:ext cx="9751025" cy="4904438"/>
            <a:chOff x="1789818" y="1642476"/>
            <a:chExt cx="9751025" cy="4904438"/>
          </a:xfrm>
        </p:grpSpPr>
        <p:grpSp>
          <p:nvGrpSpPr>
            <p:cNvPr id="7" name="Group 6">
              <a:extLst>
                <a:ext uri="{FF2B5EF4-FFF2-40B4-BE49-F238E27FC236}">
                  <a16:creationId xmlns:a16="http://schemas.microsoft.com/office/drawing/2014/main" id="{87EB9A6A-B546-4E37-9111-0251B3557471}"/>
                </a:ext>
              </a:extLst>
            </p:cNvPr>
            <p:cNvGrpSpPr/>
            <p:nvPr/>
          </p:nvGrpSpPr>
          <p:grpSpPr>
            <a:xfrm>
              <a:off x="1789818" y="1642476"/>
              <a:ext cx="9751025" cy="4904438"/>
              <a:chOff x="1789818" y="1642476"/>
              <a:chExt cx="9751025" cy="4904438"/>
            </a:xfrm>
          </p:grpSpPr>
          <p:grpSp>
            <p:nvGrpSpPr>
              <p:cNvPr id="2" name="Group 1">
                <a:extLst>
                  <a:ext uri="{FF2B5EF4-FFF2-40B4-BE49-F238E27FC236}">
                    <a16:creationId xmlns:a16="http://schemas.microsoft.com/office/drawing/2014/main" id="{312B4849-359D-4574-B101-B1586F011777}"/>
                  </a:ext>
                </a:extLst>
              </p:cNvPr>
              <p:cNvGrpSpPr/>
              <p:nvPr/>
            </p:nvGrpSpPr>
            <p:grpSpPr>
              <a:xfrm>
                <a:off x="1789818" y="1642476"/>
                <a:ext cx="9751025" cy="4767468"/>
                <a:chOff x="1789818" y="1642476"/>
                <a:chExt cx="9751025" cy="4767468"/>
              </a:xfrm>
            </p:grpSpPr>
            <p:pic>
              <p:nvPicPr>
                <p:cNvPr id="5" name="Picture 4" descr="http://1.bp.blogspot.com/-HFfQHshja-A/Vm6_bg07DII/AAAAAAAACXM/ap9cPeU4SdY/s1600/Testing+levels.png">
                  <a:extLst>
                    <a:ext uri="{FF2B5EF4-FFF2-40B4-BE49-F238E27FC236}">
                      <a16:creationId xmlns:a16="http://schemas.microsoft.com/office/drawing/2014/main" id="{4830772C-139B-48FB-9682-5E4AE19FAEA2}"/>
                    </a:ext>
                  </a:extLst>
                </p:cNvPr>
                <p:cNvPicPr>
                  <a:picLocks noChangeAspect="1" noChangeArrowheads="1"/>
                </p:cNvPicPr>
                <p:nvPr/>
              </p:nvPicPr>
              <p:blipFill rotWithShape="1">
                <a:blip r:embed="rId2">
                  <a:clrChange>
                    <a:clrFrom>
                      <a:srgbClr val="FFF6EE"/>
                    </a:clrFrom>
                    <a:clrTo>
                      <a:srgbClr val="FFF6EE">
                        <a:alpha val="0"/>
                      </a:srgbClr>
                    </a:clrTo>
                  </a:clrChange>
                  <a:biLevel thresh="75000"/>
                  <a:extLst>
                    <a:ext uri="{28A0092B-C50C-407E-A947-70E740481C1C}">
                      <a14:useLocalDpi xmlns:a14="http://schemas.microsoft.com/office/drawing/2010/main" val="0"/>
                    </a:ext>
                  </a:extLst>
                </a:blip>
                <a:srcRect l="5636" t="7200" r="4726" b="15098"/>
                <a:stretch/>
              </p:blipFill>
              <p:spPr bwMode="auto">
                <a:xfrm>
                  <a:off x="1789818" y="1642476"/>
                  <a:ext cx="9751025" cy="47674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descr="http://1.bp.blogspot.com/-HFfQHshja-A/Vm6_bg07DII/AAAAAAAACXM/ap9cPeU4SdY/s1600/Testing+levels.png">
                  <a:extLst>
                    <a:ext uri="{FF2B5EF4-FFF2-40B4-BE49-F238E27FC236}">
                      <a16:creationId xmlns:a16="http://schemas.microsoft.com/office/drawing/2014/main" id="{E9E5F151-1B58-455D-A9E9-BFCA439D7CBC}"/>
                    </a:ext>
                  </a:extLst>
                </p:cNvPr>
                <p:cNvPicPr>
                  <a:picLocks noChangeAspect="1" noChangeArrowheads="1"/>
                </p:cNvPicPr>
                <p:nvPr/>
              </p:nvPicPr>
              <p:blipFill rotWithShape="1">
                <a:blip r:embed="rId2">
                  <a:clrChange>
                    <a:clrFrom>
                      <a:srgbClr val="FFF6EE"/>
                    </a:clrFrom>
                    <a:clrTo>
                      <a:srgbClr val="FFF6EE">
                        <a:alpha val="0"/>
                      </a:srgbClr>
                    </a:clrTo>
                  </a:clrChange>
                  <a:biLevel thresh="75000"/>
                  <a:extLst>
                    <a:ext uri="{28A0092B-C50C-407E-A947-70E740481C1C}">
                      <a14:useLocalDpi xmlns:a14="http://schemas.microsoft.com/office/drawing/2010/main" val="0"/>
                    </a:ext>
                  </a:extLst>
                </a:blip>
                <a:srcRect l="43401" t="75048" r="43325" b="15427"/>
                <a:stretch/>
              </p:blipFill>
              <p:spPr bwMode="auto">
                <a:xfrm>
                  <a:off x="7786539" y="3696270"/>
                  <a:ext cx="1828800" cy="5844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4907CB7F-2017-477E-91B9-0D3F428BBABD}"/>
                  </a:ext>
                </a:extLst>
              </p:cNvPr>
              <p:cNvSpPr txBox="1"/>
              <p:nvPr/>
            </p:nvSpPr>
            <p:spPr>
              <a:xfrm>
                <a:off x="5638799" y="5632514"/>
                <a:ext cx="1855509" cy="914400"/>
              </a:xfrm>
              <a:prstGeom prst="rect">
                <a:avLst/>
              </a:prstGeom>
              <a:solidFill>
                <a:schemeClr val="bg1"/>
              </a:solidFill>
            </p:spPr>
            <p:txBody>
              <a:bodyPr wrap="square" rtlCol="0">
                <a:spAutoFit/>
              </a:bodyPr>
              <a:lstStyle/>
              <a:p>
                <a:endParaRPr lang="x-none" dirty="0"/>
              </a:p>
            </p:txBody>
          </p:sp>
        </p:grpSp>
        <p:sp>
          <p:nvSpPr>
            <p:cNvPr id="8" name="TextBox 7">
              <a:extLst>
                <a:ext uri="{FF2B5EF4-FFF2-40B4-BE49-F238E27FC236}">
                  <a16:creationId xmlns:a16="http://schemas.microsoft.com/office/drawing/2014/main" id="{43B047D2-A030-4868-97F3-F672839A8911}"/>
                </a:ext>
              </a:extLst>
            </p:cNvPr>
            <p:cNvSpPr txBox="1"/>
            <p:nvPr/>
          </p:nvSpPr>
          <p:spPr>
            <a:xfrm>
              <a:off x="4132082" y="5426696"/>
              <a:ext cx="1855509" cy="914400"/>
            </a:xfrm>
            <a:prstGeom prst="rect">
              <a:avLst/>
            </a:prstGeom>
            <a:solidFill>
              <a:schemeClr val="bg1"/>
            </a:solidFill>
          </p:spPr>
          <p:txBody>
            <a:bodyPr wrap="square" rtlCol="0">
              <a:spAutoFit/>
            </a:bodyPr>
            <a:lstStyle/>
            <a:p>
              <a:endParaRPr lang="x-none" dirty="0"/>
            </a:p>
          </p:txBody>
        </p:sp>
      </p:grpSp>
    </p:spTree>
    <p:extLst>
      <p:ext uri="{BB962C8B-B14F-4D97-AF65-F5344CB8AC3E}">
        <p14:creationId xmlns:p14="http://schemas.microsoft.com/office/powerpoint/2010/main" val="18894708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1664898" y="0"/>
            <a:ext cx="10527102" cy="640080"/>
          </a:xfrm>
        </p:spPr>
        <p:txBody>
          <a:bodyPr>
            <a:normAutofit fontScale="90000"/>
          </a:bodyPr>
          <a:lstStyle/>
          <a:p>
            <a:r>
              <a:rPr lang="en-US" dirty="0"/>
              <a:t>Specification Based – Black Box</a:t>
            </a:r>
          </a:p>
        </p:txBody>
      </p:sp>
      <p:pic>
        <p:nvPicPr>
          <p:cNvPr id="4" name="Picture 3"/>
          <p:cNvPicPr>
            <a:picLocks noChangeAspect="1"/>
          </p:cNvPicPr>
          <p:nvPr/>
        </p:nvPicPr>
        <p:blipFill>
          <a:blip r:embed="rId2"/>
          <a:stretch>
            <a:fillRect/>
          </a:stretch>
        </p:blipFill>
        <p:spPr>
          <a:xfrm>
            <a:off x="1759789" y="3002167"/>
            <a:ext cx="8511194" cy="2691616"/>
          </a:xfrm>
          <a:prstGeom prst="rect">
            <a:avLst/>
          </a:prstGeom>
        </p:spPr>
      </p:pic>
      <p:sp>
        <p:nvSpPr>
          <p:cNvPr id="5" name="Rectangle 4">
            <a:extLst>
              <a:ext uri="{FF2B5EF4-FFF2-40B4-BE49-F238E27FC236}">
                <a16:creationId xmlns:a16="http://schemas.microsoft.com/office/drawing/2014/main" id="{CD2E8616-6FCA-46D2-830E-389AA7C79D8C}"/>
              </a:ext>
            </a:extLst>
          </p:cNvPr>
          <p:cNvSpPr/>
          <p:nvPr/>
        </p:nvSpPr>
        <p:spPr>
          <a:xfrm>
            <a:off x="1664898" y="1164217"/>
            <a:ext cx="5044858" cy="830997"/>
          </a:xfrm>
          <a:prstGeom prst="rect">
            <a:avLst/>
          </a:prstGeom>
        </p:spPr>
        <p:txBody>
          <a:bodyPr wrap="square">
            <a:spAutoFit/>
          </a:bodyPr>
          <a:lstStyle/>
          <a:p>
            <a:pPr marL="285750" indent="-285750">
              <a:buFont typeface="Arial" panose="020B0604020202020204" pitchFamily="34" charset="0"/>
              <a:buChar char="•"/>
            </a:pPr>
            <a:r>
              <a:rPr lang="en-US" sz="2400" b="1" dirty="0"/>
              <a:t>Boundary Value</a:t>
            </a:r>
          </a:p>
          <a:p>
            <a:pPr marL="285750" indent="-285750">
              <a:buFont typeface="Arial" panose="020B0604020202020204" pitchFamily="34" charset="0"/>
              <a:buChar char="•"/>
            </a:pPr>
            <a:r>
              <a:rPr lang="en-US" sz="2400" b="1" dirty="0"/>
              <a:t>Equivalence Class Partitioning</a:t>
            </a:r>
          </a:p>
        </p:txBody>
      </p:sp>
    </p:spTree>
    <p:extLst>
      <p:ext uri="{BB962C8B-B14F-4D97-AF65-F5344CB8AC3E}">
        <p14:creationId xmlns:p14="http://schemas.microsoft.com/office/powerpoint/2010/main" val="21046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595886" y="0"/>
            <a:ext cx="10596113" cy="640080"/>
          </a:xfrm>
        </p:spPr>
        <p:txBody>
          <a:bodyPr>
            <a:normAutofit fontScale="90000"/>
          </a:bodyPr>
          <a:lstStyle/>
          <a:p>
            <a:r>
              <a:rPr lang="en-US" dirty="0"/>
              <a:t>Specification Based – Black Box</a:t>
            </a:r>
          </a:p>
        </p:txBody>
      </p:sp>
      <p:sp>
        <p:nvSpPr>
          <p:cNvPr id="4" name="Rectangle 3">
            <a:extLst>
              <a:ext uri="{FF2B5EF4-FFF2-40B4-BE49-F238E27FC236}">
                <a16:creationId xmlns:a16="http://schemas.microsoft.com/office/drawing/2014/main" id="{4052093E-2BAC-43FC-92A6-9B9AAE794D96}"/>
              </a:ext>
            </a:extLst>
          </p:cNvPr>
          <p:cNvSpPr/>
          <p:nvPr/>
        </p:nvSpPr>
        <p:spPr>
          <a:xfrm>
            <a:off x="1595885" y="1019635"/>
            <a:ext cx="9857681" cy="3693319"/>
          </a:xfrm>
          <a:prstGeom prst="rect">
            <a:avLst/>
          </a:prstGeom>
        </p:spPr>
        <p:txBody>
          <a:bodyPr wrap="square">
            <a:spAutoFit/>
          </a:bodyPr>
          <a:lstStyle/>
          <a:p>
            <a:r>
              <a:rPr lang="en-US" sz="2400" b="1" dirty="0"/>
              <a:t>Order numbers on a stock control system can range between 10000 and 99999 inclusive. Which of the following inputs might be a result of designing tests for only valid equivalence classes and valid boundaries:</a:t>
            </a:r>
          </a:p>
          <a:p>
            <a:br>
              <a:rPr lang="en-US" sz="2400" dirty="0"/>
            </a:br>
            <a:r>
              <a:rPr lang="en-US" sz="2400" dirty="0"/>
              <a:t>A. 1000, 5000, 99999</a:t>
            </a:r>
            <a:br>
              <a:rPr lang="en-US" sz="2400" dirty="0"/>
            </a:br>
            <a:r>
              <a:rPr lang="en-US" sz="2400" dirty="0"/>
              <a:t>B. 9999, 50000, 100000</a:t>
            </a:r>
            <a:br>
              <a:rPr lang="en-US" sz="2400" dirty="0"/>
            </a:br>
            <a:r>
              <a:rPr lang="en-US" sz="2400" dirty="0"/>
              <a:t>C. 10000, 50000, 99999</a:t>
            </a:r>
            <a:br>
              <a:rPr lang="en-US" sz="2400" dirty="0"/>
            </a:br>
            <a:r>
              <a:rPr lang="en-US" sz="2400" dirty="0"/>
              <a:t>D. 10000, 99999</a:t>
            </a:r>
            <a:br>
              <a:rPr lang="en-US" sz="2400" dirty="0"/>
            </a:br>
            <a:r>
              <a:rPr lang="en-US" sz="2400" dirty="0"/>
              <a:t>E. 9999, 10000, 50000, 99999, 10000</a:t>
            </a:r>
          </a:p>
          <a:p>
            <a:endParaRPr lang="en-US" dirty="0"/>
          </a:p>
        </p:txBody>
      </p:sp>
    </p:spTree>
    <p:extLst>
      <p:ext uri="{BB962C8B-B14F-4D97-AF65-F5344CB8AC3E}">
        <p14:creationId xmlns:p14="http://schemas.microsoft.com/office/powerpoint/2010/main" val="14510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578634" y="0"/>
            <a:ext cx="10613366" cy="640080"/>
          </a:xfrm>
        </p:spPr>
        <p:txBody>
          <a:bodyPr>
            <a:normAutofit fontScale="90000"/>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1725282" y="982176"/>
            <a:ext cx="8862715" cy="4893647"/>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 </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To the nearest whole pound, which of these is a valid Boundary Value Analysis test case?</a:t>
            </a:r>
          </a:p>
          <a:p>
            <a:pPr marL="109728" indent="0">
              <a:buNone/>
            </a:pPr>
            <a:endParaRPr lang="en-US" sz="2400" dirty="0"/>
          </a:p>
          <a:p>
            <a:pPr marL="109728" indent="0">
              <a:buNone/>
            </a:pPr>
            <a:r>
              <a:rPr lang="en-US" sz="2400" dirty="0"/>
              <a:t>a) £1500</a:t>
            </a:r>
          </a:p>
          <a:p>
            <a:pPr marL="109728" indent="0">
              <a:buNone/>
            </a:pPr>
            <a:r>
              <a:rPr lang="en-US" sz="2400" dirty="0"/>
              <a:t>b) £32001</a:t>
            </a:r>
          </a:p>
          <a:p>
            <a:pPr marL="109728" indent="0">
              <a:buNone/>
            </a:pPr>
            <a:r>
              <a:rPr lang="en-US" sz="2400" dirty="0"/>
              <a:t>c) £33501</a:t>
            </a:r>
          </a:p>
          <a:p>
            <a:pPr marL="109728" indent="0">
              <a:buNone/>
            </a:pPr>
            <a:r>
              <a:rPr lang="en-US" sz="2400" dirty="0"/>
              <a:t>d) £28000</a:t>
            </a:r>
          </a:p>
        </p:txBody>
      </p:sp>
    </p:spTree>
    <p:extLst>
      <p:ext uri="{BB962C8B-B14F-4D97-AF65-F5344CB8AC3E}">
        <p14:creationId xmlns:p14="http://schemas.microsoft.com/office/powerpoint/2010/main" val="30062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604512" y="0"/>
            <a:ext cx="10587487" cy="640080"/>
          </a:xfrm>
        </p:spPr>
        <p:txBody>
          <a:bodyPr>
            <a:normAutofit fontScale="90000"/>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1604512" y="982175"/>
            <a:ext cx="10103578" cy="5262979"/>
          </a:xfrm>
          <a:prstGeom prst="rect">
            <a:avLst/>
          </a:prstGeom>
        </p:spPr>
        <p:txBody>
          <a:bodyPr wrap="square">
            <a:spAutoFit/>
          </a:bodyPr>
          <a:lstStyle/>
          <a:p>
            <a:r>
              <a:rPr lang="en-US" sz="3200" dirty="0"/>
              <a:t>A thermometer measures temperature in whole degrees only. If the temperature falls below 18 degrees, the heating is switched off. It is switched on again when the temperature reaches 21 degrees. What are the best values in degrees to cover all equivalence partitions?</a:t>
            </a:r>
          </a:p>
          <a:p>
            <a:endParaRPr lang="en-US" sz="2400" dirty="0"/>
          </a:p>
          <a:p>
            <a:br>
              <a:rPr lang="en-US" sz="2400" dirty="0"/>
            </a:br>
            <a:r>
              <a:rPr lang="en-US" sz="3200" dirty="0"/>
              <a:t>A. 15, 19 and 25.</a:t>
            </a:r>
            <a:br>
              <a:rPr lang="en-US" sz="3200" dirty="0"/>
            </a:br>
            <a:r>
              <a:rPr lang="en-US" sz="3200" dirty="0"/>
              <a:t>B. 17, 18 and19.</a:t>
            </a:r>
            <a:br>
              <a:rPr lang="en-US" sz="3200" dirty="0"/>
            </a:br>
            <a:r>
              <a:rPr lang="en-US" sz="3200" dirty="0"/>
              <a:t>C. 18, 20 and22.</a:t>
            </a:r>
            <a:br>
              <a:rPr lang="en-US" sz="3200" dirty="0"/>
            </a:br>
            <a:r>
              <a:rPr lang="en-US" sz="3200" dirty="0"/>
              <a:t>D. 16, 26 and 32.</a:t>
            </a:r>
            <a:endParaRPr lang="x-none" sz="2400" dirty="0"/>
          </a:p>
        </p:txBody>
      </p:sp>
    </p:spTree>
    <p:extLst>
      <p:ext uri="{BB962C8B-B14F-4D97-AF65-F5344CB8AC3E}">
        <p14:creationId xmlns:p14="http://schemas.microsoft.com/office/powerpoint/2010/main" val="17491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552754" y="0"/>
            <a:ext cx="10639245" cy="640080"/>
          </a:xfrm>
        </p:spPr>
        <p:txBody>
          <a:bodyPr>
            <a:normAutofit fontScale="90000"/>
          </a:bodyPr>
          <a:lstStyle/>
          <a:p>
            <a:r>
              <a:rPr lang="en-US" dirty="0"/>
              <a:t>Specification Based – Black Box</a:t>
            </a:r>
          </a:p>
        </p:txBody>
      </p:sp>
      <p:sp>
        <p:nvSpPr>
          <p:cNvPr id="4" name="Rectangle 3">
            <a:extLst>
              <a:ext uri="{FF2B5EF4-FFF2-40B4-BE49-F238E27FC236}">
                <a16:creationId xmlns:a16="http://schemas.microsoft.com/office/drawing/2014/main" id="{B06FE495-E1BF-4D93-947A-F6A6C7D055B2}"/>
              </a:ext>
            </a:extLst>
          </p:cNvPr>
          <p:cNvSpPr/>
          <p:nvPr/>
        </p:nvSpPr>
        <p:spPr>
          <a:xfrm>
            <a:off x="1673525" y="1028343"/>
            <a:ext cx="10098259" cy="4801314"/>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Which of these groups of numbers would fall into the same equivalence class?</a:t>
            </a:r>
          </a:p>
          <a:p>
            <a:pPr marL="109728" indent="0">
              <a:buNone/>
            </a:pPr>
            <a:endParaRPr lang="en-US" sz="2400" dirty="0"/>
          </a:p>
          <a:p>
            <a:pPr marL="109728" indent="0">
              <a:buNone/>
            </a:pPr>
            <a:r>
              <a:rPr lang="en-US" sz="2400" dirty="0"/>
              <a:t>a) £4800; £14000; £28000</a:t>
            </a:r>
          </a:p>
          <a:p>
            <a:pPr marL="109728" indent="0">
              <a:buNone/>
            </a:pPr>
            <a:r>
              <a:rPr lang="en-US" sz="2400" dirty="0"/>
              <a:t>b) £5200; £5500; £28000</a:t>
            </a:r>
          </a:p>
          <a:p>
            <a:pPr marL="109728" indent="0">
              <a:buNone/>
            </a:pPr>
            <a:r>
              <a:rPr lang="en-US" sz="2400" dirty="0"/>
              <a:t>c) £28001; £32000; £35000</a:t>
            </a:r>
          </a:p>
          <a:p>
            <a:pPr marL="109728" indent="0">
              <a:buNone/>
            </a:pPr>
            <a:r>
              <a:rPr lang="en-US" sz="2400" dirty="0"/>
              <a:t>d) £5800; £28000; £32000</a:t>
            </a:r>
          </a:p>
          <a:p>
            <a:endParaRPr lang="en-US" dirty="0"/>
          </a:p>
        </p:txBody>
      </p:sp>
    </p:spTree>
    <p:extLst>
      <p:ext uri="{BB962C8B-B14F-4D97-AF65-F5344CB8AC3E}">
        <p14:creationId xmlns:p14="http://schemas.microsoft.com/office/powerpoint/2010/main" val="351855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2029B8E-4F83-423A-9C79-904F03D1283C}"/>
              </a:ext>
            </a:extLst>
          </p:cNvPr>
          <p:cNvGraphicFramePr>
            <a:graphicFrameLocks noGrp="1"/>
          </p:cNvGraphicFramePr>
          <p:nvPr>
            <p:ph idx="1"/>
          </p:nvPr>
        </p:nvGraphicFramePr>
        <p:xfrm>
          <a:off x="0" y="0"/>
          <a:ext cx="0" cy="0"/>
        </p:xfrm>
        <a:graphic>
          <a:graphicData uri="http://schemas.openxmlformats.org/drawingml/2006/table">
            <a:tbl>
              <a:tblPr/>
              <a:tblGrid>
                <a:gridCol w="25400">
                  <a:extLst>
                    <a:ext uri="{9D8B030D-6E8A-4147-A177-3AD203B41FA5}">
                      <a16:colId xmlns:a16="http://schemas.microsoft.com/office/drawing/2014/main" val="3643930291"/>
                    </a:ext>
                  </a:extLst>
                </a:gridCol>
                <a:gridCol w="25400">
                  <a:extLst>
                    <a:ext uri="{9D8B030D-6E8A-4147-A177-3AD203B41FA5}">
                      <a16:colId xmlns:a16="http://schemas.microsoft.com/office/drawing/2014/main" val="828516085"/>
                    </a:ext>
                  </a:extLst>
                </a:gridCol>
                <a:gridCol w="25400">
                  <a:extLst>
                    <a:ext uri="{9D8B030D-6E8A-4147-A177-3AD203B41FA5}">
                      <a16:colId xmlns:a16="http://schemas.microsoft.com/office/drawing/2014/main" val="1578273101"/>
                    </a:ext>
                  </a:extLst>
                </a:gridCol>
              </a:tblGrid>
              <a:tr h="0">
                <a:tc>
                  <a:txBody>
                    <a:bodyPr/>
                    <a:lstStyle/>
                    <a:p>
                      <a:pPr algn="l" fontAlgn="t"/>
                      <a:r>
                        <a:rPr lang="en-US" sz="100" b="1">
                          <a:effectLst/>
                        </a:rPr>
                        <a:t>Main Success Scenario</a:t>
                      </a:r>
                    </a:p>
                  </a:txBody>
                  <a:tcPr marL="0" marR="0" marT="0" marB="0">
                    <a:lnL w="7620" cap="flat" cmpd="sng" algn="ctr">
                      <a:solidFill>
                        <a:srgbClr val="50B606"/>
                      </a:solidFill>
                      <a:prstDash val="solid"/>
                      <a:round/>
                      <a:headEnd type="none" w="med" len="med"/>
                      <a:tailEnd type="none" w="med" len="med"/>
                    </a:lnL>
                    <a:lnR w="7620" cap="flat" cmpd="sng" algn="ctr">
                      <a:solidFill>
                        <a:srgbClr val="10CF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Step</a:t>
                      </a:r>
                    </a:p>
                  </a:txBody>
                  <a:tcPr marL="0" marR="0" marT="0" marB="0">
                    <a:lnL w="7620" cap="flat" cmpd="sng" algn="ctr">
                      <a:solidFill>
                        <a:srgbClr val="10CF06"/>
                      </a:solidFill>
                      <a:prstDash val="solid"/>
                      <a:round/>
                      <a:headEnd type="none" w="med" len="med"/>
                      <a:tailEnd type="none" w="med" len="med"/>
                    </a:lnL>
                    <a:lnR w="7620" cap="flat" cmpd="sng" algn="ctr">
                      <a:solidFill>
                        <a:srgbClr val="D0CD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Description</a:t>
                      </a:r>
                    </a:p>
                  </a:txBody>
                  <a:tcPr marL="0" marR="0" marT="0" marB="0">
                    <a:lnL w="7620" cap="flat" cmpd="sng" algn="ctr">
                      <a:solidFill>
                        <a:srgbClr val="D0CD06"/>
                      </a:solidFill>
                      <a:prstDash val="solid"/>
                      <a:round/>
                      <a:headEnd type="none" w="med" len="med"/>
                      <a:tailEnd type="none" w="med" len="med"/>
                    </a:lnL>
                    <a:lnR w="12700" cap="flat" cmpd="sng" algn="ctr">
                      <a:solidFill>
                        <a:srgbClr val="80A5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79140005"/>
                  </a:ext>
                </a:extLst>
              </a:tr>
              <a:tr h="0">
                <a:tc rowSpan="3">
                  <a:txBody>
                    <a:bodyPr/>
                    <a:lstStyle/>
                    <a:p>
                      <a:pPr algn="l" fontAlgn="t"/>
                      <a:r>
                        <a:rPr lang="en-US" sz="100">
                          <a:effectLst/>
                        </a:rPr>
                        <a:t>A:Actor</a:t>
                      </a:r>
                      <a:br>
                        <a:rPr lang="en-US" sz="100">
                          <a:effectLst/>
                        </a:rPr>
                      </a:br>
                      <a:r>
                        <a:rPr lang="en-US" sz="100">
                          <a:effectLst/>
                        </a:rPr>
                        <a:t>S:System</a:t>
                      </a:r>
                    </a:p>
                  </a:txBody>
                  <a:tcPr marL="0" marR="0" marT="0" marB="0">
                    <a:lnL w="12700" cap="flat" cmpd="sng" algn="ctr">
                      <a:solidFill>
                        <a:srgbClr val="60AF1A"/>
                      </a:solidFill>
                      <a:prstDash val="solid"/>
                      <a:round/>
                      <a:headEnd type="none" w="med" len="med"/>
                      <a:tailEnd type="none" w="med" len="med"/>
                    </a:lnL>
                    <a:lnR w="12700" cap="flat" cmpd="sng" algn="ctr">
                      <a:solidFill>
                        <a:srgbClr val="A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x-none" sz="100">
                          <a:effectLst/>
                        </a:rPr>
                        <a:t>1</a:t>
                      </a:r>
                    </a:p>
                  </a:txBody>
                  <a:tcPr marL="0" marR="0" marT="0" marB="0">
                    <a:lnL w="12700" cap="flat" cmpd="sng" algn="ctr">
                      <a:solidFill>
                        <a:srgbClr val="A0B31A"/>
                      </a:solidFill>
                      <a:prstDash val="solid"/>
                      <a:round/>
                      <a:headEnd type="none" w="med" len="med"/>
                      <a:tailEnd type="none" w="med" len="med"/>
                    </a:lnL>
                    <a:lnR w="12700" cap="flat" cmpd="sng" algn="ctr">
                      <a:solidFill>
                        <a:srgbClr val="2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A: Enter Agent Name &amp; Password</a:t>
                      </a:r>
                      <a:endParaRPr lang="en-US" sz="100">
                        <a:effectLst/>
                      </a:endParaRPr>
                    </a:p>
                  </a:txBody>
                  <a:tcPr marL="0" marR="0" marT="0" marB="0">
                    <a:lnL w="12700" cap="flat" cmpd="sng" algn="ctr">
                      <a:solidFill>
                        <a:srgbClr val="20B3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6080666"/>
                  </a:ext>
                </a:extLst>
              </a:tr>
              <a:tr h="0">
                <a:tc vMerge="1">
                  <a:txBody>
                    <a:bodyPr/>
                    <a:lstStyle/>
                    <a:p>
                      <a:endParaRPr lang="x-none"/>
                    </a:p>
                  </a:txBody>
                  <a:tcPr/>
                </a:tc>
                <a:tc>
                  <a:txBody>
                    <a:bodyPr/>
                    <a:lstStyle/>
                    <a:p>
                      <a:pPr algn="l" fontAlgn="t"/>
                      <a:r>
                        <a:rPr lang="x-none" sz="100">
                          <a:effectLst/>
                        </a:rPr>
                        <a:t>2</a:t>
                      </a:r>
                    </a:p>
                  </a:txBody>
                  <a:tcPr marL="0" marR="0" marT="0" marB="0">
                    <a:lnL w="12700" cap="flat" cmpd="sng" algn="ctr">
                      <a:solidFill>
                        <a:srgbClr val="60B11A"/>
                      </a:solidFill>
                      <a:prstDash val="solid"/>
                      <a:round/>
                      <a:headEnd type="none" w="med" len="med"/>
                      <a:tailEnd type="none" w="med" len="med"/>
                    </a:lnL>
                    <a:lnR w="12700" cap="flat" cmpd="sng" algn="ctr">
                      <a:solidFill>
                        <a:srgbClr val="80B8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a:effectLst/>
                        </a:rPr>
                        <a:t>S: Validate Password</a:t>
                      </a:r>
                      <a:endParaRPr lang="en-US" sz="100">
                        <a:effectLst/>
                      </a:endParaRPr>
                    </a:p>
                  </a:txBody>
                  <a:tcPr marL="0" marR="0" marT="0" marB="0">
                    <a:lnL w="12700" cap="flat" cmpd="sng" algn="ctr">
                      <a:solidFill>
                        <a:srgbClr val="80B8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13673841"/>
                  </a:ext>
                </a:extLst>
              </a:tr>
              <a:tr h="0">
                <a:tc vMerge="1">
                  <a:txBody>
                    <a:bodyPr/>
                    <a:lstStyle/>
                    <a:p>
                      <a:endParaRPr lang="x-none"/>
                    </a:p>
                  </a:txBody>
                  <a:tcPr/>
                </a:tc>
                <a:tc>
                  <a:txBody>
                    <a:bodyPr/>
                    <a:lstStyle/>
                    <a:p>
                      <a:pPr algn="l" fontAlgn="t"/>
                      <a:r>
                        <a:rPr lang="x-none" sz="100">
                          <a:effectLst/>
                        </a:rPr>
                        <a:t>3</a:t>
                      </a:r>
                    </a:p>
                  </a:txBody>
                  <a:tcPr marL="0" marR="0" marT="0" marB="0">
                    <a:lnL w="12700" cap="flat" cmpd="sng" algn="ctr">
                      <a:solidFill>
                        <a:srgbClr val="60B11A"/>
                      </a:solidFill>
                      <a:prstDash val="solid"/>
                      <a:round/>
                      <a:headEnd type="none" w="med" len="med"/>
                      <a:tailEnd type="none" w="med" len="med"/>
                    </a:lnL>
                    <a:lnR w="12700" cap="flat" cmpd="sng" algn="ctr">
                      <a:solidFill>
                        <a:srgbClr val="60B1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S: Allow Account Access</a:t>
                      </a:r>
                      <a:endParaRPr lang="en-US" sz="100">
                        <a:effectLst/>
                      </a:endParaRPr>
                    </a:p>
                  </a:txBody>
                  <a:tcPr marL="0" marR="0" marT="0" marB="0">
                    <a:lnL w="12700" cap="flat" cmpd="sng" algn="ctr">
                      <a:solidFill>
                        <a:srgbClr val="60B1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75614421"/>
                  </a:ext>
                </a:extLst>
              </a:tr>
              <a:tr h="0">
                <a:tc rowSpan="2">
                  <a:txBody>
                    <a:bodyPr/>
                    <a:lstStyle/>
                    <a:p>
                      <a:pPr algn="l" fontAlgn="t"/>
                      <a:r>
                        <a:rPr lang="en-US" sz="100">
                          <a:effectLst/>
                        </a:rPr>
                        <a:t>Extensions</a:t>
                      </a:r>
                    </a:p>
                  </a:txBody>
                  <a:tcPr marL="0" marR="0" marT="0" marB="0">
                    <a:lnL w="12700" cap="flat" cmpd="sng" algn="ctr">
                      <a:solidFill>
                        <a:srgbClr val="8044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AD1A"/>
                      </a:solidFill>
                      <a:prstDash val="solid"/>
                      <a:round/>
                      <a:headEnd type="none" w="med" len="med"/>
                      <a:tailEnd type="none" w="med" len="med"/>
                    </a:lnB>
                    <a:solidFill>
                      <a:srgbClr val="F9F9F9"/>
                    </a:solidFill>
                  </a:tcPr>
                </a:tc>
                <a:tc>
                  <a:txBody>
                    <a:bodyPr/>
                    <a:lstStyle/>
                    <a:p>
                      <a:pPr algn="l" fontAlgn="t"/>
                      <a:r>
                        <a:rPr lang="en-US" sz="100">
                          <a:effectLst/>
                        </a:rPr>
                        <a:t>2a</a:t>
                      </a:r>
                    </a:p>
                  </a:txBody>
                  <a:tcPr marL="0" marR="0" marT="0" marB="0">
                    <a:lnL w="12700" cap="flat" cmpd="sng" algn="ctr">
                      <a:solidFill>
                        <a:srgbClr val="C04D1A"/>
                      </a:solidFill>
                      <a:prstDash val="solid"/>
                      <a:round/>
                      <a:headEnd type="none" w="med" len="med"/>
                      <a:tailEnd type="none" w="med" len="med"/>
                    </a:lnL>
                    <a:lnR w="12700" cap="flat" cmpd="sng" algn="ctr">
                      <a:solidFill>
                        <a:srgbClr val="804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u="sng">
                          <a:effectLst/>
                        </a:rPr>
                        <a:t>Password not valid</a:t>
                      </a:r>
                      <a:br>
                        <a:rPr lang="en-US" sz="100">
                          <a:effectLst/>
                        </a:rPr>
                      </a:br>
                      <a:r>
                        <a:rPr lang="en-US" sz="100">
                          <a:effectLst/>
                        </a:rPr>
                        <a:t>S: Display Message and ask for re-try 4 times</a:t>
                      </a:r>
                    </a:p>
                  </a:txBody>
                  <a:tcPr marL="0" marR="0" marT="0" marB="0">
                    <a:lnL w="12700" cap="flat" cmpd="sng" algn="ctr">
                      <a:solidFill>
                        <a:srgbClr val="804A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31324794"/>
                  </a:ext>
                </a:extLst>
              </a:tr>
              <a:tr h="0">
                <a:tc vMerge="1">
                  <a:txBody>
                    <a:bodyPr/>
                    <a:lstStyle/>
                    <a:p>
                      <a:endParaRPr lang="x-none"/>
                    </a:p>
                  </a:txBody>
                  <a:tcPr/>
                </a:tc>
                <a:tc>
                  <a:txBody>
                    <a:bodyPr/>
                    <a:lstStyle/>
                    <a:p>
                      <a:pPr algn="l" fontAlgn="t"/>
                      <a:r>
                        <a:rPr lang="en-US" sz="100">
                          <a:effectLst/>
                        </a:rPr>
                        <a:t>2b</a:t>
                      </a:r>
                    </a:p>
                  </a:txBody>
                  <a:tcPr marL="0" marR="0" marT="0" marB="0">
                    <a:lnL w="12700" cap="flat" cmpd="sng" algn="ctr">
                      <a:solidFill>
                        <a:srgbClr val="C04D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tc>
                  <a:txBody>
                    <a:bodyPr/>
                    <a:lstStyle/>
                    <a:p>
                      <a:pPr algn="l" fontAlgn="t"/>
                      <a:r>
                        <a:rPr lang="en-US" sz="100" b="1" u="sng" dirty="0">
                          <a:effectLst/>
                        </a:rPr>
                        <a:t>Password not valid 4 times</a:t>
                      </a:r>
                      <a:br>
                        <a:rPr lang="en-US" sz="100" dirty="0">
                          <a:effectLst/>
                        </a:rPr>
                      </a:br>
                      <a:r>
                        <a:rPr lang="en-US" sz="100" dirty="0">
                          <a:effectLst/>
                        </a:rPr>
                        <a:t>S: Close Application</a:t>
                      </a:r>
                    </a:p>
                  </a:txBody>
                  <a:tcPr marL="0" marR="0" marT="0" marB="0">
                    <a:lnL w="12700" cap="flat" cmpd="sng" algn="ctr">
                      <a:solidFill>
                        <a:srgbClr val="C04D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extLst>
                  <a:ext uri="{0D108BD9-81ED-4DB2-BD59-A6C34878D82A}">
                    <a16:rowId xmlns:a16="http://schemas.microsoft.com/office/drawing/2014/main" val="4257276499"/>
                  </a:ext>
                </a:extLst>
              </a:tr>
            </a:tbl>
          </a:graphicData>
        </a:graphic>
      </p:graphicFrame>
      <p:sp>
        <p:nvSpPr>
          <p:cNvPr id="3" name="Title 2"/>
          <p:cNvSpPr>
            <a:spLocks noGrp="1"/>
          </p:cNvSpPr>
          <p:nvPr>
            <p:ph type="title"/>
          </p:nvPr>
        </p:nvSpPr>
        <p:spPr>
          <a:xfrm>
            <a:off x="1518248" y="0"/>
            <a:ext cx="10673751" cy="640080"/>
          </a:xfrm>
        </p:spPr>
        <p:txBody>
          <a:bodyPr>
            <a:normAutofit fontScale="90000"/>
          </a:bodyPr>
          <a:lstStyle/>
          <a:p>
            <a:r>
              <a:rPr lang="en-US" dirty="0"/>
              <a:t>Specification Based – Black Box</a:t>
            </a:r>
          </a:p>
        </p:txBody>
      </p:sp>
      <p:sp>
        <p:nvSpPr>
          <p:cNvPr id="4" name="Rectangle 3">
            <a:extLst>
              <a:ext uri="{FF2B5EF4-FFF2-40B4-BE49-F238E27FC236}">
                <a16:creationId xmlns:a16="http://schemas.microsoft.com/office/drawing/2014/main" id="{DC33F808-792F-4917-93DC-FD6F74B70123}"/>
              </a:ext>
            </a:extLst>
          </p:cNvPr>
          <p:cNvSpPr/>
          <p:nvPr/>
        </p:nvSpPr>
        <p:spPr>
          <a:xfrm>
            <a:off x="1604513" y="836948"/>
            <a:ext cx="4897800" cy="1477328"/>
          </a:xfrm>
          <a:prstGeom prst="rect">
            <a:avLst/>
          </a:prstGeom>
        </p:spPr>
        <p:txBody>
          <a:bodyPr wrap="square">
            <a:spAutoFit/>
          </a:bodyPr>
          <a:lstStyle/>
          <a:p>
            <a:r>
              <a:rPr lang="en-US" b="1" dirty="0"/>
              <a:t>Use Case Testing</a:t>
            </a:r>
          </a:p>
          <a:p>
            <a:endParaRPr lang="en-US" b="1" dirty="0"/>
          </a:p>
          <a:p>
            <a:endParaRPr lang="en-US" b="1" dirty="0"/>
          </a:p>
          <a:p>
            <a:endParaRPr lang="en-US" b="1" dirty="0"/>
          </a:p>
          <a:p>
            <a:endParaRPr lang="en-US" b="1" dirty="0"/>
          </a:p>
        </p:txBody>
      </p:sp>
      <p:graphicFrame>
        <p:nvGraphicFramePr>
          <p:cNvPr id="7" name="Table 6">
            <a:extLst>
              <a:ext uri="{FF2B5EF4-FFF2-40B4-BE49-F238E27FC236}">
                <a16:creationId xmlns:a16="http://schemas.microsoft.com/office/drawing/2014/main" id="{A7CF6098-C778-4B68-A95C-BF0727F0FE38}"/>
              </a:ext>
            </a:extLst>
          </p:cNvPr>
          <p:cNvGraphicFramePr>
            <a:graphicFrameLocks noGrp="1"/>
          </p:cNvGraphicFramePr>
          <p:nvPr>
            <p:extLst>
              <p:ext uri="{D42A27DB-BD31-4B8C-83A1-F6EECF244321}">
                <p14:modId xmlns:p14="http://schemas.microsoft.com/office/powerpoint/2010/main" val="1894317637"/>
              </p:ext>
            </p:extLst>
          </p:nvPr>
        </p:nvGraphicFramePr>
        <p:xfrm>
          <a:off x="7263442" y="3227132"/>
          <a:ext cx="4471562" cy="3171142"/>
        </p:xfrm>
        <a:graphic>
          <a:graphicData uri="http://schemas.openxmlformats.org/drawingml/2006/table">
            <a:tbl>
              <a:tblPr/>
              <a:tblGrid>
                <a:gridCol w="1112895">
                  <a:extLst>
                    <a:ext uri="{9D8B030D-6E8A-4147-A177-3AD203B41FA5}">
                      <a16:colId xmlns:a16="http://schemas.microsoft.com/office/drawing/2014/main" val="3158608971"/>
                    </a:ext>
                  </a:extLst>
                </a:gridCol>
                <a:gridCol w="454957">
                  <a:extLst>
                    <a:ext uri="{9D8B030D-6E8A-4147-A177-3AD203B41FA5}">
                      <a16:colId xmlns:a16="http://schemas.microsoft.com/office/drawing/2014/main" val="4216274477"/>
                    </a:ext>
                  </a:extLst>
                </a:gridCol>
                <a:gridCol w="2903710">
                  <a:extLst>
                    <a:ext uri="{9D8B030D-6E8A-4147-A177-3AD203B41FA5}">
                      <a16:colId xmlns:a16="http://schemas.microsoft.com/office/drawing/2014/main" val="769075290"/>
                    </a:ext>
                  </a:extLst>
                </a:gridCol>
              </a:tblGrid>
              <a:tr h="527458">
                <a:tc>
                  <a:txBody>
                    <a:bodyPr/>
                    <a:lstStyle/>
                    <a:p>
                      <a:pPr algn="l" fontAlgn="t"/>
                      <a:r>
                        <a:rPr lang="en-US" sz="1500" b="1" dirty="0">
                          <a:effectLst/>
                        </a:rPr>
                        <a:t>Main Scenario</a:t>
                      </a:r>
                    </a:p>
                  </a:txBody>
                  <a:tcPr marL="50581" marR="50581" marT="50581" marB="50581">
                    <a:lnL w="7620" cap="flat" cmpd="sng" algn="ctr">
                      <a:solidFill>
                        <a:srgbClr val="B0745D"/>
                      </a:solidFill>
                      <a:prstDash val="solid"/>
                      <a:round/>
                      <a:headEnd type="none" w="med" len="med"/>
                      <a:tailEnd type="none" w="med" len="med"/>
                    </a:lnL>
                    <a:lnR w="7620" cap="flat" cmpd="sng" algn="ctr">
                      <a:solidFill>
                        <a:srgbClr val="F080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dirty="0">
                          <a:effectLst/>
                        </a:rPr>
                        <a:t>Step</a:t>
                      </a:r>
                    </a:p>
                  </a:txBody>
                  <a:tcPr marL="50581" marR="50581" marT="50581" marB="50581">
                    <a:lnL w="7620" cap="flat" cmpd="sng" algn="ctr">
                      <a:solidFill>
                        <a:srgbClr val="F0805D"/>
                      </a:solidFill>
                      <a:prstDash val="solid"/>
                      <a:round/>
                      <a:headEnd type="none" w="med" len="med"/>
                      <a:tailEnd type="none" w="med" len="med"/>
                    </a:lnL>
                    <a:lnR w="7620" cap="flat" cmpd="sng" algn="ctr">
                      <a:solidFill>
                        <a:srgbClr val="B078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Description</a:t>
                      </a:r>
                    </a:p>
                  </a:txBody>
                  <a:tcPr marL="50581" marR="50581" marT="50581" marB="50581">
                    <a:lnL w="7620" cap="flat" cmpd="sng" algn="ctr">
                      <a:solidFill>
                        <a:srgbClr val="B0785D"/>
                      </a:solidFill>
                      <a:prstDash val="solid"/>
                      <a:round/>
                      <a:headEnd type="none" w="med" len="med"/>
                      <a:tailEnd type="none" w="med" len="med"/>
                    </a:lnL>
                    <a:lnR w="12700" cap="flat" cmpd="sng" algn="ctr">
                      <a:solidFill>
                        <a:srgbClr val="00B0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46986872"/>
                  </a:ext>
                </a:extLst>
              </a:tr>
              <a:tr h="312616">
                <a:tc rowSpan="3">
                  <a:txBody>
                    <a:bodyPr/>
                    <a:lstStyle/>
                    <a:p>
                      <a:pPr algn="l" fontAlgn="t"/>
                      <a:r>
                        <a:rPr lang="en-US" sz="1500" dirty="0">
                          <a:effectLst/>
                        </a:rPr>
                        <a:t>A:Actor</a:t>
                      </a:r>
                      <a:br>
                        <a:rPr lang="en-US" sz="1500" dirty="0">
                          <a:effectLst/>
                        </a:rPr>
                      </a:br>
                      <a:r>
                        <a:rPr lang="en-US" sz="1500" dirty="0">
                          <a:effectLst/>
                        </a:rPr>
                        <a:t>S:System</a:t>
                      </a:r>
                    </a:p>
                  </a:txBody>
                  <a:tcPr marL="83829" marR="83829" marT="41914" marB="41914">
                    <a:lnL w="12700" cap="flat" cmpd="sng" algn="ctr">
                      <a:solidFill>
                        <a:srgbClr val="00B9B3"/>
                      </a:solidFill>
                      <a:prstDash val="solid"/>
                      <a:round/>
                      <a:headEnd type="none" w="med" len="med"/>
                      <a:tailEnd type="none" w="med" len="med"/>
                    </a:lnL>
                    <a:lnR w="12700" cap="flat" cmpd="sng" algn="ctr">
                      <a:solidFill>
                        <a:srgbClr val="C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x-none" sz="1500">
                          <a:effectLst/>
                        </a:rPr>
                        <a:t>1</a:t>
                      </a:r>
                    </a:p>
                  </a:txBody>
                  <a:tcPr marL="50581" marR="50581" marT="50581" marB="50581">
                    <a:lnL w="12700" cap="flat" cmpd="sng" algn="ctr">
                      <a:solidFill>
                        <a:srgbClr val="C0BFB3"/>
                      </a:solidFill>
                      <a:prstDash val="solid"/>
                      <a:round/>
                      <a:headEnd type="none" w="med" len="med"/>
                      <a:tailEnd type="none" w="med" len="med"/>
                    </a:lnL>
                    <a:lnR w="12700" cap="flat" cmpd="sng" algn="ctr">
                      <a:solidFill>
                        <a:srgbClr val="2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dirty="0">
                          <a:effectLst/>
                        </a:rPr>
                        <a:t>A: Enter Agent Name &amp; Password</a:t>
                      </a:r>
                      <a:endParaRPr lang="en-US" sz="1500" dirty="0">
                        <a:effectLst/>
                      </a:endParaRPr>
                    </a:p>
                  </a:txBody>
                  <a:tcPr marL="50581" marR="50581" marT="50581" marB="50581">
                    <a:lnL w="12700" cap="flat" cmpd="sng" algn="ctr">
                      <a:solidFill>
                        <a:srgbClr val="2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88293"/>
                  </a:ext>
                </a:extLst>
              </a:tr>
              <a:tr h="312616">
                <a:tc vMerge="1">
                  <a:txBody>
                    <a:bodyPr/>
                    <a:lstStyle/>
                    <a:p>
                      <a:endParaRPr lang="x-none"/>
                    </a:p>
                  </a:txBody>
                  <a:tcPr/>
                </a:tc>
                <a:tc>
                  <a:txBody>
                    <a:bodyPr/>
                    <a:lstStyle/>
                    <a:p>
                      <a:pPr algn="l" fontAlgn="t"/>
                      <a:r>
                        <a:rPr lang="x-none" sz="1500">
                          <a:effectLst/>
                        </a:rPr>
                        <a:t>2</a:t>
                      </a: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effectLst/>
                        </a:rPr>
                        <a:t>S: Validate Password</a:t>
                      </a:r>
                      <a:endParaRPr lang="en-US" sz="1500">
                        <a:effectLst/>
                      </a:endParaRP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2458939"/>
                  </a:ext>
                </a:extLst>
              </a:tr>
              <a:tr h="423057">
                <a:tc vMerge="1">
                  <a:txBody>
                    <a:bodyPr/>
                    <a:lstStyle/>
                    <a:p>
                      <a:endParaRPr lang="x-none"/>
                    </a:p>
                  </a:txBody>
                  <a:tcPr/>
                </a:tc>
                <a:tc>
                  <a:txBody>
                    <a:bodyPr/>
                    <a:lstStyle/>
                    <a:p>
                      <a:pPr algn="l" fontAlgn="t"/>
                      <a:r>
                        <a:rPr lang="x-none" sz="1500">
                          <a:effectLst/>
                        </a:rPr>
                        <a:t>3</a:t>
                      </a: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80BB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a:effectLst/>
                        </a:rPr>
                        <a:t>S: Allow Account Access</a:t>
                      </a:r>
                      <a:endParaRPr lang="en-US" sz="1500">
                        <a:effectLst/>
                      </a:endParaRP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1332661"/>
                  </a:ext>
                </a:extLst>
              </a:tr>
              <a:tr h="672366">
                <a:tc rowSpan="2">
                  <a:txBody>
                    <a:bodyPr/>
                    <a:lstStyle/>
                    <a:p>
                      <a:pPr algn="l" fontAlgn="t"/>
                      <a:r>
                        <a:rPr lang="en-US" sz="1500" dirty="0">
                          <a:effectLst/>
                        </a:rPr>
                        <a:t>Extensions</a:t>
                      </a:r>
                    </a:p>
                  </a:txBody>
                  <a:tcPr marL="83829" marR="83829" marT="41914" marB="41914">
                    <a:lnL w="12700" cap="flat" cmpd="sng" algn="ctr">
                      <a:solidFill>
                        <a:srgbClr val="60C7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B9B3"/>
                      </a:solidFill>
                      <a:prstDash val="solid"/>
                      <a:round/>
                      <a:headEnd type="none" w="med" len="med"/>
                      <a:tailEnd type="none" w="med" len="med"/>
                    </a:lnB>
                    <a:solidFill>
                      <a:srgbClr val="F9F9F9"/>
                    </a:solidFill>
                  </a:tcPr>
                </a:tc>
                <a:tc>
                  <a:txBody>
                    <a:bodyPr/>
                    <a:lstStyle/>
                    <a:p>
                      <a:pPr algn="l" fontAlgn="t"/>
                      <a:r>
                        <a:rPr lang="en-US" sz="1500">
                          <a:effectLst/>
                        </a:rPr>
                        <a:t>2a</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u="sng" dirty="0">
                          <a:effectLst/>
                        </a:rPr>
                        <a:t>Password not valid</a:t>
                      </a:r>
                      <a:br>
                        <a:rPr lang="en-US" sz="1500" dirty="0">
                          <a:effectLst/>
                        </a:rPr>
                      </a:br>
                      <a:r>
                        <a:rPr lang="en-US" sz="1500" dirty="0">
                          <a:effectLst/>
                        </a:rPr>
                        <a:t>S: Display Message and ask for re-try 4 times</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A0B3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62347879"/>
                  </a:ext>
                </a:extLst>
              </a:tr>
              <a:tr h="743237">
                <a:tc vMerge="1">
                  <a:txBody>
                    <a:bodyPr/>
                    <a:lstStyle/>
                    <a:p>
                      <a:endParaRPr lang="x-none"/>
                    </a:p>
                  </a:txBody>
                  <a:tcPr/>
                </a:tc>
                <a:tc>
                  <a:txBody>
                    <a:bodyPr/>
                    <a:lstStyle/>
                    <a:p>
                      <a:pPr algn="l" fontAlgn="t"/>
                      <a:r>
                        <a:rPr lang="en-US" sz="1500" dirty="0">
                          <a:effectLst/>
                        </a:rPr>
                        <a:t>2b</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C0C7B2"/>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tc>
                  <a:txBody>
                    <a:bodyPr/>
                    <a:lstStyle/>
                    <a:p>
                      <a:pPr algn="l" fontAlgn="t"/>
                      <a:r>
                        <a:rPr lang="en-US" sz="1500" b="1" u="sng" dirty="0">
                          <a:effectLst/>
                        </a:rPr>
                        <a:t>Password not valid 4 times</a:t>
                      </a:r>
                      <a:br>
                        <a:rPr lang="en-US" sz="1500" dirty="0">
                          <a:effectLst/>
                        </a:rPr>
                      </a:br>
                      <a:r>
                        <a:rPr lang="en-US" sz="1500" dirty="0">
                          <a:effectLst/>
                        </a:rPr>
                        <a:t>S: Close Application</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extLst>
                  <a:ext uri="{0D108BD9-81ED-4DB2-BD59-A6C34878D82A}">
                    <a16:rowId xmlns:a16="http://schemas.microsoft.com/office/drawing/2014/main" val="3201081985"/>
                  </a:ext>
                </a:extLst>
              </a:tr>
            </a:tbl>
          </a:graphicData>
        </a:graphic>
      </p:graphicFrame>
      <p:pic>
        <p:nvPicPr>
          <p:cNvPr id="3074" name="Picture 2" descr="test scenario">
            <a:extLst>
              <a:ext uri="{FF2B5EF4-FFF2-40B4-BE49-F238E27FC236}">
                <a16:creationId xmlns:a16="http://schemas.microsoft.com/office/drawing/2014/main" id="{401FD5F8-96D0-4D9F-A35F-92F7E1541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442" y="1044337"/>
            <a:ext cx="4393260" cy="20646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7C263C-9A84-4107-8D1B-A2AEE9A80119}"/>
              </a:ext>
            </a:extLst>
          </p:cNvPr>
          <p:cNvSpPr/>
          <p:nvPr/>
        </p:nvSpPr>
        <p:spPr>
          <a:xfrm>
            <a:off x="1604513" y="1344892"/>
            <a:ext cx="5434642" cy="4801314"/>
          </a:xfrm>
          <a:prstGeom prst="rect">
            <a:avLst/>
          </a:prstGeom>
        </p:spPr>
        <p:txBody>
          <a:bodyPr wrap="square">
            <a:spAutoFit/>
          </a:bodyPr>
          <a:lstStyle/>
          <a:p>
            <a:r>
              <a:rPr lang="en-US" dirty="0">
                <a:solidFill>
                  <a:srgbClr val="222222"/>
                </a:solidFill>
                <a:latin typeface="Source Sans Pro" panose="020B0503030403020204" pitchFamily="34" charset="0"/>
              </a:rPr>
              <a:t>In a use-case, an actor is represented by "A" and system by "S". We create Use for a login functionality of a Web Application as shown:</a:t>
            </a:r>
          </a:p>
          <a:p>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r>
              <a:rPr lang="en-US" dirty="0"/>
              <a:t>Consider the first step of an end to end scenario for a login functionality for web application where the Actor enters email and password.</a:t>
            </a:r>
          </a:p>
          <a:p>
            <a:pPr marL="285750" indent="-285750">
              <a:buFont typeface="Arial" panose="020B0604020202020204" pitchFamily="34" charset="0"/>
              <a:buChar char="•"/>
            </a:pPr>
            <a:r>
              <a:rPr lang="en-US" dirty="0"/>
              <a:t>In the next step, the system will validate the password</a:t>
            </a:r>
          </a:p>
          <a:p>
            <a:pPr marL="285750" indent="-285750">
              <a:buFont typeface="Arial" panose="020B0604020202020204" pitchFamily="34" charset="0"/>
              <a:buChar char="•"/>
            </a:pPr>
            <a:r>
              <a:rPr lang="en-US" dirty="0"/>
              <a:t>Next, if the password is correct, the access will be granted</a:t>
            </a:r>
          </a:p>
          <a:p>
            <a:pPr marL="285750" indent="-285750">
              <a:buFont typeface="Arial" panose="020B0604020202020204" pitchFamily="34" charset="0"/>
              <a:buChar char="•"/>
            </a:pPr>
            <a:r>
              <a:rPr lang="en-US" dirty="0"/>
              <a:t>There can be an extension of this use case. In case password is not valid system will display a message and ask for re-try four times</a:t>
            </a:r>
          </a:p>
          <a:p>
            <a:pPr marL="285750" indent="-285750">
              <a:buFont typeface="Arial" panose="020B0604020202020204" pitchFamily="34" charset="0"/>
              <a:buChar char="•"/>
            </a:pPr>
            <a:r>
              <a:rPr lang="en-US" dirty="0"/>
              <a:t>If Password, not valid four times system will ban the IP address.</a:t>
            </a:r>
            <a:endParaRPr lang="x-none" dirty="0"/>
          </a:p>
        </p:txBody>
      </p:sp>
    </p:spTree>
    <p:extLst>
      <p:ext uri="{BB962C8B-B14F-4D97-AF65-F5344CB8AC3E}">
        <p14:creationId xmlns:p14="http://schemas.microsoft.com/office/powerpoint/2010/main" val="57775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96" y="373751"/>
            <a:ext cx="9852804" cy="1325563"/>
          </a:xfrm>
        </p:spPr>
        <p:txBody>
          <a:bodyPr/>
          <a:lstStyle/>
          <a:p>
            <a:r>
              <a:rPr lang="en-US" dirty="0"/>
              <a:t>Verification</a:t>
            </a:r>
          </a:p>
        </p:txBody>
      </p:sp>
      <p:graphicFrame>
        <p:nvGraphicFramePr>
          <p:cNvPr id="4" name="Table 3">
            <a:extLst>
              <a:ext uri="{FF2B5EF4-FFF2-40B4-BE49-F238E27FC236}">
                <a16:creationId xmlns:a16="http://schemas.microsoft.com/office/drawing/2014/main" id="{FF3EC9B8-B8A5-4157-BB5A-F5A27797EF6A}"/>
              </a:ext>
            </a:extLst>
          </p:cNvPr>
          <p:cNvGraphicFramePr>
            <a:graphicFrameLocks noGrp="1"/>
          </p:cNvGraphicFramePr>
          <p:nvPr/>
        </p:nvGraphicFramePr>
        <p:xfrm>
          <a:off x="1725560" y="2849215"/>
          <a:ext cx="9988788" cy="975360"/>
        </p:xfrm>
        <a:graphic>
          <a:graphicData uri="http://schemas.openxmlformats.org/drawingml/2006/table">
            <a:tbl>
              <a:tblPr/>
              <a:tblGrid>
                <a:gridCol w="1997760">
                  <a:extLst>
                    <a:ext uri="{9D8B030D-6E8A-4147-A177-3AD203B41FA5}">
                      <a16:colId xmlns:a16="http://schemas.microsoft.com/office/drawing/2014/main" val="1084504262"/>
                    </a:ext>
                  </a:extLst>
                </a:gridCol>
                <a:gridCol w="7991028">
                  <a:extLst>
                    <a:ext uri="{9D8B030D-6E8A-4147-A177-3AD203B41FA5}">
                      <a16:colId xmlns:a16="http://schemas.microsoft.com/office/drawing/2014/main" val="2895838637"/>
                    </a:ext>
                  </a:extLst>
                </a:gridCol>
              </a:tblGrid>
              <a:tr h="0">
                <a:tc>
                  <a:txBody>
                    <a:bodyPr/>
                    <a:lstStyle/>
                    <a:p>
                      <a:pPr algn="l" fontAlgn="t"/>
                      <a:r>
                        <a:rPr lang="en-US" b="1" i="1" dirty="0">
                          <a:effectLst/>
                        </a:rPr>
                        <a:t>Objective:</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To ensure that the product is being built according to the requirements and design specifications. In other words, to ensure that work products meet their specified requirements.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1883296"/>
                  </a:ext>
                </a:extLst>
              </a:tr>
            </a:tbl>
          </a:graphicData>
        </a:graphic>
      </p:graphicFrame>
      <p:graphicFrame>
        <p:nvGraphicFramePr>
          <p:cNvPr id="6" name="Table 5">
            <a:extLst>
              <a:ext uri="{FF2B5EF4-FFF2-40B4-BE49-F238E27FC236}">
                <a16:creationId xmlns:a16="http://schemas.microsoft.com/office/drawing/2014/main" id="{F64B9E00-EB8C-4340-AF2E-50FDBC1FB3C1}"/>
              </a:ext>
            </a:extLst>
          </p:cNvPr>
          <p:cNvGraphicFramePr>
            <a:graphicFrameLocks noGrp="1"/>
          </p:cNvGraphicFramePr>
          <p:nvPr/>
        </p:nvGraphicFramePr>
        <p:xfrm>
          <a:off x="1725560" y="1469749"/>
          <a:ext cx="10106776" cy="975360"/>
        </p:xfrm>
        <a:graphic>
          <a:graphicData uri="http://schemas.openxmlformats.org/drawingml/2006/table">
            <a:tbl>
              <a:tblPr/>
              <a:tblGrid>
                <a:gridCol w="2021356">
                  <a:extLst>
                    <a:ext uri="{9D8B030D-6E8A-4147-A177-3AD203B41FA5}">
                      <a16:colId xmlns:a16="http://schemas.microsoft.com/office/drawing/2014/main" val="2924220139"/>
                    </a:ext>
                  </a:extLst>
                </a:gridCol>
                <a:gridCol w="8085420">
                  <a:extLst>
                    <a:ext uri="{9D8B030D-6E8A-4147-A177-3AD203B41FA5}">
                      <a16:colId xmlns:a16="http://schemas.microsoft.com/office/drawing/2014/main" val="2933115697"/>
                    </a:ext>
                  </a:extLst>
                </a:gridCol>
              </a:tblGrid>
              <a:tr h="0">
                <a:tc>
                  <a:txBody>
                    <a:bodyPr/>
                    <a:lstStyle/>
                    <a:p>
                      <a:pPr fontAlgn="t"/>
                      <a:r>
                        <a:rPr lang="en-US" b="1" i="1" dirty="0">
                          <a:effectLst/>
                        </a:rPr>
                        <a:t>Definition: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The process of evaluating </a:t>
                      </a:r>
                      <a:r>
                        <a:rPr lang="en-US" b="1" dirty="0">
                          <a:effectLst/>
                        </a:rPr>
                        <a:t>work-products (not the actual final product) </a:t>
                      </a:r>
                      <a:r>
                        <a:rPr lang="en-US" dirty="0">
                          <a:effectLst/>
                        </a:rPr>
                        <a:t>of a development phase to determine whether they meet the specified requirements for that phase.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67094046"/>
                  </a:ext>
                </a:extLst>
              </a:tr>
            </a:tbl>
          </a:graphicData>
        </a:graphic>
      </p:graphicFrame>
      <p:graphicFrame>
        <p:nvGraphicFramePr>
          <p:cNvPr id="7" name="Table 6">
            <a:extLst>
              <a:ext uri="{FF2B5EF4-FFF2-40B4-BE49-F238E27FC236}">
                <a16:creationId xmlns:a16="http://schemas.microsoft.com/office/drawing/2014/main" id="{AF4E5E5E-33D4-4B7F-B3AC-A651EA492F4F}"/>
              </a:ext>
            </a:extLst>
          </p:cNvPr>
          <p:cNvGraphicFramePr>
            <a:graphicFrameLocks noGrp="1"/>
          </p:cNvGraphicFramePr>
          <p:nvPr/>
        </p:nvGraphicFramePr>
        <p:xfrm>
          <a:off x="1725560" y="4204152"/>
          <a:ext cx="9988788" cy="426720"/>
        </p:xfrm>
        <a:graphic>
          <a:graphicData uri="http://schemas.openxmlformats.org/drawingml/2006/table">
            <a:tbl>
              <a:tblPr/>
              <a:tblGrid>
                <a:gridCol w="1997759">
                  <a:extLst>
                    <a:ext uri="{9D8B030D-6E8A-4147-A177-3AD203B41FA5}">
                      <a16:colId xmlns:a16="http://schemas.microsoft.com/office/drawing/2014/main" val="300241234"/>
                    </a:ext>
                  </a:extLst>
                </a:gridCol>
                <a:gridCol w="7991029">
                  <a:extLst>
                    <a:ext uri="{9D8B030D-6E8A-4147-A177-3AD203B41FA5}">
                      <a16:colId xmlns:a16="http://schemas.microsoft.com/office/drawing/2014/main" val="2509862924"/>
                    </a:ext>
                  </a:extLst>
                </a:gridCol>
              </a:tblGrid>
              <a:tr h="0">
                <a:tc>
                  <a:txBody>
                    <a:bodyPr/>
                    <a:lstStyle/>
                    <a:p>
                      <a:pPr fontAlgn="t"/>
                      <a:r>
                        <a:rPr lang="en-US" b="1" i="1" dirty="0">
                          <a:effectLst/>
                        </a:rPr>
                        <a:t>Question: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Are we building the product </a:t>
                      </a:r>
                      <a:r>
                        <a:rPr lang="en-US" i="1" dirty="0">
                          <a:effectLst/>
                        </a:rPr>
                        <a:t>right</a:t>
                      </a:r>
                      <a:r>
                        <a:rPr lang="en-US" dirty="0">
                          <a:effectLst/>
                        </a:rPr>
                        <a: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99724741"/>
                  </a:ext>
                </a:extLst>
              </a:tr>
            </a:tbl>
          </a:graphicData>
        </a:graphic>
      </p:graphicFrame>
      <p:graphicFrame>
        <p:nvGraphicFramePr>
          <p:cNvPr id="8" name="Table 7">
            <a:extLst>
              <a:ext uri="{FF2B5EF4-FFF2-40B4-BE49-F238E27FC236}">
                <a16:creationId xmlns:a16="http://schemas.microsoft.com/office/drawing/2014/main" id="{075F29A9-D465-4E08-B935-7A6DDD7419D5}"/>
              </a:ext>
            </a:extLst>
          </p:cNvPr>
          <p:cNvGraphicFramePr>
            <a:graphicFrameLocks noGrp="1"/>
          </p:cNvGraphicFramePr>
          <p:nvPr/>
        </p:nvGraphicFramePr>
        <p:xfrm>
          <a:off x="1725560" y="5047320"/>
          <a:ext cx="10106776" cy="426720"/>
        </p:xfrm>
        <a:graphic>
          <a:graphicData uri="http://schemas.openxmlformats.org/drawingml/2006/table">
            <a:tbl>
              <a:tblPr/>
              <a:tblGrid>
                <a:gridCol w="2021356">
                  <a:extLst>
                    <a:ext uri="{9D8B030D-6E8A-4147-A177-3AD203B41FA5}">
                      <a16:colId xmlns:a16="http://schemas.microsoft.com/office/drawing/2014/main" val="3306435726"/>
                    </a:ext>
                  </a:extLst>
                </a:gridCol>
                <a:gridCol w="8085420">
                  <a:extLst>
                    <a:ext uri="{9D8B030D-6E8A-4147-A177-3AD203B41FA5}">
                      <a16:colId xmlns:a16="http://schemas.microsoft.com/office/drawing/2014/main" val="4067296371"/>
                    </a:ext>
                  </a:extLst>
                </a:gridCol>
              </a:tblGrid>
              <a:tr h="0">
                <a:tc>
                  <a:txBody>
                    <a:bodyPr/>
                    <a:lstStyle/>
                    <a:p>
                      <a:pPr fontAlgn="t"/>
                      <a:r>
                        <a:rPr lang="en-US" b="1" i="1" dirty="0">
                          <a:effectLst/>
                        </a:rPr>
                        <a:t>Evaluation Items: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Plans, Requirement Specs, Design Specs, Code, Test Cases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22025306"/>
                  </a:ext>
                </a:extLst>
              </a:tr>
            </a:tbl>
          </a:graphicData>
        </a:graphic>
      </p:graphicFrame>
      <p:graphicFrame>
        <p:nvGraphicFramePr>
          <p:cNvPr id="10" name="Table 9">
            <a:extLst>
              <a:ext uri="{FF2B5EF4-FFF2-40B4-BE49-F238E27FC236}">
                <a16:creationId xmlns:a16="http://schemas.microsoft.com/office/drawing/2014/main" id="{DF099B68-C288-46E5-A0AA-8FF67C78E2DE}"/>
              </a:ext>
            </a:extLst>
          </p:cNvPr>
          <p:cNvGraphicFramePr>
            <a:graphicFrameLocks noGrp="1"/>
          </p:cNvGraphicFramePr>
          <p:nvPr/>
        </p:nvGraphicFramePr>
        <p:xfrm>
          <a:off x="1725560" y="5890488"/>
          <a:ext cx="10106776" cy="426720"/>
        </p:xfrm>
        <a:graphic>
          <a:graphicData uri="http://schemas.openxmlformats.org/drawingml/2006/table">
            <a:tbl>
              <a:tblPr/>
              <a:tblGrid>
                <a:gridCol w="2021356">
                  <a:extLst>
                    <a:ext uri="{9D8B030D-6E8A-4147-A177-3AD203B41FA5}">
                      <a16:colId xmlns:a16="http://schemas.microsoft.com/office/drawing/2014/main" val="412161018"/>
                    </a:ext>
                  </a:extLst>
                </a:gridCol>
                <a:gridCol w="8085420">
                  <a:extLst>
                    <a:ext uri="{9D8B030D-6E8A-4147-A177-3AD203B41FA5}">
                      <a16:colId xmlns:a16="http://schemas.microsoft.com/office/drawing/2014/main" val="320309968"/>
                    </a:ext>
                  </a:extLst>
                </a:gridCol>
              </a:tblGrid>
              <a:tr h="0">
                <a:tc>
                  <a:txBody>
                    <a:bodyPr/>
                    <a:lstStyle/>
                    <a:p>
                      <a:pPr fontAlgn="t"/>
                      <a:r>
                        <a:rPr lang="en-US" b="1" i="1" dirty="0">
                          <a:effectLst/>
                        </a:rPr>
                        <a:t>Activities: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buFont typeface="Arial" panose="020B0604020202020204" pitchFamily="34" charset="0"/>
                        <a:buNone/>
                      </a:pPr>
                      <a:r>
                        <a:rPr lang="en-US" dirty="0">
                          <a:effectLst/>
                        </a:rPr>
                        <a:t>Static Testing (Reviews, Walkthroughs, Inspections)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8150819"/>
                  </a:ext>
                </a:extLst>
              </a:tr>
            </a:tbl>
          </a:graphicData>
        </a:graphic>
      </p:graphicFrame>
    </p:spTree>
    <p:extLst>
      <p:ext uri="{BB962C8B-B14F-4D97-AF65-F5344CB8AC3E}">
        <p14:creationId xmlns:p14="http://schemas.microsoft.com/office/powerpoint/2010/main" val="687654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518248" y="0"/>
            <a:ext cx="10673751" cy="640080"/>
          </a:xfrm>
        </p:spPr>
        <p:txBody>
          <a:bodyPr>
            <a:normAutofit fontScale="90000"/>
          </a:bodyPr>
          <a:lstStyle/>
          <a:p>
            <a:r>
              <a:rPr lang="en-US" dirty="0"/>
              <a:t>Specification Based – Black Box</a:t>
            </a:r>
          </a:p>
        </p:txBody>
      </p:sp>
      <p:pic>
        <p:nvPicPr>
          <p:cNvPr id="5" name="Picture 4"/>
          <p:cNvPicPr>
            <a:picLocks noChangeAspect="1"/>
          </p:cNvPicPr>
          <p:nvPr/>
        </p:nvPicPr>
        <p:blipFill>
          <a:blip r:embed="rId2"/>
          <a:stretch>
            <a:fillRect/>
          </a:stretch>
        </p:blipFill>
        <p:spPr>
          <a:xfrm>
            <a:off x="1604513" y="1674341"/>
            <a:ext cx="6596807" cy="4777199"/>
          </a:xfrm>
          <a:prstGeom prst="rect">
            <a:avLst/>
          </a:prstGeom>
        </p:spPr>
      </p:pic>
      <p:sp>
        <p:nvSpPr>
          <p:cNvPr id="4" name="Rectangle 3">
            <a:extLst>
              <a:ext uri="{FF2B5EF4-FFF2-40B4-BE49-F238E27FC236}">
                <a16:creationId xmlns:a16="http://schemas.microsoft.com/office/drawing/2014/main" id="{DC33F808-792F-4917-93DC-FD6F74B70123}"/>
              </a:ext>
            </a:extLst>
          </p:cNvPr>
          <p:cNvSpPr/>
          <p:nvPr/>
        </p:nvSpPr>
        <p:spPr>
          <a:xfrm>
            <a:off x="1518247" y="1044337"/>
            <a:ext cx="5034749" cy="923330"/>
          </a:xfrm>
          <a:prstGeom prst="rect">
            <a:avLst/>
          </a:prstGeom>
        </p:spPr>
        <p:txBody>
          <a:bodyPr wrap="square">
            <a:spAutoFit/>
          </a:bodyPr>
          <a:lstStyle/>
          <a:p>
            <a:r>
              <a:rPr lang="en-US" b="1" dirty="0"/>
              <a:t>Use Case Testing</a:t>
            </a:r>
          </a:p>
          <a:p>
            <a:endParaRPr lang="en-US" b="1" dirty="0"/>
          </a:p>
          <a:p>
            <a:endParaRPr lang="en-US" b="1" dirty="0"/>
          </a:p>
        </p:txBody>
      </p:sp>
    </p:spTree>
    <p:extLst>
      <p:ext uri="{BB962C8B-B14F-4D97-AF65-F5344CB8AC3E}">
        <p14:creationId xmlns:p14="http://schemas.microsoft.com/office/powerpoint/2010/main" val="31770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FD34-7DC4-4384-A68B-702115AE19A1}"/>
              </a:ext>
            </a:extLst>
          </p:cNvPr>
          <p:cNvSpPr>
            <a:spLocks noGrp="1"/>
          </p:cNvSpPr>
          <p:nvPr>
            <p:ph type="title"/>
          </p:nvPr>
        </p:nvSpPr>
        <p:spPr>
          <a:xfrm>
            <a:off x="1612548" y="365125"/>
            <a:ext cx="9741251" cy="1325563"/>
          </a:xfrm>
        </p:spPr>
        <p:txBody>
          <a:bodyPr/>
          <a:lstStyle/>
          <a:p>
            <a:r>
              <a:rPr lang="en-US" dirty="0"/>
              <a:t>Test Design Techniques</a:t>
            </a:r>
          </a:p>
        </p:txBody>
      </p:sp>
      <p:pic>
        <p:nvPicPr>
          <p:cNvPr id="1030" name="Picture 6" descr="Image result for test design techniques">
            <a:extLst>
              <a:ext uri="{FF2B5EF4-FFF2-40B4-BE49-F238E27FC236}">
                <a16:creationId xmlns:a16="http://schemas.microsoft.com/office/drawing/2014/main" id="{BDCD3F01-ED83-4077-88E2-4455FFD87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50" b="15513"/>
          <a:stretch/>
        </p:blipFill>
        <p:spPr bwMode="auto">
          <a:xfrm>
            <a:off x="2091086" y="1450537"/>
            <a:ext cx="9741250" cy="519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49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FF3-0740-4F0C-AE04-5BFCB50ADEF4}"/>
              </a:ext>
            </a:extLst>
          </p:cNvPr>
          <p:cNvSpPr>
            <a:spLocks noGrp="1"/>
          </p:cNvSpPr>
          <p:nvPr>
            <p:ph type="title"/>
          </p:nvPr>
        </p:nvSpPr>
        <p:spPr>
          <a:xfrm>
            <a:off x="1492370" y="365125"/>
            <a:ext cx="9861430" cy="1325563"/>
          </a:xfrm>
        </p:spPr>
        <p:txBody>
          <a:bodyPr/>
          <a:lstStyle/>
          <a:p>
            <a:r>
              <a:rPr lang="en-US" dirty="0"/>
              <a:t>Work Products that Can Be Examined by Static Testing </a:t>
            </a:r>
          </a:p>
        </p:txBody>
      </p:sp>
      <p:sp>
        <p:nvSpPr>
          <p:cNvPr id="3" name="Content Placeholder 2">
            <a:extLst>
              <a:ext uri="{FF2B5EF4-FFF2-40B4-BE49-F238E27FC236}">
                <a16:creationId xmlns:a16="http://schemas.microsoft.com/office/drawing/2014/main" id="{76CE99C9-AD44-49F7-B8AC-CA3E354C77A4}"/>
              </a:ext>
            </a:extLst>
          </p:cNvPr>
          <p:cNvSpPr>
            <a:spLocks noGrp="1"/>
          </p:cNvSpPr>
          <p:nvPr>
            <p:ph sz="quarter" idx="13"/>
          </p:nvPr>
        </p:nvSpPr>
        <p:spPr>
          <a:xfrm>
            <a:off x="1752600" y="1444751"/>
            <a:ext cx="10076688" cy="5246993"/>
          </a:xfrm>
        </p:spPr>
        <p:txBody>
          <a:bodyPr>
            <a:normAutofit lnSpcReduction="10000"/>
          </a:bodyPr>
          <a:lstStyle/>
          <a:p>
            <a:pPr marL="285750" indent="-285750">
              <a:lnSpc>
                <a:spcPct val="150000"/>
              </a:lnSpc>
              <a:buFont typeface="Arial" panose="020B0604020202020204" pitchFamily="34" charset="0"/>
              <a:buChar char="•"/>
            </a:pPr>
            <a:r>
              <a:rPr lang="en-US" sz="2400" dirty="0"/>
              <a:t>Specifications </a:t>
            </a:r>
            <a:r>
              <a:rPr lang="en-US" sz="2000" dirty="0"/>
              <a:t>(SRS, FS, and Security Requirements </a:t>
            </a:r>
            <a:r>
              <a:rPr lang="en-US" sz="2000" dirty="0" err="1"/>
              <a:t>etc</a:t>
            </a:r>
            <a:r>
              <a:rPr lang="en-US" sz="2000" dirty="0"/>
              <a:t>)</a:t>
            </a:r>
          </a:p>
          <a:p>
            <a:pPr marL="285750" indent="-285750">
              <a:lnSpc>
                <a:spcPct val="150000"/>
              </a:lnSpc>
              <a:buFont typeface="Arial" panose="020B0604020202020204" pitchFamily="34" charset="0"/>
              <a:buChar char="•"/>
            </a:pPr>
            <a:r>
              <a:rPr lang="en-US" sz="2400" dirty="0"/>
              <a:t>User stories, and Acceptance criteria</a:t>
            </a:r>
          </a:p>
          <a:p>
            <a:pPr marL="285750" indent="-285750">
              <a:lnSpc>
                <a:spcPct val="150000"/>
              </a:lnSpc>
              <a:buFont typeface="Arial" panose="020B0604020202020204" pitchFamily="34" charset="0"/>
              <a:buChar char="•"/>
            </a:pPr>
            <a:r>
              <a:rPr lang="en-US" sz="2400" dirty="0"/>
              <a:t>Architecture and Design Specifications</a:t>
            </a:r>
          </a:p>
          <a:p>
            <a:pPr marL="285750" indent="-285750">
              <a:lnSpc>
                <a:spcPct val="150000"/>
              </a:lnSpc>
              <a:buFont typeface="Arial" panose="020B0604020202020204" pitchFamily="34" charset="0"/>
              <a:buChar char="•"/>
            </a:pPr>
            <a:r>
              <a:rPr lang="en-US" sz="2400" dirty="0"/>
              <a:t>Code</a:t>
            </a:r>
          </a:p>
          <a:p>
            <a:pPr marL="285750" indent="-285750">
              <a:lnSpc>
                <a:spcPct val="150000"/>
              </a:lnSpc>
              <a:buFont typeface="Arial" panose="020B0604020202020204" pitchFamily="34" charset="0"/>
              <a:buChar char="•"/>
            </a:pPr>
            <a:r>
              <a:rPr lang="en-US" sz="2400" dirty="0"/>
              <a:t>Testware </a:t>
            </a:r>
            <a:r>
              <a:rPr lang="en-US" sz="2000" dirty="0"/>
              <a:t>(Test plans, Test Cases, Test Procedures, and Automated Test Scripts)</a:t>
            </a:r>
          </a:p>
          <a:p>
            <a:pPr marL="285750" indent="-285750">
              <a:lnSpc>
                <a:spcPct val="150000"/>
              </a:lnSpc>
              <a:buFont typeface="Arial" panose="020B0604020202020204" pitchFamily="34" charset="0"/>
              <a:buChar char="•"/>
            </a:pPr>
            <a:r>
              <a:rPr lang="en-US" sz="2400" dirty="0"/>
              <a:t>User guides</a:t>
            </a:r>
          </a:p>
          <a:p>
            <a:pPr marL="285750" indent="-285750">
              <a:lnSpc>
                <a:spcPct val="150000"/>
              </a:lnSpc>
              <a:buFont typeface="Arial" panose="020B0604020202020204" pitchFamily="34" charset="0"/>
              <a:buChar char="•"/>
            </a:pPr>
            <a:r>
              <a:rPr lang="en-US" sz="2400" dirty="0"/>
              <a:t>Web pages</a:t>
            </a:r>
          </a:p>
          <a:p>
            <a:pPr marL="285750" indent="-285750">
              <a:lnSpc>
                <a:spcPct val="150000"/>
              </a:lnSpc>
              <a:buFont typeface="Arial" panose="020B0604020202020204" pitchFamily="34" charset="0"/>
              <a:buChar char="•"/>
            </a:pPr>
            <a:r>
              <a:rPr lang="en-US" sz="2400" dirty="0"/>
              <a:t>Contracts, Project Plans, Schedules, and Budgets</a:t>
            </a:r>
            <a:endParaRPr lang="en-US" sz="3600" dirty="0"/>
          </a:p>
        </p:txBody>
      </p:sp>
    </p:spTree>
    <p:extLst>
      <p:ext uri="{BB962C8B-B14F-4D97-AF65-F5344CB8AC3E}">
        <p14:creationId xmlns:p14="http://schemas.microsoft.com/office/powerpoint/2010/main" val="1657584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6903-BEE7-44F9-A55E-4AC1892DDAA3}"/>
              </a:ext>
            </a:extLst>
          </p:cNvPr>
          <p:cNvSpPr>
            <a:spLocks noGrp="1"/>
          </p:cNvSpPr>
          <p:nvPr>
            <p:ph type="title"/>
          </p:nvPr>
        </p:nvSpPr>
        <p:spPr>
          <a:xfrm>
            <a:off x="1535502" y="365125"/>
            <a:ext cx="9818298" cy="1325563"/>
          </a:xfrm>
        </p:spPr>
        <p:txBody>
          <a:bodyPr/>
          <a:lstStyle/>
          <a:p>
            <a:r>
              <a:rPr lang="en-US" dirty="0"/>
              <a:t>Static Analysis – CODE METRIC</a:t>
            </a:r>
          </a:p>
        </p:txBody>
      </p:sp>
      <p:pic>
        <p:nvPicPr>
          <p:cNvPr id="6" name="Picture 5">
            <a:extLst>
              <a:ext uri="{FF2B5EF4-FFF2-40B4-BE49-F238E27FC236}">
                <a16:creationId xmlns:a16="http://schemas.microsoft.com/office/drawing/2014/main" id="{5C5A97E7-51FD-42BA-B1C3-C6BFDCD0F194}"/>
              </a:ext>
            </a:extLst>
          </p:cNvPr>
          <p:cNvPicPr>
            <a:picLocks noChangeAspect="1"/>
          </p:cNvPicPr>
          <p:nvPr/>
        </p:nvPicPr>
        <p:blipFill>
          <a:blip r:embed="rId2"/>
          <a:stretch>
            <a:fillRect/>
          </a:stretch>
        </p:blipFill>
        <p:spPr>
          <a:xfrm>
            <a:off x="7279386" y="1399794"/>
            <a:ext cx="4552950" cy="50101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35222F4-8524-4A5F-8B2A-8F75775E0855}"/>
              </a:ext>
            </a:extLst>
          </p:cNvPr>
          <p:cNvPicPr>
            <a:picLocks noChangeAspect="1"/>
          </p:cNvPicPr>
          <p:nvPr/>
        </p:nvPicPr>
        <p:blipFill>
          <a:blip r:embed="rId3"/>
          <a:stretch>
            <a:fillRect/>
          </a:stretch>
        </p:blipFill>
        <p:spPr>
          <a:xfrm>
            <a:off x="4882285" y="3521485"/>
            <a:ext cx="2151486" cy="2888459"/>
          </a:xfrm>
          <a:prstGeom prst="rect">
            <a:avLst/>
          </a:prstGeom>
        </p:spPr>
      </p:pic>
      <p:sp>
        <p:nvSpPr>
          <p:cNvPr id="8" name="Rectangle 7">
            <a:extLst>
              <a:ext uri="{FF2B5EF4-FFF2-40B4-BE49-F238E27FC236}">
                <a16:creationId xmlns:a16="http://schemas.microsoft.com/office/drawing/2014/main" id="{FE6D678D-5C98-4BD5-AD5D-11DA1F159021}"/>
              </a:ext>
            </a:extLst>
          </p:cNvPr>
          <p:cNvSpPr/>
          <p:nvPr/>
        </p:nvSpPr>
        <p:spPr>
          <a:xfrm>
            <a:off x="1613059" y="1399794"/>
            <a:ext cx="6096000" cy="2400657"/>
          </a:xfrm>
          <a:prstGeom prst="rect">
            <a:avLst/>
          </a:prstGeom>
        </p:spPr>
        <p:txBody>
          <a:bodyPr>
            <a:spAutoFit/>
          </a:bodyPr>
          <a:lstStyle/>
          <a:p>
            <a:pPr marL="109728" indent="0">
              <a:buNone/>
            </a:pPr>
            <a:r>
              <a:rPr lang="en-US" sz="2400" dirty="0"/>
              <a:t>Cyclomatic Code Complexity</a:t>
            </a:r>
            <a:br>
              <a:rPr lang="en-US" sz="2400" dirty="0"/>
            </a:br>
            <a:r>
              <a:rPr lang="en-US" sz="2400" b="1" dirty="0"/>
              <a:t>CC = E – N + 2P</a:t>
            </a:r>
          </a:p>
          <a:p>
            <a:pPr marL="109728" indent="0">
              <a:buNone/>
            </a:pPr>
            <a:br>
              <a:rPr lang="en-US" sz="2400" dirty="0"/>
            </a:br>
            <a:r>
              <a:rPr lang="en-US" sz="2000" dirty="0"/>
              <a:t>E = Number of Edges</a:t>
            </a:r>
            <a:br>
              <a:rPr lang="en-US" sz="2000" dirty="0"/>
            </a:br>
            <a:r>
              <a:rPr lang="en-US" sz="2000" dirty="0"/>
              <a:t>N = Number of Nodes in Graph (Shapes)</a:t>
            </a:r>
            <a:br>
              <a:rPr lang="en-US" sz="2000" dirty="0"/>
            </a:br>
            <a:r>
              <a:rPr lang="en-US" sz="2000" dirty="0"/>
              <a:t>P = Exit Paths </a:t>
            </a:r>
            <a:br>
              <a:rPr lang="en-US" sz="2400" dirty="0"/>
            </a:br>
            <a:endParaRPr lang="en-US" dirty="0"/>
          </a:p>
        </p:txBody>
      </p:sp>
    </p:spTree>
    <p:extLst>
      <p:ext uri="{BB962C8B-B14F-4D97-AF65-F5344CB8AC3E}">
        <p14:creationId xmlns:p14="http://schemas.microsoft.com/office/powerpoint/2010/main" val="210510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2F5D-4D52-4B97-951F-344D614B1CDC}"/>
              </a:ext>
            </a:extLst>
          </p:cNvPr>
          <p:cNvSpPr>
            <a:spLocks noGrp="1"/>
          </p:cNvSpPr>
          <p:nvPr>
            <p:ph type="title"/>
          </p:nvPr>
        </p:nvSpPr>
        <p:spPr>
          <a:xfrm>
            <a:off x="1523684" y="365125"/>
            <a:ext cx="9830116" cy="1325563"/>
          </a:xfrm>
        </p:spPr>
        <p:txBody>
          <a:bodyPr/>
          <a:lstStyle/>
          <a:p>
            <a:r>
              <a:rPr lang="en-US" dirty="0"/>
              <a:t>Cyclomatic Complexity</a:t>
            </a:r>
          </a:p>
        </p:txBody>
      </p:sp>
      <p:pic>
        <p:nvPicPr>
          <p:cNvPr id="1026" name="Picture 2" descr="http://geekdetected.files.wordpress.com/2013/03/untitled.jpg">
            <a:extLst>
              <a:ext uri="{FF2B5EF4-FFF2-40B4-BE49-F238E27FC236}">
                <a16:creationId xmlns:a16="http://schemas.microsoft.com/office/drawing/2014/main" id="{5CDC6687-AA34-45C4-A7C8-A567477071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30"/>
          <a:stretch/>
        </p:blipFill>
        <p:spPr bwMode="auto">
          <a:xfrm>
            <a:off x="1523684" y="1553976"/>
            <a:ext cx="10190665" cy="440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17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A0AC-6A63-42CF-82E5-7951CF2CB830}"/>
              </a:ext>
            </a:extLst>
          </p:cNvPr>
          <p:cNvSpPr>
            <a:spLocks noGrp="1"/>
          </p:cNvSpPr>
          <p:nvPr>
            <p:ph type="title"/>
          </p:nvPr>
        </p:nvSpPr>
        <p:spPr>
          <a:xfrm>
            <a:off x="1561020" y="365125"/>
            <a:ext cx="9792780" cy="1325563"/>
          </a:xfrm>
        </p:spPr>
        <p:txBody>
          <a:bodyPr/>
          <a:lstStyle/>
          <a:p>
            <a:r>
              <a:rPr lang="en-US" dirty="0"/>
              <a:t>Cyclomatic Complexity</a:t>
            </a:r>
          </a:p>
        </p:txBody>
      </p:sp>
      <p:pic>
        <p:nvPicPr>
          <p:cNvPr id="4" name="Content Placeholder 3">
            <a:extLst>
              <a:ext uri="{FF2B5EF4-FFF2-40B4-BE49-F238E27FC236}">
                <a16:creationId xmlns:a16="http://schemas.microsoft.com/office/drawing/2014/main" id="{0C2FEECB-0092-45A8-8D47-EBA2360C2285}"/>
              </a:ext>
            </a:extLst>
          </p:cNvPr>
          <p:cNvPicPr>
            <a:picLocks noGrp="1" noChangeAspect="1"/>
          </p:cNvPicPr>
          <p:nvPr>
            <p:ph sz="quarter" idx="13"/>
          </p:nvPr>
        </p:nvPicPr>
        <p:blipFill rotWithShape="1">
          <a:blip r:embed="rId2"/>
          <a:srcRect t="2164" b="515"/>
          <a:stretch/>
        </p:blipFill>
        <p:spPr>
          <a:xfrm>
            <a:off x="1561020" y="1650322"/>
            <a:ext cx="10471427" cy="4778476"/>
          </a:xfrm>
          <a:prstGeom prst="rect">
            <a:avLst/>
          </a:prstGeom>
        </p:spPr>
      </p:pic>
      <p:sp>
        <p:nvSpPr>
          <p:cNvPr id="5" name="TextBox 4">
            <a:extLst>
              <a:ext uri="{FF2B5EF4-FFF2-40B4-BE49-F238E27FC236}">
                <a16:creationId xmlns:a16="http://schemas.microsoft.com/office/drawing/2014/main" id="{846639BD-9268-487B-AD41-692CF20D6819}"/>
              </a:ext>
            </a:extLst>
          </p:cNvPr>
          <p:cNvSpPr txBox="1"/>
          <p:nvPr/>
        </p:nvSpPr>
        <p:spPr>
          <a:xfrm>
            <a:off x="7657020" y="4318591"/>
            <a:ext cx="4534980" cy="1815882"/>
          </a:xfrm>
          <a:prstGeom prst="rect">
            <a:avLst/>
          </a:prstGeom>
          <a:noFill/>
        </p:spPr>
        <p:txBody>
          <a:bodyPr wrap="square" rtlCol="0">
            <a:spAutoFit/>
          </a:bodyPr>
          <a:lstStyle/>
          <a:p>
            <a:r>
              <a:rPr lang="en-US" sz="2800" dirty="0"/>
              <a:t>Path1: 1-2-8-9-11</a:t>
            </a:r>
          </a:p>
          <a:p>
            <a:r>
              <a:rPr lang="en-US" sz="2800" dirty="0"/>
              <a:t>Path2: 1-2-8-10-11</a:t>
            </a:r>
          </a:p>
          <a:p>
            <a:r>
              <a:rPr lang="en-US" sz="2800" dirty="0"/>
              <a:t>Path3: 1-2-3-4-5-7</a:t>
            </a:r>
          </a:p>
          <a:p>
            <a:r>
              <a:rPr lang="en-US" sz="2800" dirty="0"/>
              <a:t>Path4: 1-2-3-4-6-7</a:t>
            </a:r>
          </a:p>
        </p:txBody>
      </p:sp>
    </p:spTree>
    <p:extLst>
      <p:ext uri="{BB962C8B-B14F-4D97-AF65-F5344CB8AC3E}">
        <p14:creationId xmlns:p14="http://schemas.microsoft.com/office/powerpoint/2010/main" val="353628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014F-05A1-455B-8439-EC8AD43BB709}"/>
              </a:ext>
            </a:extLst>
          </p:cNvPr>
          <p:cNvSpPr>
            <a:spLocks noGrp="1"/>
          </p:cNvSpPr>
          <p:nvPr>
            <p:ph type="title"/>
          </p:nvPr>
        </p:nvSpPr>
        <p:spPr>
          <a:xfrm>
            <a:off x="1664898" y="365125"/>
            <a:ext cx="9688902" cy="1325563"/>
          </a:xfrm>
        </p:spPr>
        <p:txBody>
          <a:bodyPr/>
          <a:lstStyle/>
          <a:p>
            <a:pPr algn="ctr"/>
            <a:r>
              <a:rPr lang="en-US" dirty="0"/>
              <a:t>Cyclomatic Complexity Ranges</a:t>
            </a:r>
          </a:p>
        </p:txBody>
      </p:sp>
      <p:pic>
        <p:nvPicPr>
          <p:cNvPr id="6" name="Content Placeholder 5">
            <a:extLst>
              <a:ext uri="{FF2B5EF4-FFF2-40B4-BE49-F238E27FC236}">
                <a16:creationId xmlns:a16="http://schemas.microsoft.com/office/drawing/2014/main" id="{0A0EA839-39E0-0182-9C7F-7935680771BB}"/>
              </a:ext>
            </a:extLst>
          </p:cNvPr>
          <p:cNvPicPr>
            <a:picLocks noGrp="1" noChangeAspect="1"/>
          </p:cNvPicPr>
          <p:nvPr>
            <p:ph sz="quarter" idx="13"/>
          </p:nvPr>
        </p:nvPicPr>
        <p:blipFill>
          <a:blip r:embed="rId2"/>
          <a:stretch>
            <a:fillRect/>
          </a:stretch>
        </p:blipFill>
        <p:spPr>
          <a:xfrm>
            <a:off x="4342067" y="1982458"/>
            <a:ext cx="4752975" cy="3467100"/>
          </a:xfrm>
        </p:spPr>
      </p:pic>
      <p:sp>
        <p:nvSpPr>
          <p:cNvPr id="4" name="Rectangle 3">
            <a:extLst>
              <a:ext uri="{FF2B5EF4-FFF2-40B4-BE49-F238E27FC236}">
                <a16:creationId xmlns:a16="http://schemas.microsoft.com/office/drawing/2014/main" id="{9A50D87F-D1E0-475D-9005-042CED00B3CE}"/>
              </a:ext>
            </a:extLst>
          </p:cNvPr>
          <p:cNvSpPr/>
          <p:nvPr/>
        </p:nvSpPr>
        <p:spPr>
          <a:xfrm>
            <a:off x="1767348" y="1750004"/>
            <a:ext cx="8276304" cy="830997"/>
          </a:xfrm>
          <a:prstGeom prst="rect">
            <a:avLst/>
          </a:prstGeom>
        </p:spPr>
        <p:txBody>
          <a:bodyPr wrap="square">
            <a:spAutoFit/>
          </a:bodyPr>
          <a:lstStyle/>
          <a:p>
            <a:br>
              <a:rPr lang="en-US" sz="2400" dirty="0"/>
            </a:br>
            <a:endParaRPr lang="en-US" sz="2400" dirty="0"/>
          </a:p>
        </p:txBody>
      </p:sp>
    </p:spTree>
    <p:extLst>
      <p:ext uri="{BB962C8B-B14F-4D97-AF65-F5344CB8AC3E}">
        <p14:creationId xmlns:p14="http://schemas.microsoft.com/office/powerpoint/2010/main" val="6138928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1992-E56E-437F-B693-364D261E037F}"/>
              </a:ext>
            </a:extLst>
          </p:cNvPr>
          <p:cNvSpPr>
            <a:spLocks noGrp="1"/>
          </p:cNvSpPr>
          <p:nvPr>
            <p:ph type="title"/>
          </p:nvPr>
        </p:nvSpPr>
        <p:spPr>
          <a:xfrm>
            <a:off x="1752600" y="365125"/>
            <a:ext cx="9601200" cy="1325563"/>
          </a:xfrm>
        </p:spPr>
        <p:txBody>
          <a:bodyPr/>
          <a:lstStyle/>
          <a:p>
            <a:r>
              <a:rPr lang="en-US" dirty="0"/>
              <a:t>General Testing Principle</a:t>
            </a:r>
          </a:p>
        </p:txBody>
      </p:sp>
      <p:sp>
        <p:nvSpPr>
          <p:cNvPr id="3" name="Content Placeholder 2">
            <a:extLst>
              <a:ext uri="{FF2B5EF4-FFF2-40B4-BE49-F238E27FC236}">
                <a16:creationId xmlns:a16="http://schemas.microsoft.com/office/drawing/2014/main" id="{73EC3EBF-9C71-4317-BC82-7301F3D62858}"/>
              </a:ext>
            </a:extLst>
          </p:cNvPr>
          <p:cNvSpPr>
            <a:spLocks noGrp="1"/>
          </p:cNvSpPr>
          <p:nvPr>
            <p:ph sz="quarter" idx="13"/>
          </p:nvPr>
        </p:nvSpPr>
        <p:spPr>
          <a:xfrm>
            <a:off x="1752600" y="1444752"/>
            <a:ext cx="10079736" cy="5222748"/>
          </a:xfrm>
        </p:spPr>
        <p:txBody>
          <a:bodyPr>
            <a:noAutofit/>
          </a:bodyPr>
          <a:lstStyle/>
          <a:p>
            <a:pPr marL="342900" indent="-342900">
              <a:lnSpc>
                <a:spcPct val="150000"/>
              </a:lnSpc>
              <a:buAutoNum type="arabicPeriod"/>
            </a:pPr>
            <a:r>
              <a:rPr lang="en-US" sz="2800" dirty="0"/>
              <a:t>Testing shows the presence of defects, not their absence </a:t>
            </a:r>
            <a:endParaRPr lang="en-US" sz="2000" dirty="0"/>
          </a:p>
          <a:p>
            <a:pPr marL="342900" indent="-342900">
              <a:lnSpc>
                <a:spcPct val="150000"/>
              </a:lnSpc>
              <a:buAutoNum type="arabicPeriod"/>
            </a:pPr>
            <a:r>
              <a:rPr lang="en-US" sz="2800" dirty="0"/>
              <a:t>Exhaustive testing is impossible</a:t>
            </a:r>
            <a:endParaRPr lang="en-US" sz="2000" dirty="0"/>
          </a:p>
          <a:p>
            <a:pPr marL="342900" indent="-342900">
              <a:lnSpc>
                <a:spcPct val="150000"/>
              </a:lnSpc>
              <a:buAutoNum type="arabicPeriod"/>
            </a:pPr>
            <a:r>
              <a:rPr lang="en-US" sz="2800" dirty="0"/>
              <a:t>Early testing saves time and money</a:t>
            </a:r>
            <a:endParaRPr lang="en-US" sz="2000" dirty="0"/>
          </a:p>
          <a:p>
            <a:pPr marL="342900" indent="-342900">
              <a:lnSpc>
                <a:spcPct val="150000"/>
              </a:lnSpc>
              <a:buAutoNum type="arabicPeriod"/>
            </a:pPr>
            <a:r>
              <a:rPr lang="en-US" sz="2800" dirty="0"/>
              <a:t>Defects cluster together</a:t>
            </a:r>
          </a:p>
          <a:p>
            <a:pPr marL="342900" indent="-342900">
              <a:lnSpc>
                <a:spcPct val="150000"/>
              </a:lnSpc>
              <a:buFont typeface="+mj-lt"/>
              <a:buAutoNum type="arabicPeriod" startAt="5"/>
            </a:pPr>
            <a:r>
              <a:rPr lang="en-US" sz="2800" dirty="0"/>
              <a:t>Beware of the pesticide paradox</a:t>
            </a:r>
          </a:p>
          <a:p>
            <a:pPr marL="342900" indent="-342900">
              <a:lnSpc>
                <a:spcPct val="150000"/>
              </a:lnSpc>
              <a:buFont typeface="+mj-lt"/>
              <a:buAutoNum type="arabicPeriod" startAt="5"/>
            </a:pPr>
            <a:r>
              <a:rPr lang="en-US" sz="2800" dirty="0"/>
              <a:t>Testing is context dependent</a:t>
            </a:r>
          </a:p>
          <a:p>
            <a:pPr marL="342900" indent="-342900">
              <a:lnSpc>
                <a:spcPct val="150000"/>
              </a:lnSpc>
              <a:buFont typeface="+mj-lt"/>
              <a:buAutoNum type="arabicPeriod" startAt="5"/>
            </a:pPr>
            <a:r>
              <a:rPr lang="en-US" sz="2800" dirty="0"/>
              <a:t>Absence-of-errors is a fallacy</a:t>
            </a:r>
          </a:p>
        </p:txBody>
      </p:sp>
    </p:spTree>
    <p:extLst>
      <p:ext uri="{BB962C8B-B14F-4D97-AF65-F5344CB8AC3E}">
        <p14:creationId xmlns:p14="http://schemas.microsoft.com/office/powerpoint/2010/main" val="2157676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1171</Words>
  <Application>Microsoft Office PowerPoint</Application>
  <PresentationFormat>Widescreen</PresentationFormat>
  <Paragraphs>172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Georgia</vt:lpstr>
      <vt:lpstr>Source Sans Pro</vt:lpstr>
      <vt:lpstr>Office Theme</vt:lpstr>
      <vt:lpstr> Revision Cyclomatic Complexity, ECP, BVA, Architectural Design, Some UML diagrams </vt:lpstr>
      <vt:lpstr>Verification</vt:lpstr>
      <vt:lpstr>Test Design Techniques</vt:lpstr>
      <vt:lpstr>Work Products that Can Be Examined by Static Testing </vt:lpstr>
      <vt:lpstr>Static Analysis – CODE METRIC</vt:lpstr>
      <vt:lpstr>Cyclomatic Complexity</vt:lpstr>
      <vt:lpstr>Cyclomatic Complexity</vt:lpstr>
      <vt:lpstr>Cyclomatic Complexity Ranges</vt:lpstr>
      <vt:lpstr>General Testing Principle</vt:lpstr>
      <vt:lpstr>Error/Failure  Reasons </vt:lpstr>
      <vt:lpstr>Testing Objectives</vt:lpstr>
      <vt:lpstr>Test Levels, Type and Approaches</vt:lpstr>
      <vt:lpstr>Test Levels, Type and Approaches</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Revision Cyclomatic Complexity, ECP, BVA, Architectural Design, Some UML diagrams </dc:title>
  <dc:creator>Iqra Fahad</dc:creator>
  <cp:lastModifiedBy>Iqra Fahad</cp:lastModifiedBy>
  <cp:revision>1</cp:revision>
  <dcterms:created xsi:type="dcterms:W3CDTF">2023-03-27T04:11:02Z</dcterms:created>
  <dcterms:modified xsi:type="dcterms:W3CDTF">2023-03-27T04:23:26Z</dcterms:modified>
</cp:coreProperties>
</file>