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331" r:id="rId3"/>
    <p:sldId id="375" r:id="rId5"/>
    <p:sldId id="481" r:id="rId6"/>
    <p:sldId id="420" r:id="rId7"/>
    <p:sldId id="424" r:id="rId8"/>
    <p:sldId id="482" r:id="rId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3" autoAdjust="0"/>
    <p:restoredTop sz="94626"/>
  </p:normalViewPr>
  <p:slideViewPr>
    <p:cSldViewPr snapToGrid="0" showGuides="1">
      <p:cViewPr varScale="1">
        <p:scale>
          <a:sx n="71" d="100"/>
          <a:sy n="71" d="100"/>
        </p:scale>
        <p:origin x="1308" y="54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826"/>
    </p:cViewPr>
  </p:sorterViewPr>
  <p:notesViewPr>
    <p:cSldViewPr snapToGrid="0">
      <p:cViewPr varScale="1">
        <p:scale>
          <a:sx n="73" d="100"/>
          <a:sy n="73" d="100"/>
        </p:scale>
        <p:origin x="-1626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8261" tIns="44132" rIns="88261" bIns="44132" numCol="1" anchor="ctr" anchorCtr="0" compatLnSpc="1"/>
          <a:lstStyle>
            <a:lvl1pPr defTabSz="882650">
              <a:defRPr sz="1100">
                <a:latin typeface="Helvetica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8261" tIns="44132" rIns="88261" bIns="44132" numCol="1" anchor="ctr" anchorCtr="0" compatLnSpc="1"/>
          <a:lstStyle>
            <a:lvl1pPr algn="r" defTabSz="882650">
              <a:defRPr sz="1100">
                <a:latin typeface="Helvetica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8261" tIns="44132" rIns="88261" bIns="44132" numCol="1" anchor="b" anchorCtr="0" compatLnSpc="1"/>
          <a:lstStyle>
            <a:lvl1pPr defTabSz="882650">
              <a:defRPr sz="1100">
                <a:latin typeface="Helvetica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8261" tIns="44132" rIns="88261" bIns="44132" numCol="1" anchor="b" anchorCtr="0" compatLnSpc="1"/>
          <a:lstStyle>
            <a:lvl1pPr algn="r" defTabSz="882650">
              <a:defRPr sz="1100">
                <a:latin typeface="Helvetica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823917F1-2811-4D89-BB39-7F4B860017A8}" type="slidenum">
              <a:rPr lang="en-US" altLang="x-none"/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60" tIns="46580" rIns="93160" bIns="46580" numCol="1" anchor="ctr" anchorCtr="0" compatLnSpc="1"/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60" tIns="46580" rIns="93160" bIns="46580" numCol="1" anchor="ctr" anchorCtr="0" compatLnSpc="1"/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60" tIns="46580" rIns="93160" bIns="46580" numCol="1" anchor="ctr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60" tIns="46580" rIns="93160" bIns="46580" numCol="1" anchor="b" anchorCtr="0" compatLnSpc="1"/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60" tIns="46580" rIns="93160" bIns="46580" numCol="1" anchor="b" anchorCtr="0" compatLnSpc="1"/>
          <a:lstStyle>
            <a:lvl1pPr algn="r" defTabSz="930275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B502DF71-3C45-4C55-AF2B-283333F9BC5B}" type="slidenum">
              <a:rPr lang="en-US" altLang="x-none"/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54CFF6C-4004-4410-88F0-F4F19A1CCD13}" type="slidenum">
              <a:rPr lang="en-US" altLang="en-US" smtClean="0">
                <a:latin typeface="Helvetica" charset="0"/>
              </a:rPr>
            </a:fld>
            <a:endParaRPr lang="en-US" altLang="en-US">
              <a:latin typeface="Helvetica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5384F79-FBB8-4CF0-ACB5-B2C4E81F4BD7}" type="slidenum">
              <a:rPr lang="en-US" altLang="en-US" smtClean="0">
                <a:latin typeface="Helvetica" charset="0"/>
              </a:rPr>
            </a:fld>
            <a:endParaRPr lang="en-US" altLang="en-US">
              <a:latin typeface="Helvetica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05" indent="-288925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70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798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26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54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482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10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30015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C4C77-1749-414B-A598-D337A43D5075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05" indent="-288925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70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798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260" indent="-231140" defTabSz="94043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54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482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100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30015" indent="-231140" defTabSz="940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charset="0"/>
              </a:rPr>
              <a:t>Silberschatz, Galvin and Gagne ©2018</a:t>
            </a:r>
            <a:endParaRPr lang="en-US" altLang="en-US" sz="1000" b="1" dirty="0">
              <a:solidFill>
                <a:srgbClr val="336699"/>
              </a:solidFill>
              <a:latin typeface="Helvetica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charset="0"/>
              </a:rPr>
              <a:t> Edition</a:t>
            </a:r>
            <a:endParaRPr lang="en-US" altLang="en-US" sz="1000" b="1" dirty="0">
              <a:solidFill>
                <a:srgbClr val="336699"/>
              </a:solidFill>
              <a:latin typeface="Helvetica" charset="0"/>
            </a:endParaRP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4.</a:t>
            </a:r>
            <a:fld id="{B8C59114-2645-4608-9BE9-5C330A595960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charset="0"/>
              </a:rPr>
              <a:t>Silberschatz, Galvin and Gagne ©2018</a:t>
            </a:r>
            <a:endParaRPr lang="en-US" altLang="en-US" sz="1000" b="1" dirty="0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charset="0"/>
              </a:rPr>
              <a:t> Edition</a:t>
            </a:r>
            <a:endParaRPr lang="en-US" altLang="en-US" sz="1000" b="1" dirty="0">
              <a:solidFill>
                <a:srgbClr val="006699"/>
              </a:solidFill>
              <a:latin typeface="Helvetica" charset="0"/>
            </a:endParaRP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826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4:  Threads &amp; Concurrency 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68400" y="226237"/>
            <a:ext cx="7518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Signal Handling (Cont.)</a:t>
            </a:r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484" y="0"/>
            <a:ext cx="7745116" cy="68636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08038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/>
              <a:t>Chapter 6:  Synchronization Tools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/>
          <p:cNvSpPr>
            <a:spLocks noGrp="1" noChangeArrowheads="1"/>
          </p:cNvSpPr>
          <p:nvPr>
            <p:ph type="title"/>
          </p:nvPr>
        </p:nvSpPr>
        <p:spPr>
          <a:xfrm>
            <a:off x="784225" y="215318"/>
            <a:ext cx="79025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Background</a:t>
            </a:r>
            <a:endParaRPr lang="en-US" altLang="en-US" dirty="0"/>
          </a:p>
        </p:txBody>
      </p:sp>
      <p:sp>
        <p:nvSpPr>
          <p:cNvPr id="1126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588" y="1144200"/>
            <a:ext cx="7191909" cy="4851019"/>
          </a:xfrm>
        </p:spPr>
        <p:txBody>
          <a:bodyPr/>
          <a:lstStyle/>
          <a:p>
            <a:r>
              <a:rPr lang="en-US" altLang="en-US" dirty="0"/>
              <a:t>Processes can execute concurrently</a:t>
            </a:r>
            <a:endParaRPr lang="en-US" altLang="en-US" dirty="0"/>
          </a:p>
          <a:p>
            <a:pPr lvl="1"/>
            <a:r>
              <a:rPr lang="en-US" altLang="en-US" dirty="0"/>
              <a:t>May be interrupted at any time, partially completing execution</a:t>
            </a:r>
            <a:endParaRPr lang="en-US" altLang="en-US" dirty="0"/>
          </a:p>
          <a:p>
            <a:r>
              <a:rPr lang="en-US" altLang="en-US" dirty="0"/>
              <a:t>Concurrent access to shared data may result in data inconsistency</a:t>
            </a:r>
            <a:endParaRPr lang="en-US" altLang="en-US" dirty="0"/>
          </a:p>
          <a:p>
            <a:r>
              <a:rPr lang="en-US" altLang="en-US" dirty="0"/>
              <a:t>Maintaining data consistency requires mechanisms to ensure the orderly execution of cooperating processes</a:t>
            </a:r>
            <a:endParaRPr lang="en-US" altLang="en-US" dirty="0"/>
          </a:p>
          <a:p>
            <a:r>
              <a:rPr lang="en-US" altLang="en-US" dirty="0"/>
              <a:t>We illustrated in chapter 4 the problem when we considered the Bounded Buffer problem with use of a counter that is updated concurrently by the producer and consumer,. Which lead to race condition.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r>
              <a:rPr lang="en-US" altLang="en-US" dirty="0"/>
              <a:t>Race Condition</a:t>
            </a:r>
            <a:endParaRPr lang="en-US" altLang="en-US" dirty="0"/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806450" y="1137626"/>
            <a:ext cx="7684407" cy="4667250"/>
          </a:xfrm>
        </p:spPr>
        <p:txBody>
          <a:bodyPr/>
          <a:lstStyle/>
          <a:p>
            <a:r>
              <a:rPr lang="en-US" altLang="en-US" dirty="0"/>
              <a:t>Processes P</a:t>
            </a:r>
            <a:r>
              <a:rPr lang="en-US" altLang="en-US" baseline="-25000" dirty="0"/>
              <a:t>0</a:t>
            </a:r>
            <a:r>
              <a:rPr lang="en-US" altLang="en-US" dirty="0"/>
              <a:t> and P</a:t>
            </a:r>
            <a:r>
              <a:rPr lang="en-US" altLang="en-US" baseline="-25000" dirty="0"/>
              <a:t>1</a:t>
            </a:r>
            <a:r>
              <a:rPr lang="en-US" altLang="en-US" dirty="0"/>
              <a:t> are creating child processes using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altLang="en-US" dirty="0"/>
              <a:t>system call</a:t>
            </a:r>
            <a:endParaRPr lang="en-US" altLang="en-US" dirty="0"/>
          </a:p>
          <a:p>
            <a:r>
              <a:rPr lang="en-US" altLang="en-US" dirty="0"/>
              <a:t>Race condition on kernel variable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next_available_pid</a:t>
            </a:r>
            <a:r>
              <a:rPr lang="en-US" altLang="en-US" dirty="0"/>
              <a:t> which represents the next available process identifier (</a:t>
            </a:r>
            <a:r>
              <a:rPr lang="en-US" altLang="en-US" dirty="0" err="1"/>
              <a:t>pid</a:t>
            </a:r>
            <a:r>
              <a:rPr lang="en-US" altLang="en-US" dirty="0"/>
              <a:t>)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Unless there is a mechanism to prevent P</a:t>
            </a:r>
            <a:r>
              <a:rPr lang="en-US" altLang="en-US" baseline="-25000" dirty="0"/>
              <a:t>0</a:t>
            </a:r>
            <a:r>
              <a:rPr lang="en-US" altLang="en-US" dirty="0"/>
              <a:t> and P</a:t>
            </a:r>
            <a:r>
              <a:rPr lang="en-US" altLang="en-US" baseline="-25000" dirty="0"/>
              <a:t>1</a:t>
            </a:r>
            <a:r>
              <a:rPr lang="en-US" altLang="en-US" dirty="0"/>
              <a:t> from accessing  the variable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next_available_pid</a:t>
            </a:r>
            <a:r>
              <a:rPr lang="en-US" altLang="en-US" dirty="0"/>
              <a:t>  the same </a:t>
            </a:r>
            <a:r>
              <a:rPr lang="en-US" altLang="en-US" dirty="0" err="1"/>
              <a:t>pid</a:t>
            </a:r>
            <a:r>
              <a:rPr lang="en-US" altLang="en-US" dirty="0"/>
              <a:t> could be assigned to two different processes!</a:t>
            </a:r>
            <a:endParaRPr lang="en-US" altLang="en-US" dirty="0"/>
          </a:p>
          <a:p>
            <a:endParaRPr lang="en-US" altLang="en-US" dirty="0"/>
          </a:p>
        </p:txBody>
      </p:sp>
      <p:pic>
        <p:nvPicPr>
          <p:cNvPr id="90115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78" y="2604342"/>
            <a:ext cx="4238625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r>
              <a:rPr lang="en-US" altLang="en-US" dirty="0"/>
              <a:t>Race Condition</a:t>
            </a:r>
            <a:endParaRPr lang="en-US" altLang="en-US" dirty="0"/>
          </a:p>
        </p:txBody>
      </p:sp>
      <p:pic>
        <p:nvPicPr>
          <p:cNvPr id="90115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53" y="977247"/>
            <a:ext cx="8160093" cy="510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0</TotalTime>
  <Words>947</Words>
  <Application>WPS Presentation</Application>
  <PresentationFormat>On-screen Show (4:3)</PresentationFormat>
  <Paragraphs>23</Paragraphs>
  <Slides>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Verdana</vt:lpstr>
      <vt:lpstr>MS PGothic</vt:lpstr>
      <vt:lpstr>Times New Roman</vt:lpstr>
      <vt:lpstr>Helvetica</vt:lpstr>
      <vt:lpstr>Webdings</vt:lpstr>
      <vt:lpstr>Monotype Sorts</vt:lpstr>
      <vt:lpstr>Courier New</vt:lpstr>
      <vt:lpstr>Webdings</vt:lpstr>
      <vt:lpstr>Microsoft YaHei</vt:lpstr>
      <vt:lpstr>Arial Unicode MS</vt:lpstr>
      <vt:lpstr>Wingdings</vt:lpstr>
      <vt:lpstr>os-8</vt:lpstr>
      <vt:lpstr>Chapter 4:  Threads &amp; Concurrency </vt:lpstr>
      <vt:lpstr>Signal Handling (Cont.)</vt:lpstr>
      <vt:lpstr>Chapter 6:  Synchronization Tools</vt:lpstr>
      <vt:lpstr>Background</vt:lpstr>
      <vt:lpstr>Race Condition</vt:lpstr>
      <vt:lpstr>Race Condition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Muhammad Minhal Raxa</cp:lastModifiedBy>
  <cp:revision>253</cp:revision>
  <cp:lastPrinted>2013-09-10T17:57:00Z</cp:lastPrinted>
  <dcterms:created xsi:type="dcterms:W3CDTF">2011-01-13T23:43:00Z</dcterms:created>
  <dcterms:modified xsi:type="dcterms:W3CDTF">2024-03-27T05:36:28Z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FA2F69C8584E48FCB71A92CAF5CCCDAF_12</vt:lpwstr>
  </property>
  <property fmtid="{D5CDD505-2E9C-101B-9397-08002B2CF9AE}" pid="3" name="KSOProductBuildVer">
    <vt:lpwstr>1033-12.2.0.13489</vt:lpwstr>
  </property>
</Properties>
</file>