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458" r:id="rId2"/>
    <p:sldId id="490" r:id="rId3"/>
    <p:sldId id="489" r:id="rId4"/>
    <p:sldId id="457" r:id="rId5"/>
    <p:sldId id="496" r:id="rId6"/>
    <p:sldId id="407" r:id="rId7"/>
    <p:sldId id="491" r:id="rId8"/>
    <p:sldId id="492" r:id="rId9"/>
    <p:sldId id="427" r:id="rId10"/>
    <p:sldId id="493" r:id="rId11"/>
    <p:sldId id="447" r:id="rId12"/>
    <p:sldId id="494" r:id="rId13"/>
    <p:sldId id="495" r:id="rId14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46"/>
  </p:normalViewPr>
  <p:slideViewPr>
    <p:cSldViewPr snapToGrid="0">
      <p:cViewPr>
        <p:scale>
          <a:sx n="80" d="100"/>
          <a:sy n="80" d="100"/>
        </p:scale>
        <p:origin x="1546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4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6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5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C8351EF0-502A-4220-8C84-DC476F620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2EEE49-2B2D-494D-8F84-0A6DB2804B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8D0F5-7364-497C-9A4D-1F404B4B1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9A3C00-155E-4AA0-A21E-FB29778A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7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250ECC2-FC4B-46DB-89D7-55DF85A3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9FBAAB-179F-41AC-9AF5-3C3DF7A078A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67B4AE-F5A0-4856-997C-FCCD44F4D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57E25D-FDCC-4715-B327-4C4A0379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02A0DD47-8F7F-4A95-AE64-CA99D29D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9ECA44C-B65E-4D58-AF71-9A21542DE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C93971E-88EA-49BD-8B99-29D435F5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0B010E09-45F7-4439-9097-56E2E86F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B911E7D7-D784-4B10-991E-22AC2D897065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040EDE6-C40A-4ECD-9AD5-39D889268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798F458D-E4DA-455D-AF0E-E0D8E77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22364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Peterson’</a:t>
            </a:r>
            <a:r>
              <a:rPr lang="en-US" altLang="ja-JP" dirty="0"/>
              <a:t>s Solution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22631-CBC9-1636-AE65-FB029BE0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2" y="871208"/>
            <a:ext cx="8911209" cy="1051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F6791-B689-2EB9-D3C2-9DA10C40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37" y="1922929"/>
            <a:ext cx="7488525" cy="46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4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1067D5A1-2272-4024-A672-3810F79D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Peterson’s Solution and Modern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6B4BB-3127-71E4-EC5A-0586031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3488"/>
            <a:ext cx="8229600" cy="4530725"/>
          </a:xfrm>
        </p:spPr>
        <p:txBody>
          <a:bodyPr/>
          <a:lstStyle/>
          <a:p>
            <a:r>
              <a:rPr lang="en-US" dirty="0"/>
              <a:t>Peterson’s solution is not guaranteed to work on modern computer architectures for the primary reason that, to improve system performance, processors and/or compilers may reorder read and write operations that have no dependencies. </a:t>
            </a:r>
          </a:p>
          <a:p>
            <a:endParaRPr lang="en-US" dirty="0"/>
          </a:p>
          <a:p>
            <a:r>
              <a:rPr lang="en-US" dirty="0"/>
              <a:t>For a single threaded application, this reordering is immaterial as far as program correctness is concerned, as the final values are consistent with what is expected. </a:t>
            </a:r>
          </a:p>
          <a:p>
            <a:pPr lvl="1"/>
            <a:r>
              <a:rPr lang="en-US" dirty="0"/>
              <a:t>This is similar to balancing a checkbook—the actual order in which credit and debit operations are performed is unimportant, because the final balance will still be the same.</a:t>
            </a:r>
          </a:p>
          <a:p>
            <a:endParaRPr lang="en-US" dirty="0"/>
          </a:p>
          <a:p>
            <a:r>
              <a:rPr lang="en-US" dirty="0"/>
              <a:t>But for a multithreaded application with shared data, the reordering of instructions may render inconsistent or unexpected results. </a:t>
            </a:r>
          </a:p>
        </p:txBody>
      </p:sp>
    </p:spTree>
    <p:extLst>
      <p:ext uri="{BB962C8B-B14F-4D97-AF65-F5344CB8AC3E}">
        <p14:creationId xmlns:p14="http://schemas.microsoft.com/office/powerpoint/2010/main" val="12950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5C3632D9-3079-4203-A048-4564E49B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003"/>
            <a:ext cx="8229600" cy="576262"/>
          </a:xfrm>
        </p:spPr>
        <p:txBody>
          <a:bodyPr/>
          <a:lstStyle/>
          <a:p>
            <a:r>
              <a:rPr lang="en-US" altLang="en-US" dirty="0"/>
              <a:t>Modern Architecture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20F9C-1535-C6DC-2211-4A09FE5D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8" y="981671"/>
            <a:ext cx="8594031" cy="4531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E67686-A26F-D165-9A88-822D1B32A777}"/>
              </a:ext>
            </a:extLst>
          </p:cNvPr>
          <p:cNvSpPr txBox="1"/>
          <p:nvPr/>
        </p:nvSpPr>
        <p:spPr>
          <a:xfrm>
            <a:off x="4988860" y="2010920"/>
            <a:ext cx="4074458" cy="45243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The expected behavior is, of course, that Thread 1 outputs the value 100 for variable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MTT10"/>
              </a:rPr>
              <a:t>x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I</a:t>
            </a:r>
            <a:r>
              <a:rPr lang="en-US" dirty="0">
                <a:solidFill>
                  <a:srgbClr val="242021"/>
                </a:solidFill>
                <a:latin typeface="PalatinoLTStd-Roman"/>
              </a:rPr>
              <a:t>f due to reordering of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instructions in Thread 2 so that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MTT10"/>
              </a:rPr>
              <a:t>flag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is assigned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MTT10"/>
              </a:rPr>
              <a:t>true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before assignment of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MTT10"/>
              </a:rPr>
              <a:t>x = 100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. </a:t>
            </a:r>
          </a:p>
          <a:p>
            <a:pPr marL="74136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021"/>
                </a:solidFill>
                <a:effectLst/>
                <a:latin typeface="PalatinoLTStd-Roman"/>
              </a:rPr>
              <a:t>Thread 1 would output 0 for variable </a:t>
            </a:r>
            <a:r>
              <a:rPr lang="en-US" b="0" i="0" dirty="0">
                <a:solidFill>
                  <a:srgbClr val="242021"/>
                </a:solidFill>
                <a:effectLst/>
                <a:latin typeface="CMTT10"/>
              </a:rPr>
              <a:t>x</a:t>
            </a:r>
            <a:r>
              <a:rPr lang="en-US" b="0" i="0" dirty="0">
                <a:solidFill>
                  <a:srgbClr val="242021"/>
                </a:solidFill>
                <a:effectLst/>
                <a:latin typeface="PalatinoLTStd-Roman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alatinoLTStd-Roman"/>
              </a:rPr>
              <a:t>T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LTStd-Roman"/>
              </a:rPr>
              <a:t>he processor may also reorder the statements issued by Thread 1 and load the variable </a:t>
            </a:r>
            <a:r>
              <a:rPr lang="en-US" b="0" i="0" dirty="0">
                <a:solidFill>
                  <a:srgbClr val="FF0000"/>
                </a:solidFill>
                <a:effectLst/>
                <a:latin typeface="CMTT10"/>
              </a:rPr>
              <a:t>x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LTStd-Roman"/>
              </a:rPr>
              <a:t>before loading the value of </a:t>
            </a:r>
            <a:r>
              <a:rPr lang="en-US" b="0" i="0" dirty="0">
                <a:solidFill>
                  <a:srgbClr val="FF0000"/>
                </a:solidFill>
                <a:effectLst/>
                <a:latin typeface="CMTT10"/>
              </a:rPr>
              <a:t>flag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LTStd-Roman"/>
              </a:rPr>
              <a:t>. </a:t>
            </a:r>
          </a:p>
          <a:p>
            <a:pPr marL="741363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021"/>
                </a:solidFill>
                <a:effectLst/>
                <a:latin typeface="PalatinoLTStd-Roman"/>
              </a:rPr>
              <a:t>Thread 1 would output 0 for variable </a:t>
            </a:r>
            <a:r>
              <a:rPr lang="en-US" b="0" i="0" dirty="0">
                <a:solidFill>
                  <a:srgbClr val="242021"/>
                </a:solidFill>
                <a:effectLst/>
                <a:latin typeface="CMTT10"/>
              </a:rPr>
              <a:t>x </a:t>
            </a:r>
            <a:r>
              <a:rPr lang="en-US" b="0" i="0" dirty="0">
                <a:solidFill>
                  <a:srgbClr val="242021"/>
                </a:solidFill>
                <a:effectLst/>
                <a:latin typeface="PalatinoLTStd-Roman"/>
              </a:rPr>
              <a:t>even if the instructions issued by Thread 2 were not reordered.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4047-ADDF-0E7C-6B8E-1D735DB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Instruction Reordering  and Peterson’s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F5BA9-4F01-5429-A105-131D4075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17" y="1022127"/>
            <a:ext cx="7458365" cy="2528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CFA91-5951-9566-104F-7F44E2769A92}"/>
              </a:ext>
            </a:extLst>
          </p:cNvPr>
          <p:cNvSpPr txBox="1"/>
          <p:nvPr/>
        </p:nvSpPr>
        <p:spPr>
          <a:xfrm>
            <a:off x="573692" y="3960127"/>
            <a:ext cx="3796604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PalatinoLTStd-Roman"/>
              </a:rPr>
              <a:t>Consider what happens if the assignments of the first two statements that appear in the entry section of Peterson’s solution in Figure 6.3 are reordered; it is possible that both threads may be active in their critical sections at the same time, as shown in Figure 6.4.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2F5E8-A468-AD50-E654-399F2C9ABD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43124" y="3752024"/>
            <a:ext cx="3458058" cy="2724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C943C-E8C6-A873-8CA7-69C891B40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616" y="3762831"/>
            <a:ext cx="1038566" cy="2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4047-ADDF-0E7C-6B8E-1D735DB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Instruction Reordering  and Peterson’s 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5C943C-E8C6-A873-8CA7-69C891B4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16" y="3762831"/>
            <a:ext cx="1038566" cy="2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22364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Peterson’</a:t>
            </a:r>
            <a:r>
              <a:rPr lang="en-US" altLang="ja-JP" dirty="0"/>
              <a:t>s Solution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CBA49-79A3-1FC4-0B70-56BB5796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1" y="1086722"/>
            <a:ext cx="8770577" cy="51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22364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Peterson’</a:t>
            </a:r>
            <a:r>
              <a:rPr lang="en-US" altLang="ja-JP" dirty="0"/>
              <a:t>s Solution</a:t>
            </a:r>
            <a:endParaRPr lang="en-US" altLang="en-US" dirty="0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D1B96C2-FAFE-4916-8C1A-F8AF728D5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763" y="1139855"/>
            <a:ext cx="6757437" cy="413122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Two process solution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Assume that the </a:t>
            </a:r>
            <a:r>
              <a:rPr lang="en-US" altLang="en-US" sz="2000" b="1" dirty="0">
                <a:latin typeface="Courier New" panose="02070309020205020404" pitchFamily="49" charset="0"/>
              </a:rPr>
              <a:t>load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store</a:t>
            </a:r>
            <a:r>
              <a:rPr lang="en-US" altLang="en-US" dirty="0"/>
              <a:t> machine-language instructions are atomic; that is, cannot be interrupted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turn;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latin typeface="Courier New" panose="02070309020205020404" pitchFamily="49" charset="0"/>
              </a:rPr>
              <a:t> flag[2]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sz="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turn</a:t>
            </a:r>
            <a:r>
              <a:rPr lang="en-US" altLang="en-US" dirty="0">
                <a:solidFill>
                  <a:srgbClr val="000000"/>
                </a:solidFill>
              </a:rPr>
              <a:t> indicates whose turn it is to enter the critical section</a:t>
            </a:r>
            <a:endParaRPr lang="en-US" altLang="en-US" sz="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flag </a:t>
            </a:r>
            <a:r>
              <a:rPr lang="en-US" altLang="en-US" dirty="0">
                <a:solidFill>
                  <a:srgbClr val="000000"/>
                </a:solidFill>
              </a:rPr>
              <a:t>array is used to indicate if a process is ready to enter the critical section.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flag[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 </a:t>
            </a:r>
            <a:r>
              <a:rPr lang="en-US" altLang="en-US" b="1" i="1" dirty="0">
                <a:latin typeface="Courier New" panose="020703090202050204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 implies that process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0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is ready!</a:t>
            </a:r>
          </a:p>
        </p:txBody>
      </p:sp>
    </p:spTree>
    <p:extLst>
      <p:ext uri="{BB962C8B-B14F-4D97-AF65-F5344CB8AC3E}">
        <p14:creationId xmlns:p14="http://schemas.microsoft.com/office/powerpoint/2010/main" val="126906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CF2E98EB-3C6E-4D1F-A1AC-C71BB575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725"/>
            <a:ext cx="8229600" cy="576262"/>
          </a:xfrm>
        </p:spPr>
        <p:txBody>
          <a:bodyPr/>
          <a:lstStyle/>
          <a:p>
            <a:r>
              <a:rPr lang="en-US" altLang="en-US" dirty="0"/>
              <a:t>Algorithm for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A588D-B2FB-9F8C-DCCF-9D6D82B2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10" y="1163229"/>
            <a:ext cx="5888580" cy="4531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11BB-C4C2-1B8F-A432-C90082F7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8" y="5936249"/>
            <a:ext cx="7790543" cy="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05883FC-3E26-4D21-A3D5-658F27A1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820" y="223644"/>
            <a:ext cx="807098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Peterson’</a:t>
            </a:r>
            <a:r>
              <a:rPr lang="en-US" altLang="ja-JP" dirty="0"/>
              <a:t>s Solution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7B02A-17B4-ACA1-4AF2-78832B54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0888"/>
            <a:ext cx="9144000" cy="57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6EE5EE8-951A-4FEB-8184-6A9E5E369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387" y="149090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Correctness of Peterson’</a:t>
            </a:r>
            <a:r>
              <a:rPr lang="en-US" altLang="ja-JP" dirty="0"/>
              <a:t>s Solution 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0F151-0612-ED42-EB73-D417D832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3" y="1584129"/>
            <a:ext cx="8492869" cy="21407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78A86-DD42-BB92-CD9D-88382740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96" y="329437"/>
            <a:ext cx="5190208" cy="396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B9C324-1F94-E068-ABF1-B533D1FD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1" y="1753352"/>
            <a:ext cx="8774717" cy="33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9A461-1F87-8FAD-AEA6-B7476693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99" y="180093"/>
            <a:ext cx="6005402" cy="895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F98DC-C47C-9BE1-EE89-A3C1818A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1" y="1616533"/>
            <a:ext cx="8841215" cy="37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1067D5A1-2272-4024-A672-3810F79D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28" y="105026"/>
            <a:ext cx="8229600" cy="576262"/>
          </a:xfrm>
        </p:spPr>
        <p:txBody>
          <a:bodyPr/>
          <a:lstStyle/>
          <a:p>
            <a:r>
              <a:rPr lang="en-US" altLang="en-US" sz="2400" dirty="0"/>
              <a:t>Peterson’s Solution and Modern Architecture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89885C33-B298-418F-A5A5-C557B769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275666" cy="4385647"/>
          </a:xfrm>
        </p:spPr>
        <p:txBody>
          <a:bodyPr/>
          <a:lstStyle/>
          <a:p>
            <a:r>
              <a:rPr lang="en-US" altLang="en-US" dirty="0"/>
              <a:t>Although useful for demonstrating an algorithm, Peterson’s Solution is not guaranteed to work on modern architectures.</a:t>
            </a:r>
          </a:p>
          <a:p>
            <a:pPr lvl="1"/>
            <a:r>
              <a:rPr lang="en-US" altLang="en-US" dirty="0"/>
              <a:t>To improve performance, processors and/or compilers may reorder operations that have no dependencies</a:t>
            </a:r>
          </a:p>
          <a:p>
            <a:r>
              <a:rPr lang="en-US" altLang="en-US" dirty="0"/>
              <a:t>Understanding why it will not work is useful for better understanding race conditions.</a:t>
            </a:r>
          </a:p>
          <a:p>
            <a:r>
              <a:rPr lang="en-US" altLang="en-US" dirty="0"/>
              <a:t>For single-threaded this is ok as the result will always be the same.</a:t>
            </a:r>
          </a:p>
          <a:p>
            <a:r>
              <a:rPr lang="en-US" altLang="en-US" dirty="0"/>
              <a:t>For multithreaded the reordering may produce inconsistent or unexpected results!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18973</TotalTime>
  <Words>458</Words>
  <Application>Microsoft Office PowerPoint</Application>
  <PresentationFormat>On-screen Show (4:3)</PresentationFormat>
  <Paragraphs>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CMTT10</vt:lpstr>
      <vt:lpstr>Courier New</vt:lpstr>
      <vt:lpstr>Helvetica</vt:lpstr>
      <vt:lpstr>PalatinoLTStd-Roman</vt:lpstr>
      <vt:lpstr>Times New Roman</vt:lpstr>
      <vt:lpstr>Verdana</vt:lpstr>
      <vt:lpstr>Webdings</vt:lpstr>
      <vt:lpstr>Wingdings</vt:lpstr>
      <vt:lpstr>os-8</vt:lpstr>
      <vt:lpstr>Peterson’s Solution</vt:lpstr>
      <vt:lpstr>Peterson’s Solution</vt:lpstr>
      <vt:lpstr>Peterson’s Solution</vt:lpstr>
      <vt:lpstr>Algorithm for Process Pi</vt:lpstr>
      <vt:lpstr>Peterson’s Solution</vt:lpstr>
      <vt:lpstr>Correctness of Peterson’s Solution </vt:lpstr>
      <vt:lpstr>PowerPoint Presentation</vt:lpstr>
      <vt:lpstr>PowerPoint Presentation</vt:lpstr>
      <vt:lpstr>Peterson’s Solution and Modern Architecture</vt:lpstr>
      <vt:lpstr>Peterson’s Solution and Modern Architecture</vt:lpstr>
      <vt:lpstr>Modern Architecture Example</vt:lpstr>
      <vt:lpstr>Instruction Reordering  and Peterson’s Solution</vt:lpstr>
      <vt:lpstr>Instruction Reordering  and Peterson’s Solution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Atiya</cp:lastModifiedBy>
  <cp:revision>383</cp:revision>
  <cp:lastPrinted>2020-11-04T14:30:39Z</cp:lastPrinted>
  <dcterms:created xsi:type="dcterms:W3CDTF">2011-01-13T23:43:38Z</dcterms:created>
  <dcterms:modified xsi:type="dcterms:W3CDTF">2024-04-15T06:36:39Z</dcterms:modified>
</cp:coreProperties>
</file>