
<file path=[Content_Types].xml><?xml version="1.0" encoding="utf-8"?>
<Types xmlns="http://schemas.openxmlformats.org/package/2006/content-types">
  <Default Extension="jpeg" ContentType="image/jpeg"/>
  <Default Extension="JPG" ContentType="image/.jpg"/>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handoutMasterIdLst>
    <p:handoutMasterId r:id="rId48"/>
  </p:handoutMasterIdLst>
  <p:sldIdLst>
    <p:sldId id="331" r:id="rId3"/>
    <p:sldId id="332" r:id="rId5"/>
    <p:sldId id="333" r:id="rId6"/>
    <p:sldId id="334" r:id="rId7"/>
    <p:sldId id="335" r:id="rId8"/>
    <p:sldId id="336" r:id="rId9"/>
    <p:sldId id="401" r:id="rId10"/>
    <p:sldId id="402" r:id="rId11"/>
    <p:sldId id="337" r:id="rId12"/>
    <p:sldId id="338" r:id="rId13"/>
    <p:sldId id="339" r:id="rId14"/>
    <p:sldId id="340" r:id="rId15"/>
    <p:sldId id="341" r:id="rId16"/>
    <p:sldId id="403" r:id="rId17"/>
    <p:sldId id="419" r:id="rId18"/>
    <p:sldId id="421" r:id="rId19"/>
    <p:sldId id="345" r:id="rId20"/>
    <p:sldId id="422" r:id="rId21"/>
    <p:sldId id="424" r:id="rId22"/>
    <p:sldId id="423" r:id="rId23"/>
    <p:sldId id="350" r:id="rId24"/>
    <p:sldId id="351" r:id="rId25"/>
    <p:sldId id="352" r:id="rId26"/>
    <p:sldId id="353" r:id="rId27"/>
    <p:sldId id="348" r:id="rId28"/>
    <p:sldId id="425" r:id="rId29"/>
    <p:sldId id="427" r:id="rId30"/>
    <p:sldId id="426" r:id="rId31"/>
    <p:sldId id="354" r:id="rId32"/>
    <p:sldId id="400" r:id="rId33"/>
    <p:sldId id="356" r:id="rId34"/>
    <p:sldId id="404" r:id="rId35"/>
    <p:sldId id="358" r:id="rId36"/>
    <p:sldId id="359" r:id="rId37"/>
    <p:sldId id="378" r:id="rId38"/>
    <p:sldId id="379" r:id="rId39"/>
    <p:sldId id="410" r:id="rId40"/>
    <p:sldId id="380" r:id="rId41"/>
    <p:sldId id="381" r:id="rId42"/>
    <p:sldId id="382" r:id="rId43"/>
    <p:sldId id="409" r:id="rId44"/>
    <p:sldId id="390" r:id="rId45"/>
    <p:sldId id="391" r:id="rId46"/>
    <p:sldId id="417" r:id="rId47"/>
  </p:sldIdLst>
  <p:sldSz cx="9144000" cy="6858000" type="screen4x3"/>
  <p:notesSz cx="7086600" cy="9372600"/>
  <p:defaultTex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816" userDrawn="1">
          <p15:clr>
            <a:srgbClr val="A4A3A4"/>
          </p15:clr>
        </p15:guide>
        <p15:guide id="2" pos="4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CCECFF"/>
    <a:srgbClr val="66CCFF"/>
    <a:srgbClr val="CCFFFF"/>
    <a:srgbClr val="F8F8F8"/>
    <a:srgbClr val="EAEAEA"/>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485" autoAdjust="0"/>
    <p:restoredTop sz="94635"/>
  </p:normalViewPr>
  <p:slideViewPr>
    <p:cSldViewPr snapToGrid="0" showGuides="1">
      <p:cViewPr varScale="1">
        <p:scale>
          <a:sx n="70" d="100"/>
          <a:sy n="70" d="100"/>
        </p:scale>
        <p:origin x="835" y="53"/>
      </p:cViewPr>
      <p:guideLst>
        <p:guide orient="horz" pos="816"/>
        <p:guide pos="4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1" Type="http://schemas.openxmlformats.org/officeDocument/2006/relationships/tableStyles" Target="tableStyles.xml"/><Relationship Id="rId50" Type="http://schemas.openxmlformats.org/officeDocument/2006/relationships/viewProps" Target="viewProps.xml"/><Relationship Id="rId5" Type="http://schemas.openxmlformats.org/officeDocument/2006/relationships/slide" Target="slides/slide2.xml"/><Relationship Id="rId49" Type="http://schemas.openxmlformats.org/officeDocument/2006/relationships/presProps" Target="presProps.xml"/><Relationship Id="rId48" Type="http://schemas.openxmlformats.org/officeDocument/2006/relationships/handoutMaster" Target="handoutMasters/handoutMaster1.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0"/>
            <a:ext cx="3106738" cy="446088"/>
          </a:xfrm>
          <a:prstGeom prst="rect">
            <a:avLst/>
          </a:prstGeom>
          <a:noFill/>
          <a:ln w="9525">
            <a:noFill/>
            <a:miter lim="800000"/>
          </a:ln>
        </p:spPr>
        <p:txBody>
          <a:bodyPr vert="horz" wrap="none" lIns="89090" tIns="44546" rIns="89090" bIns="44546" numCol="1" anchor="ctr" anchorCtr="0" compatLnSpc="1"/>
          <a:lstStyle>
            <a:lvl1pPr defTabSz="890905">
              <a:defRPr sz="1100">
                <a:latin typeface="Helvetica" charset="0"/>
              </a:defRPr>
            </a:lvl1pPr>
          </a:lstStyle>
          <a:p>
            <a:endParaRPr lang="en-US" altLang="en-US"/>
          </a:p>
        </p:txBody>
      </p:sp>
      <p:sp>
        <p:nvSpPr>
          <p:cNvPr id="46083" name="Rectangle 3"/>
          <p:cNvSpPr>
            <a:spLocks noGrp="1" noChangeArrowheads="1"/>
          </p:cNvSpPr>
          <p:nvPr>
            <p:ph type="dt" sz="quarter" idx="1"/>
          </p:nvPr>
        </p:nvSpPr>
        <p:spPr bwMode="auto">
          <a:xfrm>
            <a:off x="3994150" y="0"/>
            <a:ext cx="3105150" cy="446088"/>
          </a:xfrm>
          <a:prstGeom prst="rect">
            <a:avLst/>
          </a:prstGeom>
          <a:noFill/>
          <a:ln w="9525">
            <a:noFill/>
            <a:miter lim="800000"/>
          </a:ln>
        </p:spPr>
        <p:txBody>
          <a:bodyPr vert="horz" wrap="none" lIns="89090" tIns="44546" rIns="89090" bIns="44546" numCol="1" anchor="ctr" anchorCtr="0" compatLnSpc="1"/>
          <a:lstStyle>
            <a:lvl1pPr algn="r" defTabSz="890905">
              <a:defRPr sz="1100">
                <a:latin typeface="Helvetica" charset="0"/>
              </a:defRPr>
            </a:lvl1pPr>
          </a:lstStyle>
          <a:p>
            <a:endParaRPr lang="en-US" altLang="en-US"/>
          </a:p>
        </p:txBody>
      </p:sp>
      <p:sp>
        <p:nvSpPr>
          <p:cNvPr id="46084" name="Rectangle 4"/>
          <p:cNvSpPr>
            <a:spLocks noGrp="1" noChangeArrowheads="1"/>
          </p:cNvSpPr>
          <p:nvPr>
            <p:ph type="ftr" sz="quarter" idx="2"/>
          </p:nvPr>
        </p:nvSpPr>
        <p:spPr bwMode="auto">
          <a:xfrm>
            <a:off x="0" y="8939213"/>
            <a:ext cx="3106738" cy="446087"/>
          </a:xfrm>
          <a:prstGeom prst="rect">
            <a:avLst/>
          </a:prstGeom>
          <a:noFill/>
          <a:ln w="9525">
            <a:noFill/>
            <a:miter lim="800000"/>
          </a:ln>
        </p:spPr>
        <p:txBody>
          <a:bodyPr vert="horz" wrap="none" lIns="89090" tIns="44546" rIns="89090" bIns="44546" numCol="1" anchor="b" anchorCtr="0" compatLnSpc="1"/>
          <a:lstStyle>
            <a:lvl1pPr defTabSz="890905">
              <a:defRPr sz="1100">
                <a:latin typeface="Helvetica" charset="0"/>
              </a:defRPr>
            </a:lvl1pPr>
          </a:lstStyle>
          <a:p>
            <a:endParaRPr lang="en-US" altLang="en-US"/>
          </a:p>
        </p:txBody>
      </p:sp>
      <p:sp>
        <p:nvSpPr>
          <p:cNvPr id="46085" name="Rectangle 5"/>
          <p:cNvSpPr>
            <a:spLocks noGrp="1" noChangeArrowheads="1"/>
          </p:cNvSpPr>
          <p:nvPr>
            <p:ph type="sldNum" sz="quarter" idx="3"/>
          </p:nvPr>
        </p:nvSpPr>
        <p:spPr bwMode="auto">
          <a:xfrm>
            <a:off x="3994150" y="8939213"/>
            <a:ext cx="3105150" cy="446087"/>
          </a:xfrm>
          <a:prstGeom prst="rect">
            <a:avLst/>
          </a:prstGeom>
          <a:noFill/>
          <a:ln w="9525">
            <a:noFill/>
            <a:miter lim="800000"/>
          </a:ln>
        </p:spPr>
        <p:txBody>
          <a:bodyPr vert="horz" wrap="none" lIns="89090" tIns="44546" rIns="89090" bIns="44546" numCol="1" anchor="b" anchorCtr="0" compatLnSpc="1"/>
          <a:lstStyle>
            <a:lvl1pPr algn="r" defTabSz="890905">
              <a:defRPr sz="1100">
                <a:latin typeface="Helvetica" charset="0"/>
                <a:ea typeface="MS PGothic" panose="020B0600070205080204" pitchFamily="34" charset="-128"/>
              </a:defRPr>
            </a:lvl1pPr>
          </a:lstStyle>
          <a:p>
            <a:pPr>
              <a:defRPr/>
            </a:pPr>
            <a:fld id="{E0F0762C-192C-43F0-9235-1ED3B30BABF7}" type="slidenum">
              <a:rPr lang="en-US" altLang="x-none"/>
            </a:fld>
            <a:endParaRPr lang="en-US" altLang="x-none"/>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070225" cy="466725"/>
          </a:xfrm>
          <a:prstGeom prst="rect">
            <a:avLst/>
          </a:prstGeom>
          <a:noFill/>
          <a:ln w="9525">
            <a:noFill/>
            <a:miter lim="800000"/>
          </a:ln>
        </p:spPr>
        <p:txBody>
          <a:bodyPr vert="horz" wrap="none" lIns="94035" tIns="47017" rIns="94035" bIns="47017" numCol="1" anchor="ctr" anchorCtr="0" compatLnSpc="1"/>
          <a:lstStyle>
            <a:lvl1pPr defTabSz="939800">
              <a:defRPr sz="1200">
                <a:latin typeface="Times New Roman" panose="02020603050405020304" pitchFamily="18" charset="0"/>
              </a:defRPr>
            </a:lvl1pPr>
          </a:lstStyle>
          <a:p>
            <a:endParaRPr lang="en-US" altLang="en-US"/>
          </a:p>
        </p:txBody>
      </p:sp>
      <p:sp>
        <p:nvSpPr>
          <p:cNvPr id="6147" name="Rectangle 3"/>
          <p:cNvSpPr>
            <a:spLocks noGrp="1" noChangeArrowheads="1"/>
          </p:cNvSpPr>
          <p:nvPr>
            <p:ph type="dt" idx="1"/>
          </p:nvPr>
        </p:nvSpPr>
        <p:spPr bwMode="auto">
          <a:xfrm>
            <a:off x="4016375" y="0"/>
            <a:ext cx="3070225" cy="466725"/>
          </a:xfrm>
          <a:prstGeom prst="rect">
            <a:avLst/>
          </a:prstGeom>
          <a:noFill/>
          <a:ln w="9525">
            <a:noFill/>
            <a:miter lim="800000"/>
          </a:ln>
        </p:spPr>
        <p:txBody>
          <a:bodyPr vert="horz" wrap="none" lIns="94035" tIns="47017" rIns="94035" bIns="47017" numCol="1" anchor="ctr" anchorCtr="0" compatLnSpc="1"/>
          <a:lstStyle>
            <a:lvl1pPr algn="r" defTabSz="939800">
              <a:defRPr sz="1200">
                <a:latin typeface="Times New Roman" panose="02020603050405020304" pitchFamily="18" charset="0"/>
              </a:defRPr>
            </a:lvl1pPr>
          </a:lstStyle>
          <a:p>
            <a:endParaRPr lang="en-US" altLang="en-US"/>
          </a:p>
        </p:txBody>
      </p:sp>
      <p:sp>
        <p:nvSpPr>
          <p:cNvPr id="3076" name="Rectangle 4"/>
          <p:cNvSpPr>
            <a:spLocks noGrp="1" noRot="1" noChangeAspect="1" noChangeArrowheads="1" noTextEdit="1"/>
          </p:cNvSpPr>
          <p:nvPr>
            <p:ph type="sldImg" idx="2"/>
          </p:nvPr>
        </p:nvSpPr>
        <p:spPr bwMode="auto">
          <a:xfrm>
            <a:off x="1200150" y="704850"/>
            <a:ext cx="4687888" cy="3514725"/>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6149" name="Rectangle 5"/>
          <p:cNvSpPr>
            <a:spLocks noGrp="1" noChangeArrowheads="1"/>
          </p:cNvSpPr>
          <p:nvPr>
            <p:ph type="body" sz="quarter" idx="3"/>
          </p:nvPr>
        </p:nvSpPr>
        <p:spPr bwMode="auto">
          <a:xfrm>
            <a:off x="944563" y="4452938"/>
            <a:ext cx="5197475" cy="4214812"/>
          </a:xfrm>
          <a:prstGeom prst="rect">
            <a:avLst/>
          </a:prstGeom>
          <a:noFill/>
          <a:ln w="9525">
            <a:noFill/>
            <a:miter lim="800000"/>
          </a:ln>
        </p:spPr>
        <p:txBody>
          <a:bodyPr vert="horz" wrap="none" lIns="94035" tIns="47017" rIns="94035" bIns="47017" numCol="1" anchor="ctr" anchorCtr="0" compatLnSpc="1"/>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6150" name="Rectangle 6"/>
          <p:cNvSpPr>
            <a:spLocks noGrp="1" noChangeArrowheads="1"/>
          </p:cNvSpPr>
          <p:nvPr>
            <p:ph type="ftr" sz="quarter" idx="4"/>
          </p:nvPr>
        </p:nvSpPr>
        <p:spPr bwMode="auto">
          <a:xfrm>
            <a:off x="0" y="8905875"/>
            <a:ext cx="3070225" cy="466725"/>
          </a:xfrm>
          <a:prstGeom prst="rect">
            <a:avLst/>
          </a:prstGeom>
          <a:noFill/>
          <a:ln w="9525">
            <a:noFill/>
            <a:miter lim="800000"/>
          </a:ln>
        </p:spPr>
        <p:txBody>
          <a:bodyPr vert="horz" wrap="none" lIns="94035" tIns="47017" rIns="94035" bIns="47017" numCol="1" anchor="b" anchorCtr="0" compatLnSpc="1"/>
          <a:lstStyle>
            <a:lvl1pPr defTabSz="939800">
              <a:defRPr sz="1200">
                <a:latin typeface="Times New Roman" panose="02020603050405020304" pitchFamily="18" charset="0"/>
              </a:defRPr>
            </a:lvl1pPr>
          </a:lstStyle>
          <a:p>
            <a:endParaRPr lang="en-US" altLang="en-US"/>
          </a:p>
        </p:txBody>
      </p:sp>
      <p:sp>
        <p:nvSpPr>
          <p:cNvPr id="6151" name="Rectangle 7"/>
          <p:cNvSpPr>
            <a:spLocks noGrp="1" noChangeArrowheads="1"/>
          </p:cNvSpPr>
          <p:nvPr>
            <p:ph type="sldNum" sz="quarter" idx="5"/>
          </p:nvPr>
        </p:nvSpPr>
        <p:spPr bwMode="auto">
          <a:xfrm>
            <a:off x="4016375" y="8905875"/>
            <a:ext cx="3070225" cy="466725"/>
          </a:xfrm>
          <a:prstGeom prst="rect">
            <a:avLst/>
          </a:prstGeom>
          <a:noFill/>
          <a:ln w="9525">
            <a:noFill/>
            <a:miter lim="800000"/>
          </a:ln>
        </p:spPr>
        <p:txBody>
          <a:bodyPr vert="horz" wrap="none" lIns="94035" tIns="47017" rIns="94035" bIns="47017" numCol="1" anchor="b" anchorCtr="0" compatLnSpc="1"/>
          <a:lstStyle>
            <a:lvl1pPr algn="r" defTabSz="939800">
              <a:defRPr sz="1200">
                <a:latin typeface="Times New Roman" panose="02020603050405020304" pitchFamily="18" charset="0"/>
                <a:ea typeface="MS PGothic" panose="020B0600070205080204" pitchFamily="34" charset="-128"/>
              </a:defRPr>
            </a:lvl1pPr>
          </a:lstStyle>
          <a:p>
            <a:pPr>
              <a:defRPr/>
            </a:pPr>
            <a:fld id="{C9F949B7-291A-4420-9D9C-B1ABA67FB313}" type="slidenum">
              <a:rPr lang="en-US" altLang="x-none"/>
            </a:fld>
            <a:endParaRPr lang="en-US" altLang="x-none"/>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0CF72FA-BC85-4452-9FD4-6F163D5E4845}" type="slidenum">
              <a:rPr lang="en-US" altLang="en-US" smtClean="0">
                <a:latin typeface="Times New Roman" panose="02020603050405020304" pitchFamily="18" charset="0"/>
              </a:rPr>
            </a:fld>
            <a:endParaRPr lang="en-US" altLang="en-US">
              <a:latin typeface="Times New Roman" panose="02020603050405020304" pitchFamily="18" charset="0"/>
            </a:endParaRPr>
          </a:p>
        </p:txBody>
      </p:sp>
      <p:sp>
        <p:nvSpPr>
          <p:cNvPr id="6146" name="Rectangle 2"/>
          <p:cNvSpPr>
            <a:spLocks noGrp="1" noRot="1" noChangeAspect="1" noChangeArrowheads="1" noTextEdit="1"/>
          </p:cNvSpPr>
          <p:nvPr>
            <p:ph type="sldImg"/>
          </p:nvPr>
        </p:nvSpPr>
        <p:spPr/>
      </p:sp>
      <p:sp>
        <p:nvSpPr>
          <p:cNvPr id="614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1DD403B-DC2E-496B-BDE4-8AC536A45743}" type="slidenum">
              <a:rPr lang="en-US" altLang="en-US" smtClean="0">
                <a:latin typeface="Times New Roman" panose="02020603050405020304" pitchFamily="18" charset="0"/>
              </a:rPr>
            </a:fld>
            <a:endParaRPr lang="en-US" altLang="en-US">
              <a:latin typeface="Times New Roman" panose="02020603050405020304" pitchFamily="18" charset="0"/>
            </a:endParaRPr>
          </a:p>
        </p:txBody>
      </p:sp>
      <p:sp>
        <p:nvSpPr>
          <p:cNvPr id="20482" name="Rectangle 2"/>
          <p:cNvSpPr>
            <a:spLocks noGrp="1" noRot="1" noChangeAspect="1" noChangeArrowheads="1" noTextEdit="1"/>
          </p:cNvSpPr>
          <p:nvPr>
            <p:ph type="sldImg"/>
          </p:nvPr>
        </p:nvSpPr>
        <p:spPr/>
      </p:sp>
      <p:sp>
        <p:nvSpPr>
          <p:cNvPr id="20483"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0982816C-CEF7-47A7-92DB-2D0700EC55E4}" type="slidenum">
              <a:rPr lang="en-US" altLang="en-US" smtClean="0">
                <a:latin typeface="Times New Roman" panose="02020603050405020304" pitchFamily="18" charset="0"/>
              </a:rPr>
            </a:fld>
            <a:endParaRPr lang="en-US" altLang="en-US">
              <a:latin typeface="Times New Roman" panose="02020603050405020304" pitchFamily="18" charset="0"/>
            </a:endParaRPr>
          </a:p>
        </p:txBody>
      </p:sp>
      <p:sp>
        <p:nvSpPr>
          <p:cNvPr id="22530" name="Rectangle 2"/>
          <p:cNvSpPr>
            <a:spLocks noGrp="1" noRot="1" noChangeAspect="1" noChangeArrowheads="1" noTextEdit="1"/>
          </p:cNvSpPr>
          <p:nvPr>
            <p:ph type="sldImg"/>
          </p:nvPr>
        </p:nvSpPr>
        <p:spPr/>
      </p:sp>
      <p:sp>
        <p:nvSpPr>
          <p:cNvPr id="2253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85554BC-4E9D-46F3-8CDA-F7DF99B87F74}" type="slidenum">
              <a:rPr lang="en-US" altLang="en-US" smtClean="0">
                <a:latin typeface="Times New Roman" panose="02020603050405020304" pitchFamily="18" charset="0"/>
              </a:rPr>
            </a:fld>
            <a:endParaRPr lang="en-US" altLang="en-US">
              <a:latin typeface="Times New Roman" panose="02020603050405020304" pitchFamily="18" charset="0"/>
            </a:endParaRPr>
          </a:p>
        </p:txBody>
      </p:sp>
      <p:sp>
        <p:nvSpPr>
          <p:cNvPr id="24578" name="Rectangle 2"/>
          <p:cNvSpPr>
            <a:spLocks noGrp="1" noRot="1" noChangeAspect="1" noChangeArrowheads="1" noTextEdit="1"/>
          </p:cNvSpPr>
          <p:nvPr>
            <p:ph type="sldImg"/>
          </p:nvPr>
        </p:nvSpPr>
        <p:spPr/>
      </p:sp>
      <p:sp>
        <p:nvSpPr>
          <p:cNvPr id="2457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D2E19D3-36AF-42FB-A3BF-7AE756C80D6F}" type="slidenum">
              <a:rPr lang="en-US" altLang="en-US" smtClean="0">
                <a:latin typeface="Times New Roman" panose="02020603050405020304" pitchFamily="18" charset="0"/>
              </a:rPr>
            </a:fld>
            <a:endParaRPr lang="en-US" altLang="en-US">
              <a:latin typeface="Times New Roman" panose="02020603050405020304" pitchFamily="18" charset="0"/>
            </a:endParaRPr>
          </a:p>
        </p:txBody>
      </p:sp>
      <p:sp>
        <p:nvSpPr>
          <p:cNvPr id="26626" name="Rectangle 2"/>
          <p:cNvSpPr>
            <a:spLocks noGrp="1" noRot="1" noChangeAspect="1" noChangeArrowheads="1" noTextEdit="1"/>
          </p:cNvSpPr>
          <p:nvPr>
            <p:ph type="sldImg"/>
          </p:nvPr>
        </p:nvSpPr>
        <p:spPr/>
      </p:sp>
      <p:sp>
        <p:nvSpPr>
          <p:cNvPr id="2662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97320C0-8E4B-4B1E-A830-FE5886CA5D53}" type="slidenum">
              <a:rPr lang="en-US" altLang="en-US" smtClean="0">
                <a:latin typeface="Times New Roman" panose="02020603050405020304" pitchFamily="18" charset="0"/>
              </a:rPr>
            </a:fld>
            <a:endParaRPr lang="en-US" altLang="en-US">
              <a:latin typeface="Times New Roman" panose="02020603050405020304" pitchFamily="18" charset="0"/>
            </a:endParaRPr>
          </a:p>
        </p:txBody>
      </p:sp>
      <p:sp>
        <p:nvSpPr>
          <p:cNvPr id="28674" name="Rectangle 2"/>
          <p:cNvSpPr>
            <a:spLocks noGrp="1" noRot="1" noChangeAspect="1" noChangeArrowheads="1" noTextEdit="1"/>
          </p:cNvSpPr>
          <p:nvPr>
            <p:ph type="sldImg"/>
          </p:nvPr>
        </p:nvSpPr>
        <p:spPr/>
      </p:sp>
      <p:sp>
        <p:nvSpPr>
          <p:cNvPr id="2867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85554BC-4E9D-46F3-8CDA-F7DF99B87F74}" type="slidenum">
              <a:rPr lang="en-US" altLang="en-US" smtClean="0">
                <a:latin typeface="Times New Roman" panose="02020603050405020304" pitchFamily="18" charset="0"/>
              </a:rPr>
            </a:fld>
            <a:endParaRPr lang="en-US" altLang="en-US">
              <a:latin typeface="Times New Roman" panose="02020603050405020304" pitchFamily="18" charset="0"/>
            </a:endParaRPr>
          </a:p>
        </p:txBody>
      </p:sp>
      <p:sp>
        <p:nvSpPr>
          <p:cNvPr id="24578" name="Rectangle 2"/>
          <p:cNvSpPr>
            <a:spLocks noGrp="1" noRot="1" noChangeAspect="1" noChangeArrowheads="1" noTextEdit="1"/>
          </p:cNvSpPr>
          <p:nvPr>
            <p:ph type="sldImg"/>
          </p:nvPr>
        </p:nvSpPr>
        <p:spPr/>
      </p:sp>
      <p:sp>
        <p:nvSpPr>
          <p:cNvPr id="2457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1B5580B-1301-4E06-BEA8-C7B0DE30B0A7}" type="slidenum">
              <a:rPr lang="en-US" altLang="en-US" smtClean="0">
                <a:latin typeface="Times New Roman" panose="02020603050405020304" pitchFamily="18" charset="0"/>
              </a:rPr>
            </a:fld>
            <a:endParaRPr lang="en-US" altLang="en-US">
              <a:latin typeface="Times New Roman" panose="02020603050405020304" pitchFamily="18" charset="0"/>
            </a:endParaRPr>
          </a:p>
        </p:txBody>
      </p:sp>
      <p:sp>
        <p:nvSpPr>
          <p:cNvPr id="32770" name="Rectangle 2"/>
          <p:cNvSpPr>
            <a:spLocks noGrp="1" noRot="1" noChangeAspect="1" noChangeArrowheads="1" noTextEdit="1"/>
          </p:cNvSpPr>
          <p:nvPr>
            <p:ph type="sldImg"/>
          </p:nvPr>
        </p:nvSpPr>
        <p:spPr/>
      </p:sp>
      <p:sp>
        <p:nvSpPr>
          <p:cNvPr id="3277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0B7BE9DC-710B-4B65-BCCD-8107D53BC9BE}" type="slidenum">
              <a:rPr lang="en-US" altLang="en-US" smtClean="0">
                <a:latin typeface="Times New Roman" panose="02020603050405020304" pitchFamily="18" charset="0"/>
              </a:rPr>
            </a:fld>
            <a:endParaRPr lang="en-US" altLang="en-US">
              <a:latin typeface="Times New Roman" panose="02020603050405020304" pitchFamily="18" charset="0"/>
            </a:endParaRPr>
          </a:p>
        </p:txBody>
      </p:sp>
      <p:sp>
        <p:nvSpPr>
          <p:cNvPr id="34818" name="Rectangle 2"/>
          <p:cNvSpPr>
            <a:spLocks noGrp="1" noRot="1" noChangeAspect="1" noChangeArrowheads="1" noTextEdit="1"/>
          </p:cNvSpPr>
          <p:nvPr>
            <p:ph type="sldImg"/>
          </p:nvPr>
        </p:nvSpPr>
        <p:spPr/>
      </p:sp>
      <p:sp>
        <p:nvSpPr>
          <p:cNvPr id="3481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6F1106F-71C9-45B5-A785-D6B08923631A}" type="slidenum">
              <a:rPr lang="en-US" altLang="en-US" smtClean="0">
                <a:latin typeface="Times New Roman" panose="02020603050405020304" pitchFamily="18" charset="0"/>
              </a:rPr>
            </a:fld>
            <a:endParaRPr lang="en-US" altLang="en-US">
              <a:latin typeface="Times New Roman" panose="02020603050405020304" pitchFamily="18" charset="0"/>
            </a:endParaRPr>
          </a:p>
        </p:txBody>
      </p:sp>
      <p:sp>
        <p:nvSpPr>
          <p:cNvPr id="36866" name="Rectangle 2"/>
          <p:cNvSpPr>
            <a:spLocks noGrp="1" noRot="1" noChangeAspect="1" noChangeArrowheads="1" noTextEdit="1"/>
          </p:cNvSpPr>
          <p:nvPr>
            <p:ph type="sldImg"/>
          </p:nvPr>
        </p:nvSpPr>
        <p:spPr/>
      </p:sp>
      <p:sp>
        <p:nvSpPr>
          <p:cNvPr id="3686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97320C0-8E4B-4B1E-A830-FE5886CA5D53}" type="slidenum">
              <a:rPr lang="en-US" altLang="en-US" smtClean="0">
                <a:latin typeface="Times New Roman" panose="02020603050405020304" pitchFamily="18" charset="0"/>
              </a:rPr>
            </a:fld>
            <a:endParaRPr lang="en-US" altLang="en-US">
              <a:latin typeface="Times New Roman" panose="02020603050405020304" pitchFamily="18" charset="0"/>
            </a:endParaRPr>
          </a:p>
        </p:txBody>
      </p:sp>
      <p:sp>
        <p:nvSpPr>
          <p:cNvPr id="28674" name="Rectangle 2"/>
          <p:cNvSpPr>
            <a:spLocks noGrp="1" noRot="1" noChangeAspect="1" noChangeArrowheads="1" noTextEdit="1"/>
          </p:cNvSpPr>
          <p:nvPr>
            <p:ph type="sldImg"/>
          </p:nvPr>
        </p:nvSpPr>
        <p:spPr/>
      </p:sp>
      <p:sp>
        <p:nvSpPr>
          <p:cNvPr id="2867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348FB69-0E48-4E9C-AE03-1932E61103CC}" type="slidenum">
              <a:rPr lang="en-US" altLang="en-US" smtClean="0">
                <a:latin typeface="Times New Roman" panose="02020603050405020304" pitchFamily="18" charset="0"/>
              </a:rPr>
            </a:fld>
            <a:endParaRPr lang="en-US" altLang="en-US">
              <a:latin typeface="Times New Roman" panose="02020603050405020304" pitchFamily="18" charset="0"/>
            </a:endParaRPr>
          </a:p>
        </p:txBody>
      </p:sp>
      <p:sp>
        <p:nvSpPr>
          <p:cNvPr id="8194" name="Rectangle 2"/>
          <p:cNvSpPr>
            <a:spLocks noGrp="1" noRot="1" noChangeAspect="1" noChangeArrowheads="1" noTextEdit="1"/>
          </p:cNvSpPr>
          <p:nvPr>
            <p:ph type="sldImg"/>
          </p:nvPr>
        </p:nvSpPr>
        <p:spPr/>
      </p:sp>
      <p:sp>
        <p:nvSpPr>
          <p:cNvPr id="819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799B002-221E-4ACE-82C8-ADA61FD05C07}" type="slidenum">
              <a:rPr lang="en-US" altLang="en-US" smtClean="0">
                <a:latin typeface="Times New Roman" panose="02020603050405020304" pitchFamily="18" charset="0"/>
              </a:rPr>
            </a:fld>
            <a:endParaRPr lang="en-US" altLang="en-US">
              <a:latin typeface="Times New Roman" panose="02020603050405020304" pitchFamily="18" charset="0"/>
            </a:endParaRPr>
          </a:p>
        </p:txBody>
      </p:sp>
      <p:sp>
        <p:nvSpPr>
          <p:cNvPr id="38914" name="Rectangle 2"/>
          <p:cNvSpPr>
            <a:spLocks noGrp="1" noRot="1" noChangeAspect="1" noChangeArrowheads="1" noTextEdit="1"/>
          </p:cNvSpPr>
          <p:nvPr>
            <p:ph type="sldImg"/>
          </p:nvPr>
        </p:nvSpPr>
        <p:spPr/>
      </p:sp>
      <p:sp>
        <p:nvSpPr>
          <p:cNvPr id="3891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4057CCE-FB24-4DCD-B59A-EF29E3EC48F5}" type="slidenum">
              <a:rPr lang="en-US" altLang="en-US" smtClean="0">
                <a:latin typeface="Times New Roman" panose="02020603050405020304" pitchFamily="18" charset="0"/>
              </a:rPr>
            </a:fld>
            <a:endParaRPr lang="en-US" altLang="en-US">
              <a:latin typeface="Times New Roman" panose="02020603050405020304" pitchFamily="18" charset="0"/>
            </a:endParaRPr>
          </a:p>
        </p:txBody>
      </p:sp>
      <p:sp>
        <p:nvSpPr>
          <p:cNvPr id="40962" name="Rectangle 2"/>
          <p:cNvSpPr>
            <a:spLocks noGrp="1" noRot="1" noChangeAspect="1" noChangeArrowheads="1" noTextEdit="1"/>
          </p:cNvSpPr>
          <p:nvPr>
            <p:ph type="sldImg"/>
          </p:nvPr>
        </p:nvSpPr>
        <p:spPr/>
      </p:sp>
      <p:sp>
        <p:nvSpPr>
          <p:cNvPr id="40963"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3E953E37-7182-4EB1-8FE4-F2B2E6FF161A}" type="slidenum">
              <a:rPr lang="en-US" altLang="en-US" smtClean="0">
                <a:latin typeface="Times New Roman" panose="02020603050405020304" pitchFamily="18" charset="0"/>
              </a:rPr>
            </a:fld>
            <a:endParaRPr lang="en-US" altLang="en-US">
              <a:latin typeface="Times New Roman" panose="02020603050405020304" pitchFamily="18" charset="0"/>
            </a:endParaRPr>
          </a:p>
        </p:txBody>
      </p:sp>
      <p:sp>
        <p:nvSpPr>
          <p:cNvPr id="43010" name="Rectangle 2"/>
          <p:cNvSpPr>
            <a:spLocks noGrp="1" noRot="1" noChangeAspect="1" noChangeArrowheads="1" noTextEdit="1"/>
          </p:cNvSpPr>
          <p:nvPr>
            <p:ph type="sldImg"/>
          </p:nvPr>
        </p:nvSpPr>
        <p:spPr/>
      </p:sp>
      <p:sp>
        <p:nvSpPr>
          <p:cNvPr id="4301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AF2CFA1-F1C4-4CAE-A60E-FA4BA9406BF9}" type="slidenum">
              <a:rPr lang="en-US" altLang="en-US" smtClean="0">
                <a:latin typeface="Times New Roman" panose="02020603050405020304" pitchFamily="18" charset="0"/>
              </a:rPr>
            </a:fld>
            <a:endParaRPr lang="en-US" altLang="en-US">
              <a:latin typeface="Times New Roman" panose="02020603050405020304" pitchFamily="18" charset="0"/>
            </a:endParaRPr>
          </a:p>
        </p:txBody>
      </p:sp>
      <p:sp>
        <p:nvSpPr>
          <p:cNvPr id="45058" name="Rectangle 2"/>
          <p:cNvSpPr>
            <a:spLocks noGrp="1" noRot="1" noChangeAspect="1" noChangeArrowheads="1" noTextEdit="1"/>
          </p:cNvSpPr>
          <p:nvPr>
            <p:ph type="sldImg"/>
          </p:nvPr>
        </p:nvSpPr>
        <p:spPr/>
      </p:sp>
      <p:sp>
        <p:nvSpPr>
          <p:cNvPr id="4505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A7A2607-C363-42A4-A7E7-0B2A0C05B6FD}" type="slidenum">
              <a:rPr lang="en-US" altLang="en-US" smtClean="0">
                <a:latin typeface="Times New Roman" panose="02020603050405020304" pitchFamily="18" charset="0"/>
              </a:rPr>
            </a:fld>
            <a:endParaRPr lang="en-US" altLang="en-US">
              <a:latin typeface="Times New Roman" panose="02020603050405020304" pitchFamily="18" charset="0"/>
            </a:endParaRPr>
          </a:p>
        </p:txBody>
      </p:sp>
      <p:sp>
        <p:nvSpPr>
          <p:cNvPr id="47106" name="Rectangle 2"/>
          <p:cNvSpPr>
            <a:spLocks noGrp="1" noRot="1" noChangeAspect="1" noChangeArrowheads="1" noTextEdit="1"/>
          </p:cNvSpPr>
          <p:nvPr>
            <p:ph type="sldImg"/>
          </p:nvPr>
        </p:nvSpPr>
        <p:spPr/>
      </p:sp>
      <p:sp>
        <p:nvSpPr>
          <p:cNvPr id="4710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6B59C17-8BC0-4D12-8CAC-4CF08CD54505}" type="slidenum">
              <a:rPr lang="en-US" altLang="en-US" smtClean="0">
                <a:latin typeface="Times New Roman" panose="02020603050405020304" pitchFamily="18" charset="0"/>
              </a:rPr>
            </a:fld>
            <a:endParaRPr lang="en-US" altLang="en-US">
              <a:latin typeface="Times New Roman" panose="02020603050405020304" pitchFamily="18" charset="0"/>
            </a:endParaRPr>
          </a:p>
        </p:txBody>
      </p:sp>
      <p:sp>
        <p:nvSpPr>
          <p:cNvPr id="49154" name="Rectangle 2"/>
          <p:cNvSpPr>
            <a:spLocks noGrp="1" noRot="1" noChangeAspect="1" noChangeArrowheads="1" noTextEdit="1"/>
          </p:cNvSpPr>
          <p:nvPr>
            <p:ph type="sldImg"/>
          </p:nvPr>
        </p:nvSpPr>
        <p:spPr/>
      </p:sp>
      <p:sp>
        <p:nvSpPr>
          <p:cNvPr id="4915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753270A-71CB-4C96-9EF2-586D51F6CA41}" type="slidenum">
              <a:rPr lang="en-US" altLang="en-US" smtClean="0">
                <a:latin typeface="Times New Roman" panose="02020603050405020304" pitchFamily="18" charset="0"/>
              </a:rPr>
            </a:fld>
            <a:endParaRPr lang="en-US" altLang="en-US">
              <a:latin typeface="Times New Roman" panose="02020603050405020304" pitchFamily="18" charset="0"/>
            </a:endParaRPr>
          </a:p>
        </p:txBody>
      </p:sp>
      <p:sp>
        <p:nvSpPr>
          <p:cNvPr id="51202" name="Rectangle 2"/>
          <p:cNvSpPr>
            <a:spLocks noGrp="1" noRot="1" noChangeAspect="1" noChangeArrowheads="1" noTextEdit="1"/>
          </p:cNvSpPr>
          <p:nvPr>
            <p:ph type="sldImg"/>
          </p:nvPr>
        </p:nvSpPr>
        <p:spPr/>
      </p:sp>
      <p:sp>
        <p:nvSpPr>
          <p:cNvPr id="51203"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AD9CD47-795C-4CBD-956A-ABB15F37534F}" type="slidenum">
              <a:rPr lang="en-US" altLang="en-US" smtClean="0">
                <a:latin typeface="Times New Roman" panose="02020603050405020304" pitchFamily="18" charset="0"/>
              </a:rPr>
            </a:fld>
            <a:endParaRPr lang="en-US" altLang="en-US">
              <a:latin typeface="Times New Roman" panose="02020603050405020304" pitchFamily="18" charset="0"/>
            </a:endParaRPr>
          </a:p>
        </p:txBody>
      </p:sp>
      <p:sp>
        <p:nvSpPr>
          <p:cNvPr id="53250" name="Rectangle 2"/>
          <p:cNvSpPr>
            <a:spLocks noGrp="1" noRot="1" noChangeAspect="1" noChangeArrowheads="1" noTextEdit="1"/>
          </p:cNvSpPr>
          <p:nvPr>
            <p:ph type="sldImg"/>
          </p:nvPr>
        </p:nvSpPr>
        <p:spPr/>
      </p:sp>
      <p:sp>
        <p:nvSpPr>
          <p:cNvPr id="5325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F0E056A-E87D-4C53-83CF-B2CDD3330A52}" type="slidenum">
              <a:rPr lang="en-US" altLang="en-US" smtClean="0">
                <a:latin typeface="Times New Roman" panose="02020603050405020304" pitchFamily="18" charset="0"/>
              </a:rPr>
            </a:fld>
            <a:endParaRPr lang="en-US" altLang="en-US">
              <a:latin typeface="Times New Roman" panose="02020603050405020304" pitchFamily="18" charset="0"/>
            </a:endParaRPr>
          </a:p>
        </p:txBody>
      </p:sp>
      <p:sp>
        <p:nvSpPr>
          <p:cNvPr id="58370" name="Rectangle 2"/>
          <p:cNvSpPr>
            <a:spLocks noGrp="1" noRot="1" noChangeAspect="1" noChangeArrowheads="1" noTextEdit="1"/>
          </p:cNvSpPr>
          <p:nvPr>
            <p:ph type="sldImg"/>
          </p:nvPr>
        </p:nvSpPr>
        <p:spPr/>
      </p:sp>
      <p:sp>
        <p:nvSpPr>
          <p:cNvPr id="5837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8111378-CDE2-4578-A4A0-6AE31376CE67}" type="slidenum">
              <a:rPr lang="en-US" altLang="en-US" smtClean="0">
                <a:latin typeface="Times New Roman" panose="02020603050405020304" pitchFamily="18" charset="0"/>
              </a:rPr>
            </a:fld>
            <a:endParaRPr lang="en-US" altLang="en-US">
              <a:latin typeface="Times New Roman" panose="02020603050405020304" pitchFamily="18" charset="0"/>
            </a:endParaRPr>
          </a:p>
        </p:txBody>
      </p:sp>
      <p:sp>
        <p:nvSpPr>
          <p:cNvPr id="55298" name="Rectangle 2"/>
          <p:cNvSpPr>
            <a:spLocks noGrp="1" noRot="1" noChangeAspect="1" noChangeArrowheads="1" noTextEdit="1"/>
          </p:cNvSpPr>
          <p:nvPr>
            <p:ph type="sldImg"/>
          </p:nvPr>
        </p:nvSpPr>
        <p:spPr/>
      </p:sp>
      <p:sp>
        <p:nvSpPr>
          <p:cNvPr id="5529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2"/>
          <p:cNvSpPr>
            <a:spLocks noGrp="1" noRot="1" noChangeAspect="1" noChangeArrowheads="1" noTextEdit="1"/>
          </p:cNvSpPr>
          <p:nvPr>
            <p:ph type="sldImg"/>
          </p:nvPr>
        </p:nvSpPr>
        <p:spPr/>
      </p:sp>
      <p:sp>
        <p:nvSpPr>
          <p:cNvPr id="1024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F0E056A-E87D-4C53-83CF-B2CDD3330A52}" type="slidenum">
              <a:rPr lang="en-US" altLang="en-US" smtClean="0">
                <a:latin typeface="Times New Roman" panose="02020603050405020304" pitchFamily="18" charset="0"/>
              </a:rPr>
            </a:fld>
            <a:endParaRPr lang="en-US" altLang="en-US">
              <a:latin typeface="Times New Roman" panose="02020603050405020304" pitchFamily="18" charset="0"/>
            </a:endParaRPr>
          </a:p>
        </p:txBody>
      </p:sp>
      <p:sp>
        <p:nvSpPr>
          <p:cNvPr id="58370" name="Rectangle 2"/>
          <p:cNvSpPr>
            <a:spLocks noGrp="1" noRot="1" noChangeAspect="1" noChangeArrowheads="1" noTextEdit="1"/>
          </p:cNvSpPr>
          <p:nvPr>
            <p:ph type="sldImg"/>
          </p:nvPr>
        </p:nvSpPr>
        <p:spPr/>
      </p:sp>
      <p:sp>
        <p:nvSpPr>
          <p:cNvPr id="5837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014E645-70B9-4D60-95A0-CCC1F65E091F}" type="slidenum">
              <a:rPr lang="en-US" altLang="en-US" smtClean="0">
                <a:latin typeface="Times New Roman" panose="02020603050405020304" pitchFamily="18" charset="0"/>
              </a:rPr>
            </a:fld>
            <a:endParaRPr lang="en-US" altLang="en-US">
              <a:latin typeface="Times New Roman" panose="02020603050405020304" pitchFamily="18" charset="0"/>
            </a:endParaRPr>
          </a:p>
        </p:txBody>
      </p:sp>
      <p:sp>
        <p:nvSpPr>
          <p:cNvPr id="60418" name="Rectangle 2"/>
          <p:cNvSpPr>
            <a:spLocks noGrp="1" noRot="1" noChangeAspect="1" noChangeArrowheads="1" noTextEdit="1"/>
          </p:cNvSpPr>
          <p:nvPr>
            <p:ph type="sldImg"/>
          </p:nvPr>
        </p:nvSpPr>
        <p:spPr/>
      </p:sp>
      <p:sp>
        <p:nvSpPr>
          <p:cNvPr id="6041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58947FA-5160-4BA9-85D0-928B39E24C9E}" type="slidenum">
              <a:rPr lang="en-US" altLang="en-US" smtClean="0">
                <a:latin typeface="Times New Roman" panose="02020603050405020304" pitchFamily="18" charset="0"/>
              </a:rPr>
            </a:fld>
            <a:endParaRPr lang="en-US" altLang="en-US">
              <a:latin typeface="Times New Roman" panose="02020603050405020304" pitchFamily="18" charset="0"/>
            </a:endParaRPr>
          </a:p>
        </p:txBody>
      </p:sp>
      <p:sp>
        <p:nvSpPr>
          <p:cNvPr id="62466" name="Rectangle 2"/>
          <p:cNvSpPr>
            <a:spLocks noGrp="1" noRot="1" noChangeAspect="1" noChangeArrowheads="1" noTextEdit="1"/>
          </p:cNvSpPr>
          <p:nvPr>
            <p:ph type="sldImg"/>
          </p:nvPr>
        </p:nvSpPr>
        <p:spPr/>
      </p:sp>
      <p:sp>
        <p:nvSpPr>
          <p:cNvPr id="6246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F35FF144-0680-4B5D-ABBA-203C1672455E}" type="slidenum">
              <a:rPr lang="en-US" altLang="en-US" smtClean="0">
                <a:latin typeface="Times New Roman" panose="02020603050405020304" pitchFamily="18" charset="0"/>
              </a:rPr>
            </a:fld>
            <a:endParaRPr lang="en-US" altLang="en-US">
              <a:latin typeface="Times New Roman" panose="02020603050405020304" pitchFamily="18" charset="0"/>
            </a:endParaRPr>
          </a:p>
        </p:txBody>
      </p:sp>
      <p:sp>
        <p:nvSpPr>
          <p:cNvPr id="64514" name="Rectangle 2"/>
          <p:cNvSpPr>
            <a:spLocks noGrp="1" noRot="1" noChangeAspect="1" noChangeArrowheads="1" noTextEdit="1"/>
          </p:cNvSpPr>
          <p:nvPr>
            <p:ph type="sldImg"/>
          </p:nvPr>
        </p:nvSpPr>
        <p:spPr/>
      </p:sp>
      <p:sp>
        <p:nvSpPr>
          <p:cNvPr id="6451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FEC6BA39-A472-4B3B-A7DF-4F396B3C17E7}" type="slidenum">
              <a:rPr lang="en-US" altLang="en-US" smtClean="0">
                <a:latin typeface="Times New Roman" panose="02020603050405020304" pitchFamily="18" charset="0"/>
              </a:rPr>
            </a:fld>
            <a:endParaRPr lang="en-US" altLang="en-US">
              <a:latin typeface="Times New Roman" panose="02020603050405020304" pitchFamily="18" charset="0"/>
            </a:endParaRPr>
          </a:p>
        </p:txBody>
      </p:sp>
      <p:sp>
        <p:nvSpPr>
          <p:cNvPr id="109570" name="Rectangle 2"/>
          <p:cNvSpPr>
            <a:spLocks noGrp="1" noRot="1" noChangeAspect="1" noChangeArrowheads="1" noTextEdit="1"/>
          </p:cNvSpPr>
          <p:nvPr>
            <p:ph type="sldImg"/>
          </p:nvPr>
        </p:nvSpPr>
        <p:spPr/>
      </p:sp>
      <p:sp>
        <p:nvSpPr>
          <p:cNvPr id="10957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8F9C382-E9CB-4121-9295-821692F9295E}" type="slidenum">
              <a:rPr lang="en-US" altLang="en-US" smtClean="0">
                <a:latin typeface="Times New Roman" panose="02020603050405020304" pitchFamily="18" charset="0"/>
              </a:rPr>
            </a:fld>
            <a:endParaRPr lang="en-US" altLang="en-US">
              <a:latin typeface="Times New Roman" panose="02020603050405020304" pitchFamily="18" charset="0"/>
            </a:endParaRPr>
          </a:p>
        </p:txBody>
      </p:sp>
      <p:sp>
        <p:nvSpPr>
          <p:cNvPr id="111618" name="Rectangle 2"/>
          <p:cNvSpPr>
            <a:spLocks noGrp="1" noRot="1" noChangeAspect="1" noChangeArrowheads="1" noTextEdit="1"/>
          </p:cNvSpPr>
          <p:nvPr>
            <p:ph type="sldImg"/>
          </p:nvPr>
        </p:nvSpPr>
        <p:spPr/>
      </p:sp>
      <p:sp>
        <p:nvSpPr>
          <p:cNvPr id="11161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38144CDA-524B-42CB-B6A8-1F82635CA2A0}" type="slidenum">
              <a:rPr lang="en-US" altLang="en-US" smtClean="0">
                <a:latin typeface="Times New Roman" panose="02020603050405020304" pitchFamily="18" charset="0"/>
              </a:rPr>
            </a:fld>
            <a:endParaRPr lang="en-US" altLang="en-US">
              <a:latin typeface="Times New Roman" panose="02020603050405020304" pitchFamily="18" charset="0"/>
            </a:endParaRPr>
          </a:p>
        </p:txBody>
      </p:sp>
      <p:sp>
        <p:nvSpPr>
          <p:cNvPr id="113666" name="Rectangle 2"/>
          <p:cNvSpPr>
            <a:spLocks noGrp="1" noRot="1" noChangeAspect="1" noChangeArrowheads="1" noTextEdit="1"/>
          </p:cNvSpPr>
          <p:nvPr>
            <p:ph type="sldImg"/>
          </p:nvPr>
        </p:nvSpPr>
        <p:spPr/>
      </p:sp>
      <p:sp>
        <p:nvSpPr>
          <p:cNvPr id="11366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38144CDA-524B-42CB-B6A8-1F82635CA2A0}" type="slidenum">
              <a:rPr lang="en-US" altLang="en-US" smtClean="0">
                <a:latin typeface="Times New Roman" panose="02020603050405020304" pitchFamily="18" charset="0"/>
              </a:rPr>
            </a:fld>
            <a:endParaRPr lang="en-US" altLang="en-US">
              <a:latin typeface="Times New Roman" panose="02020603050405020304" pitchFamily="18" charset="0"/>
            </a:endParaRPr>
          </a:p>
        </p:txBody>
      </p:sp>
      <p:sp>
        <p:nvSpPr>
          <p:cNvPr id="113666" name="Rectangle 2"/>
          <p:cNvSpPr>
            <a:spLocks noGrp="1" noRot="1" noChangeAspect="1" noChangeArrowheads="1" noTextEdit="1"/>
          </p:cNvSpPr>
          <p:nvPr>
            <p:ph type="sldImg"/>
          </p:nvPr>
        </p:nvSpPr>
        <p:spPr/>
      </p:sp>
      <p:sp>
        <p:nvSpPr>
          <p:cNvPr id="11366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43033E44-AE0A-43BF-A520-184D3757D382}" type="slidenum">
              <a:rPr lang="en-US" altLang="en-US" smtClean="0">
                <a:latin typeface="Times New Roman" panose="02020603050405020304" pitchFamily="18" charset="0"/>
              </a:rPr>
            </a:fld>
            <a:endParaRPr lang="en-US" altLang="en-US">
              <a:latin typeface="Times New Roman" panose="02020603050405020304" pitchFamily="18" charset="0"/>
            </a:endParaRPr>
          </a:p>
        </p:txBody>
      </p:sp>
      <p:sp>
        <p:nvSpPr>
          <p:cNvPr id="115714" name="Rectangle 2"/>
          <p:cNvSpPr>
            <a:spLocks noGrp="1" noRot="1" noChangeAspect="1" noChangeArrowheads="1" noTextEdit="1"/>
          </p:cNvSpPr>
          <p:nvPr>
            <p:ph type="sldImg"/>
          </p:nvPr>
        </p:nvSpPr>
        <p:spPr/>
      </p:sp>
      <p:sp>
        <p:nvSpPr>
          <p:cNvPr id="11571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2C970466-3449-4494-8D09-9CEF39776B3E}" type="slidenum">
              <a:rPr lang="en-US" altLang="en-US" smtClean="0">
                <a:latin typeface="Times New Roman" panose="02020603050405020304" pitchFamily="18" charset="0"/>
              </a:rPr>
            </a:fld>
            <a:endParaRPr lang="en-US" altLang="en-US">
              <a:latin typeface="Times New Roman" panose="02020603050405020304" pitchFamily="18" charset="0"/>
            </a:endParaRPr>
          </a:p>
        </p:txBody>
      </p:sp>
      <p:sp>
        <p:nvSpPr>
          <p:cNvPr id="131074" name="Rectangle 2"/>
          <p:cNvSpPr>
            <a:spLocks noGrp="1" noRot="1" noChangeAspect="1" noChangeArrowheads="1" noTextEdit="1"/>
          </p:cNvSpPr>
          <p:nvPr>
            <p:ph type="sldImg"/>
          </p:nvPr>
        </p:nvSpPr>
        <p:spPr/>
      </p:sp>
      <p:sp>
        <p:nvSpPr>
          <p:cNvPr id="13107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43A31E14-A3B9-4040-8D31-E2E402615F68}" type="slidenum">
              <a:rPr lang="en-US" altLang="en-US" smtClean="0">
                <a:latin typeface="Times New Roman" panose="02020603050405020304" pitchFamily="18" charset="0"/>
              </a:rPr>
            </a:fld>
            <a:endParaRPr lang="en-US" altLang="en-US">
              <a:latin typeface="Times New Roman" panose="02020603050405020304" pitchFamily="18" charset="0"/>
            </a:endParaRPr>
          </a:p>
        </p:txBody>
      </p:sp>
      <p:sp>
        <p:nvSpPr>
          <p:cNvPr id="12290" name="Rectangle 2"/>
          <p:cNvSpPr>
            <a:spLocks noGrp="1" noRot="1" noChangeAspect="1" noChangeArrowheads="1" noTextEdit="1"/>
          </p:cNvSpPr>
          <p:nvPr>
            <p:ph type="sldImg"/>
          </p:nvPr>
        </p:nvSpPr>
        <p:spPr/>
      </p:sp>
      <p:sp>
        <p:nvSpPr>
          <p:cNvPr id="1229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1C541504-7C9A-4526-994E-304A048D608D}" type="slidenum">
              <a:rPr lang="en-US" altLang="en-US" smtClean="0">
                <a:latin typeface="Times New Roman" panose="02020603050405020304" pitchFamily="18" charset="0"/>
              </a:rPr>
            </a:fld>
            <a:endParaRPr lang="en-US" altLang="en-US">
              <a:latin typeface="Times New Roman" panose="02020603050405020304" pitchFamily="18" charset="0"/>
            </a:endParaRPr>
          </a:p>
        </p:txBody>
      </p:sp>
      <p:sp>
        <p:nvSpPr>
          <p:cNvPr id="133122" name="Rectangle 2"/>
          <p:cNvSpPr>
            <a:spLocks noGrp="1" noRot="1" noChangeAspect="1" noChangeArrowheads="1" noTextEdit="1"/>
          </p:cNvSpPr>
          <p:nvPr>
            <p:ph type="sldImg"/>
          </p:nvPr>
        </p:nvSpPr>
        <p:spPr/>
      </p:sp>
      <p:sp>
        <p:nvSpPr>
          <p:cNvPr id="133123"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B8EB864C-7330-4E1B-A037-7D79409E01F4}" type="slidenum">
              <a:rPr lang="en-US" altLang="en-US" smtClean="0">
                <a:latin typeface="Times New Roman" panose="02020603050405020304" pitchFamily="18" charset="0"/>
              </a:rPr>
            </a:fld>
            <a:endParaRPr lang="en-US" altLang="en-US">
              <a:latin typeface="Times New Roman" panose="02020603050405020304" pitchFamily="18" charset="0"/>
            </a:endParaRPr>
          </a:p>
        </p:txBody>
      </p:sp>
      <p:sp>
        <p:nvSpPr>
          <p:cNvPr id="141314" name="Rectangle 2"/>
          <p:cNvSpPr>
            <a:spLocks noGrp="1" noRot="1" noChangeAspect="1" noChangeArrowheads="1" noTextEdit="1"/>
          </p:cNvSpPr>
          <p:nvPr>
            <p:ph type="sldImg"/>
          </p:nvPr>
        </p:nvSpPr>
        <p:spPr/>
      </p:sp>
      <p:sp>
        <p:nvSpPr>
          <p:cNvPr id="14131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01F39FF-FF4B-4DB5-A12B-99992D735DF8}" type="slidenum">
              <a:rPr lang="en-US" altLang="en-US" smtClean="0">
                <a:latin typeface="Times New Roman" panose="02020603050405020304" pitchFamily="18" charset="0"/>
              </a:rPr>
            </a:fld>
            <a:endParaRPr lang="en-US" altLang="en-US">
              <a:latin typeface="Times New Roman" panose="02020603050405020304" pitchFamily="18" charset="0"/>
            </a:endParaRPr>
          </a:p>
        </p:txBody>
      </p:sp>
      <p:sp>
        <p:nvSpPr>
          <p:cNvPr id="14338" name="Rectangle 2"/>
          <p:cNvSpPr>
            <a:spLocks noGrp="1" noRot="1" noChangeAspect="1" noChangeArrowheads="1" noTextEdit="1"/>
          </p:cNvSpPr>
          <p:nvPr>
            <p:ph type="sldImg"/>
          </p:nvPr>
        </p:nvSpPr>
        <p:spPr/>
      </p:sp>
      <p:sp>
        <p:nvSpPr>
          <p:cNvPr id="1433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559FA64-B840-47E0-A280-D112047F7636}" type="slidenum">
              <a:rPr lang="en-US" altLang="en-US" smtClean="0">
                <a:latin typeface="Times New Roman" panose="02020603050405020304" pitchFamily="18" charset="0"/>
              </a:rPr>
            </a:fld>
            <a:endParaRPr lang="en-US" altLang="en-US">
              <a:latin typeface="Times New Roman" panose="02020603050405020304" pitchFamily="18" charset="0"/>
            </a:endParaRPr>
          </a:p>
        </p:txBody>
      </p:sp>
      <p:sp>
        <p:nvSpPr>
          <p:cNvPr id="16386" name="Rectangle 2"/>
          <p:cNvSpPr>
            <a:spLocks noGrp="1" noRot="1" noChangeAspect="1" noChangeArrowheads="1" noTextEdit="1"/>
          </p:cNvSpPr>
          <p:nvPr>
            <p:ph type="sldImg"/>
          </p:nvPr>
        </p:nvSpPr>
        <p:spPr/>
      </p:sp>
      <p:sp>
        <p:nvSpPr>
          <p:cNvPr id="1638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559FA64-B840-47E0-A280-D112047F7636}" type="slidenum">
              <a:rPr lang="en-US" altLang="en-US" smtClean="0">
                <a:latin typeface="Times New Roman" panose="02020603050405020304" pitchFamily="18" charset="0"/>
              </a:rPr>
            </a:fld>
            <a:endParaRPr lang="en-US" altLang="en-US">
              <a:latin typeface="Times New Roman" panose="02020603050405020304" pitchFamily="18" charset="0"/>
            </a:endParaRPr>
          </a:p>
        </p:txBody>
      </p:sp>
      <p:sp>
        <p:nvSpPr>
          <p:cNvPr id="16386" name="Rectangle 2"/>
          <p:cNvSpPr>
            <a:spLocks noGrp="1" noRot="1" noChangeAspect="1" noChangeArrowheads="1" noTextEdit="1"/>
          </p:cNvSpPr>
          <p:nvPr>
            <p:ph type="sldImg"/>
          </p:nvPr>
        </p:nvSpPr>
        <p:spPr/>
      </p:sp>
      <p:sp>
        <p:nvSpPr>
          <p:cNvPr id="1638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559FA64-B840-47E0-A280-D112047F7636}" type="slidenum">
              <a:rPr lang="en-US" altLang="en-US" smtClean="0">
                <a:latin typeface="Times New Roman" panose="02020603050405020304" pitchFamily="18" charset="0"/>
              </a:rPr>
            </a:fld>
            <a:endParaRPr lang="en-US" altLang="en-US">
              <a:latin typeface="Times New Roman" panose="02020603050405020304" pitchFamily="18" charset="0"/>
            </a:endParaRPr>
          </a:p>
        </p:txBody>
      </p:sp>
      <p:sp>
        <p:nvSpPr>
          <p:cNvPr id="16386" name="Rectangle 2"/>
          <p:cNvSpPr>
            <a:spLocks noGrp="1" noRot="1" noChangeAspect="1" noChangeArrowheads="1" noTextEdit="1"/>
          </p:cNvSpPr>
          <p:nvPr>
            <p:ph type="sldImg"/>
          </p:nvPr>
        </p:nvSpPr>
        <p:spPr/>
      </p:sp>
      <p:sp>
        <p:nvSpPr>
          <p:cNvPr id="1638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72593EA-83E9-49DF-9A69-061BE7580B7A}" type="slidenum">
              <a:rPr lang="en-US" altLang="en-US" smtClean="0">
                <a:latin typeface="Times New Roman" panose="02020603050405020304" pitchFamily="18" charset="0"/>
              </a:rPr>
            </a:fld>
            <a:endParaRPr lang="en-US" altLang="en-US">
              <a:latin typeface="Times New Roman" panose="02020603050405020304" pitchFamily="18" charset="0"/>
            </a:endParaRPr>
          </a:p>
        </p:txBody>
      </p:sp>
      <p:sp>
        <p:nvSpPr>
          <p:cNvPr id="18434" name="Rectangle 2"/>
          <p:cNvSpPr>
            <a:spLocks noGrp="1" noRot="1" noChangeAspect="1" noChangeArrowheads="1" noTextEdit="1"/>
          </p:cNvSpPr>
          <p:nvPr>
            <p:ph type="sldImg"/>
          </p:nvPr>
        </p:nvSpPr>
        <p:spPr/>
      </p:sp>
      <p:sp>
        <p:nvSpPr>
          <p:cNvPr id="1843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3" name="Group 3"/>
          <p:cNvGrpSpPr/>
          <p:nvPr/>
        </p:nvGrpSpPr>
        <p:grpSpPr bwMode="auto">
          <a:xfrm>
            <a:off x="198438" y="2960688"/>
            <a:ext cx="8610600" cy="201612"/>
            <a:chOff x="125" y="1865"/>
            <a:chExt cx="5424" cy="127"/>
          </a:xfrm>
        </p:grpSpPr>
        <p:sp>
          <p:nvSpPr>
            <p:cNvPr id="4" name="Rectangle 4"/>
            <p:cNvSpPr>
              <a:spLocks noChangeArrowheads="1"/>
            </p:cNvSpPr>
            <p:nvPr/>
          </p:nvSpPr>
          <p:spPr bwMode="auto">
            <a:xfrm>
              <a:off x="125" y="1865"/>
              <a:ext cx="1808" cy="127"/>
            </a:xfrm>
            <a:prstGeom prst="rect">
              <a:avLst/>
            </a:prstGeom>
            <a:solidFill>
              <a:srgbClr val="336699"/>
            </a:solidFill>
            <a:ln>
              <a:noFill/>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defRPr/>
              </a:pPr>
              <a:endParaRPr lang="en-US" altLang="en-US"/>
            </a:p>
          </p:txBody>
        </p:sp>
        <p:sp>
          <p:nvSpPr>
            <p:cNvPr id="5" name="Rectangle 5"/>
            <p:cNvSpPr>
              <a:spLocks noChangeArrowheads="1"/>
            </p:cNvSpPr>
            <p:nvPr/>
          </p:nvSpPr>
          <p:spPr bwMode="auto">
            <a:xfrm>
              <a:off x="1933" y="1865"/>
              <a:ext cx="1808" cy="127"/>
            </a:xfrm>
            <a:prstGeom prst="rect">
              <a:avLst/>
            </a:prstGeom>
            <a:solidFill>
              <a:srgbClr val="99CCFF"/>
            </a:solidFill>
            <a:ln>
              <a:noFill/>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defRPr/>
              </a:pPr>
              <a:endParaRPr lang="en-US" altLang="en-US"/>
            </a:p>
          </p:txBody>
        </p:sp>
        <p:sp>
          <p:nvSpPr>
            <p:cNvPr id="6" name="Rectangle 6"/>
            <p:cNvSpPr>
              <a:spLocks noChangeArrowheads="1"/>
            </p:cNvSpPr>
            <p:nvPr/>
          </p:nvSpPr>
          <p:spPr bwMode="auto">
            <a:xfrm>
              <a:off x="3741" y="1865"/>
              <a:ext cx="1808" cy="127"/>
            </a:xfrm>
            <a:prstGeom prst="rect">
              <a:avLst/>
            </a:prstGeom>
            <a:solidFill>
              <a:srgbClr val="336699"/>
            </a:solidFill>
            <a:ln>
              <a:noFill/>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defRPr/>
              </a:pPr>
              <a:endParaRPr lang="en-US" altLang="en-US"/>
            </a:p>
          </p:txBody>
        </p:sp>
      </p:grpSp>
      <p:sp>
        <p:nvSpPr>
          <p:cNvPr id="7" name="Text Box 7"/>
          <p:cNvSpPr txBox="1">
            <a:spLocks noChangeArrowheads="1"/>
          </p:cNvSpPr>
          <p:nvPr/>
        </p:nvSpPr>
        <p:spPr bwMode="auto">
          <a:xfrm>
            <a:off x="6489700" y="6588125"/>
            <a:ext cx="2713038" cy="244475"/>
          </a:xfrm>
          <a:prstGeom prst="rect">
            <a:avLst/>
          </a:prstGeom>
          <a:noFill/>
          <a:ln>
            <a:noFill/>
          </a:ln>
        </p:spPr>
        <p:txBody>
          <a:bodyP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defRPr/>
            </a:pPr>
            <a:r>
              <a:rPr lang="en-US" altLang="en-US" sz="1000" b="1" dirty="0">
                <a:solidFill>
                  <a:srgbClr val="336699"/>
                </a:solidFill>
                <a:latin typeface="Helvetica" charset="0"/>
              </a:rPr>
              <a:t>Silberschatz, Galvin and Gagne ©2018</a:t>
            </a:r>
            <a:endParaRPr lang="en-US" altLang="en-US" sz="1000" b="1" dirty="0">
              <a:solidFill>
                <a:srgbClr val="336699"/>
              </a:solidFill>
              <a:latin typeface="Helvetica" charset="0"/>
            </a:endParaRPr>
          </a:p>
        </p:txBody>
      </p:sp>
      <p:sp>
        <p:nvSpPr>
          <p:cNvPr id="8" name="Text Box 8"/>
          <p:cNvSpPr txBox="1">
            <a:spLocks noChangeArrowheads="1"/>
          </p:cNvSpPr>
          <p:nvPr/>
        </p:nvSpPr>
        <p:spPr bwMode="auto">
          <a:xfrm>
            <a:off x="26988" y="6613525"/>
            <a:ext cx="2730500" cy="246063"/>
          </a:xfrm>
          <a:prstGeom prst="rect">
            <a:avLst/>
          </a:prstGeom>
          <a:noFill/>
          <a:ln>
            <a:noFill/>
          </a:ln>
        </p:spPr>
        <p:txBody>
          <a:bodyPr wrap="none">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spcBef>
                <a:spcPct val="50000"/>
              </a:spcBef>
              <a:defRPr/>
            </a:pPr>
            <a:r>
              <a:rPr lang="en-US" altLang="en-US" sz="1000" b="1" dirty="0">
                <a:solidFill>
                  <a:srgbClr val="336699"/>
                </a:solidFill>
                <a:latin typeface="Helvetica" charset="0"/>
              </a:rPr>
              <a:t>Operating System Concepts – 10</a:t>
            </a:r>
            <a:r>
              <a:rPr lang="en-US" altLang="en-US" sz="1000" b="1" baseline="30000" dirty="0">
                <a:solidFill>
                  <a:srgbClr val="336699"/>
                </a:solidFill>
                <a:latin typeface="Helvetica" charset="0"/>
              </a:rPr>
              <a:t>th</a:t>
            </a:r>
            <a:r>
              <a:rPr lang="en-US" altLang="en-US" sz="1000" b="1" dirty="0">
                <a:solidFill>
                  <a:srgbClr val="336699"/>
                </a:solidFill>
                <a:latin typeface="Helvetica" charset="0"/>
              </a:rPr>
              <a:t> Edition</a:t>
            </a:r>
            <a:endParaRPr lang="en-US" altLang="en-US" sz="1000" b="1" dirty="0">
              <a:solidFill>
                <a:srgbClr val="336699"/>
              </a:solidFill>
              <a:latin typeface="Helvetica" charset="0"/>
            </a:endParaRPr>
          </a:p>
        </p:txBody>
      </p:sp>
      <p:pic>
        <p:nvPicPr>
          <p:cNvPr id="9" name="Picture 9" descr="dino_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0738" y="4157663"/>
            <a:ext cx="2062162" cy="1593850"/>
          </a:xfrm>
          <a:prstGeom prst="rect">
            <a:avLst/>
          </a:prstGeom>
          <a:noFill/>
          <a:ln w="76200">
            <a:solidFill>
              <a:srgbClr val="336699"/>
            </a:solidFill>
            <a:miter lim="800000"/>
            <a:headEnd/>
            <a:tailEnd/>
          </a:ln>
          <a:extLst>
            <a:ext uri="{909E8E84-426E-40DD-AFC4-6F175D3DCCD1}">
              <a14:hiddenFill xmlns:a14="http://schemas.microsoft.com/office/drawing/2010/main">
                <a:solidFill>
                  <a:srgbClr val="FFFFFF"/>
                </a:solidFill>
              </a14:hiddenFill>
            </a:ext>
          </a:extLst>
        </p:spPr>
      </p:pic>
      <p:sp>
        <p:nvSpPr>
          <p:cNvPr id="10" name="Rectangle 10"/>
          <p:cNvSpPr>
            <a:spLocks noChangeArrowheads="1"/>
          </p:cNvSpPr>
          <p:nvPr/>
        </p:nvSpPr>
        <p:spPr bwMode="auto">
          <a:xfrm>
            <a:off x="3224213" y="4006850"/>
            <a:ext cx="2336800" cy="1887538"/>
          </a:xfrm>
          <a:prstGeom prst="rect">
            <a:avLst/>
          </a:prstGeom>
          <a:noFill/>
          <a:ln w="57150" cmpd="thinThick">
            <a:solidFill>
              <a:srgbClr val="66CCFF"/>
            </a:solidFill>
            <a:miter lim="800000"/>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defRPr/>
            </a:pPr>
            <a:endParaRPr lang="en-US" altLang="en-US"/>
          </a:p>
        </p:txBody>
      </p:sp>
      <p:sp>
        <p:nvSpPr>
          <p:cNvPr id="152578" name="Rectangle 2"/>
          <p:cNvSpPr>
            <a:spLocks noGrp="1" noChangeArrowheads="1"/>
          </p:cNvSpPr>
          <p:nvPr>
            <p:ph type="ctrTitle"/>
          </p:nvPr>
        </p:nvSpPr>
        <p:spPr>
          <a:xfrm>
            <a:off x="685800" y="685800"/>
            <a:ext cx="7772400" cy="2127250"/>
          </a:xfrm>
        </p:spPr>
        <p:txBody>
          <a:bodyPr/>
          <a:lstStyle>
            <a:lvl1pPr>
              <a:defRPr sz="4300"/>
            </a:lvl1pPr>
          </a:lstStyle>
          <a:p>
            <a:r>
              <a:rPr lang="en-US" dirty="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1338" y="277813"/>
            <a:ext cx="2144712" cy="5486400"/>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277813"/>
            <a:ext cx="6281738" cy="548640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06450" y="1233488"/>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997450" y="1233488"/>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3.jpeg"/><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dino_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85750" y="0"/>
            <a:ext cx="1195388"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p:cNvSpPr>
            <a:spLocks noGrp="1" noChangeArrowheads="1"/>
          </p:cNvSpPr>
          <p:nvPr>
            <p:ph type="title"/>
          </p:nvPr>
        </p:nvSpPr>
        <p:spPr bwMode="auto">
          <a:xfrm>
            <a:off x="457200" y="233853"/>
            <a:ext cx="82296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en-US" altLang="en-US"/>
              <a:t>Click to edit Master title style</a:t>
            </a:r>
            <a:endParaRPr lang="en-US" altLang="en-US"/>
          </a:p>
        </p:txBody>
      </p:sp>
      <p:sp>
        <p:nvSpPr>
          <p:cNvPr id="1028" name="Rectangle 4"/>
          <p:cNvSpPr>
            <a:spLocks noGrp="1" noChangeArrowheads="1"/>
          </p:cNvSpPr>
          <p:nvPr>
            <p:ph type="body" idx="1"/>
          </p:nvPr>
        </p:nvSpPr>
        <p:spPr bwMode="auto">
          <a:xfrm>
            <a:off x="806450" y="1233488"/>
            <a:ext cx="772795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en-US" dirty="0"/>
              <a:t>Click to edit Master text styles</a:t>
            </a:r>
            <a:endParaRPr lang="en-US" altLang="en-US" dirty="0"/>
          </a:p>
          <a:p>
            <a:pPr lvl="1"/>
            <a:r>
              <a:rPr lang="en-US" altLang="en-US" dirty="0"/>
              <a:t>Second level</a:t>
            </a:r>
            <a:endParaRPr lang="en-US" altLang="en-US" dirty="0"/>
          </a:p>
          <a:p>
            <a:pPr lvl="2"/>
            <a:r>
              <a:rPr lang="en-US" altLang="en-US" dirty="0"/>
              <a:t>Third level</a:t>
            </a:r>
            <a:endParaRPr lang="en-US" altLang="en-US" dirty="0"/>
          </a:p>
          <a:p>
            <a:pPr lvl="3"/>
            <a:r>
              <a:rPr lang="en-US" altLang="en-US" dirty="0"/>
              <a:t>Fourth level</a:t>
            </a:r>
            <a:endParaRPr lang="en-US" altLang="en-US" dirty="0"/>
          </a:p>
          <a:p>
            <a:pPr lvl="4"/>
            <a:r>
              <a:rPr lang="en-US" altLang="en-US" dirty="0"/>
              <a:t>Fifth level</a:t>
            </a:r>
            <a:endParaRPr lang="en-US" altLang="en-US" dirty="0"/>
          </a:p>
        </p:txBody>
      </p:sp>
      <p:sp>
        <p:nvSpPr>
          <p:cNvPr id="1029" name="Rectangle 5"/>
          <p:cNvSpPr>
            <a:spLocks noChangeArrowheads="1"/>
          </p:cNvSpPr>
          <p:nvPr/>
        </p:nvSpPr>
        <p:spPr bwMode="auto">
          <a:xfrm>
            <a:off x="0" y="0"/>
            <a:ext cx="228600" cy="2286000"/>
          </a:xfrm>
          <a:prstGeom prst="rect">
            <a:avLst/>
          </a:prstGeom>
          <a:solidFill>
            <a:srgbClr val="336699"/>
          </a:solidFill>
          <a:ln>
            <a:noFill/>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eaLnBrk="1" hangingPunct="1">
              <a:defRPr/>
            </a:pPr>
            <a:endParaRPr lang="en-US" altLang="en-US" sz="2400">
              <a:latin typeface="Times New Roman" panose="02020603050405020304" pitchFamily="18" charset="0"/>
            </a:endParaRPr>
          </a:p>
        </p:txBody>
      </p:sp>
      <p:sp>
        <p:nvSpPr>
          <p:cNvPr id="1030" name="Line 6"/>
          <p:cNvSpPr>
            <a:spLocks noChangeShapeType="1"/>
          </p:cNvSpPr>
          <p:nvPr/>
        </p:nvSpPr>
        <p:spPr bwMode="auto">
          <a:xfrm>
            <a:off x="457200" y="860425"/>
            <a:ext cx="8077200" cy="0"/>
          </a:xfrm>
          <a:prstGeom prst="line">
            <a:avLst/>
          </a:prstGeom>
          <a:noFill/>
          <a:ln w="19050">
            <a:solidFill>
              <a:srgbClr val="336699"/>
            </a:solidFill>
            <a:round/>
          </a:ln>
          <a:extLst>
            <a:ext uri="{909E8E84-426E-40DD-AFC4-6F175D3DCCD1}">
              <a14:hiddenFill xmlns:a14="http://schemas.microsoft.com/office/drawing/2010/main">
                <a:noFill/>
              </a14:hiddenFill>
            </a:ext>
          </a:extLst>
        </p:spPr>
        <p:txBody>
          <a:bodyPr/>
          <a:lstStyle/>
          <a:p>
            <a:endParaRPr lang="en-US"/>
          </a:p>
        </p:txBody>
      </p:sp>
      <p:sp>
        <p:nvSpPr>
          <p:cNvPr id="1031" name="Rectangle 7"/>
          <p:cNvSpPr>
            <a:spLocks noChangeArrowheads="1"/>
          </p:cNvSpPr>
          <p:nvPr/>
        </p:nvSpPr>
        <p:spPr bwMode="auto">
          <a:xfrm>
            <a:off x="0" y="2286000"/>
            <a:ext cx="228600" cy="2286000"/>
          </a:xfrm>
          <a:prstGeom prst="rect">
            <a:avLst/>
          </a:prstGeom>
          <a:solidFill>
            <a:srgbClr val="99CCFF"/>
          </a:solidFill>
          <a:ln>
            <a:noFill/>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eaLnBrk="1" hangingPunct="1">
              <a:defRPr/>
            </a:pPr>
            <a:endParaRPr lang="en-US" altLang="en-US" sz="2400">
              <a:latin typeface="Times New Roman" panose="02020603050405020304" pitchFamily="18" charset="0"/>
            </a:endParaRPr>
          </a:p>
        </p:txBody>
      </p:sp>
      <p:sp>
        <p:nvSpPr>
          <p:cNvPr id="1032" name="Rectangle 8"/>
          <p:cNvSpPr>
            <a:spLocks noChangeArrowheads="1"/>
          </p:cNvSpPr>
          <p:nvPr/>
        </p:nvSpPr>
        <p:spPr bwMode="auto">
          <a:xfrm>
            <a:off x="0" y="4572000"/>
            <a:ext cx="228600" cy="2286000"/>
          </a:xfrm>
          <a:prstGeom prst="rect">
            <a:avLst/>
          </a:prstGeom>
          <a:solidFill>
            <a:srgbClr val="336699"/>
          </a:solidFill>
          <a:ln>
            <a:noFill/>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eaLnBrk="1" hangingPunct="1">
              <a:defRPr/>
            </a:pPr>
            <a:endParaRPr lang="en-US" altLang="en-US" sz="2400">
              <a:latin typeface="Times New Roman" panose="02020603050405020304" pitchFamily="18" charset="0"/>
            </a:endParaRPr>
          </a:p>
        </p:txBody>
      </p:sp>
      <p:sp>
        <p:nvSpPr>
          <p:cNvPr id="1033" name="Text Box 9"/>
          <p:cNvSpPr txBox="1">
            <a:spLocks noChangeArrowheads="1"/>
          </p:cNvSpPr>
          <p:nvPr/>
        </p:nvSpPr>
        <p:spPr bwMode="auto">
          <a:xfrm>
            <a:off x="4256147" y="6613525"/>
            <a:ext cx="447558" cy="246221"/>
          </a:xfrm>
          <a:prstGeom prst="rect">
            <a:avLst/>
          </a:prstGeom>
          <a:noFill/>
          <a:ln>
            <a:noFill/>
          </a:ln>
        </p:spPr>
        <p:txBody>
          <a:bodyPr wrap="none">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defRPr/>
            </a:pPr>
            <a:r>
              <a:rPr lang="en-US" altLang="en-US" sz="1000" b="1" dirty="0">
                <a:solidFill>
                  <a:srgbClr val="006699"/>
                </a:solidFill>
                <a:latin typeface="Helvetica" charset="0"/>
              </a:rPr>
              <a:t>5.</a:t>
            </a:r>
            <a:fld id="{4EB6AB46-21AB-49DC-9DBD-606B37BEB33B}" type="slidenum">
              <a:rPr lang="en-US" altLang="en-US" sz="1000" b="1" smtClean="0">
                <a:solidFill>
                  <a:srgbClr val="006699"/>
                </a:solidFill>
                <a:latin typeface="Helvetica" charset="0"/>
              </a:rPr>
            </a:fld>
            <a:endParaRPr lang="en-US" altLang="en-US" sz="1000" b="1" dirty="0">
              <a:solidFill>
                <a:srgbClr val="006699"/>
              </a:solidFill>
              <a:latin typeface="Helvetica" charset="0"/>
            </a:endParaRPr>
          </a:p>
        </p:txBody>
      </p:sp>
      <p:sp>
        <p:nvSpPr>
          <p:cNvPr id="1034" name="Text Box 10"/>
          <p:cNvSpPr txBox="1">
            <a:spLocks noChangeArrowheads="1"/>
          </p:cNvSpPr>
          <p:nvPr/>
        </p:nvSpPr>
        <p:spPr bwMode="auto">
          <a:xfrm>
            <a:off x="6489700" y="6588125"/>
            <a:ext cx="2713038" cy="244475"/>
          </a:xfrm>
          <a:prstGeom prst="rect">
            <a:avLst/>
          </a:prstGeom>
          <a:noFill/>
          <a:ln>
            <a:noFill/>
          </a:ln>
        </p:spPr>
        <p:txBody>
          <a:bodyP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defRPr/>
            </a:pPr>
            <a:r>
              <a:rPr lang="en-US" altLang="en-US" sz="1000" b="1" dirty="0">
                <a:solidFill>
                  <a:srgbClr val="006699"/>
                </a:solidFill>
                <a:latin typeface="Helvetica" charset="0"/>
              </a:rPr>
              <a:t>Silberschatz, Galvin and Gagne ©2018</a:t>
            </a:r>
            <a:endParaRPr lang="en-US" altLang="en-US" sz="1000" b="1" dirty="0">
              <a:solidFill>
                <a:srgbClr val="006699"/>
              </a:solidFill>
              <a:latin typeface="Helvetica" charset="0"/>
            </a:endParaRPr>
          </a:p>
        </p:txBody>
      </p:sp>
      <p:sp>
        <p:nvSpPr>
          <p:cNvPr id="1035" name="Text Box 11"/>
          <p:cNvSpPr txBox="1">
            <a:spLocks noChangeArrowheads="1"/>
          </p:cNvSpPr>
          <p:nvPr/>
        </p:nvSpPr>
        <p:spPr bwMode="auto">
          <a:xfrm>
            <a:off x="185738" y="6595087"/>
            <a:ext cx="2730500" cy="246062"/>
          </a:xfrm>
          <a:prstGeom prst="rect">
            <a:avLst/>
          </a:prstGeom>
          <a:noFill/>
          <a:ln>
            <a:noFill/>
          </a:ln>
        </p:spPr>
        <p:txBody>
          <a:bodyPr wrap="none">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spcBef>
                <a:spcPct val="50000"/>
              </a:spcBef>
              <a:defRPr/>
            </a:pPr>
            <a:r>
              <a:rPr lang="en-US" altLang="en-US" sz="1000" b="1" dirty="0">
                <a:solidFill>
                  <a:srgbClr val="006699"/>
                </a:solidFill>
                <a:latin typeface="Helvetica" charset="0"/>
              </a:rPr>
              <a:t>Operating System Concepts – 10</a:t>
            </a:r>
            <a:r>
              <a:rPr lang="en-US" altLang="en-US" sz="1000" b="1" baseline="30000" dirty="0">
                <a:solidFill>
                  <a:srgbClr val="006699"/>
                </a:solidFill>
                <a:latin typeface="Helvetica" charset="0"/>
              </a:rPr>
              <a:t>th</a:t>
            </a:r>
            <a:r>
              <a:rPr lang="en-US" altLang="en-US" sz="1000" b="1" dirty="0">
                <a:solidFill>
                  <a:srgbClr val="006699"/>
                </a:solidFill>
                <a:latin typeface="Helvetica" charset="0"/>
              </a:rPr>
              <a:t> Edition</a:t>
            </a:r>
            <a:endParaRPr lang="en-US" altLang="en-US" sz="1000" b="1" dirty="0">
              <a:solidFill>
                <a:srgbClr val="006699"/>
              </a:solidFill>
              <a:latin typeface="Helvetica" charset="0"/>
            </a:endParaRPr>
          </a:p>
        </p:txBody>
      </p:sp>
      <p:pic>
        <p:nvPicPr>
          <p:cNvPr id="1036" name="Picture 12" descr="dino_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773988" y="5849938"/>
            <a:ext cx="1284287"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3200" b="1">
          <a:solidFill>
            <a:srgbClr val="006699"/>
          </a:solidFill>
          <a:latin typeface="+mj-lt"/>
          <a:ea typeface="MS PGothic" panose="020B0600070205080204" pitchFamily="34" charset="-128"/>
          <a:cs typeface="MS PGothic" panose="020B0600070205080204" pitchFamily="34" charset="-128"/>
        </a:defRPr>
      </a:lvl1pPr>
      <a:lvl2pPr algn="ctr" rtl="0" eaLnBrk="0" fontAlgn="base" hangingPunct="0">
        <a:spcBef>
          <a:spcPct val="0"/>
        </a:spcBef>
        <a:spcAft>
          <a:spcPct val="0"/>
        </a:spcAft>
        <a:defRPr sz="3200" b="1">
          <a:solidFill>
            <a:srgbClr val="006699"/>
          </a:solidFill>
          <a:latin typeface="Arial" panose="020B0604020202020204" pitchFamily="34" charset="0"/>
          <a:ea typeface="MS PGothic" panose="020B0600070205080204" pitchFamily="34" charset="-128"/>
          <a:cs typeface="MS PGothic" panose="020B0600070205080204" pitchFamily="34" charset="-128"/>
        </a:defRPr>
      </a:lvl2pPr>
      <a:lvl3pPr algn="ctr" rtl="0" eaLnBrk="0" fontAlgn="base" hangingPunct="0">
        <a:spcBef>
          <a:spcPct val="0"/>
        </a:spcBef>
        <a:spcAft>
          <a:spcPct val="0"/>
        </a:spcAft>
        <a:defRPr sz="3200" b="1">
          <a:solidFill>
            <a:srgbClr val="006699"/>
          </a:solidFill>
          <a:latin typeface="Arial" panose="020B0604020202020204" pitchFamily="34" charset="0"/>
          <a:ea typeface="MS PGothic" panose="020B0600070205080204" pitchFamily="34" charset="-128"/>
          <a:cs typeface="MS PGothic" panose="020B0600070205080204" pitchFamily="34" charset="-128"/>
        </a:defRPr>
      </a:lvl3pPr>
      <a:lvl4pPr algn="ctr" rtl="0" eaLnBrk="0" fontAlgn="base" hangingPunct="0">
        <a:spcBef>
          <a:spcPct val="0"/>
        </a:spcBef>
        <a:spcAft>
          <a:spcPct val="0"/>
        </a:spcAft>
        <a:defRPr sz="3200" b="1">
          <a:solidFill>
            <a:srgbClr val="006699"/>
          </a:solidFill>
          <a:latin typeface="Arial" panose="020B0604020202020204" pitchFamily="34" charset="0"/>
          <a:ea typeface="MS PGothic" panose="020B0600070205080204" pitchFamily="34" charset="-128"/>
          <a:cs typeface="MS PGothic" panose="020B0600070205080204" pitchFamily="34" charset="-128"/>
        </a:defRPr>
      </a:lvl4pPr>
      <a:lvl5pPr algn="ctr" rtl="0" eaLnBrk="0" fontAlgn="base" hangingPunct="0">
        <a:spcBef>
          <a:spcPct val="0"/>
        </a:spcBef>
        <a:spcAft>
          <a:spcPct val="0"/>
        </a:spcAft>
        <a:defRPr sz="3200" b="1">
          <a:solidFill>
            <a:srgbClr val="006699"/>
          </a:solidFill>
          <a:latin typeface="Arial" panose="020B0604020202020204" pitchFamily="34" charset="0"/>
          <a:ea typeface="MS PGothic" panose="020B0600070205080204" pitchFamily="34" charset="-128"/>
          <a:cs typeface="MS PGothic" panose="020B0600070205080204" pitchFamily="34" charset="-128"/>
        </a:defRPr>
      </a:lvl5pPr>
      <a:lvl6pPr marL="457200" algn="ctr" rtl="0" fontAlgn="base">
        <a:spcBef>
          <a:spcPct val="0"/>
        </a:spcBef>
        <a:spcAft>
          <a:spcPct val="0"/>
        </a:spcAft>
        <a:defRPr sz="3200" b="1">
          <a:solidFill>
            <a:srgbClr val="006699"/>
          </a:solidFill>
          <a:latin typeface="Arial" panose="020B0604020202020204" pitchFamily="34" charset="0"/>
        </a:defRPr>
      </a:lvl6pPr>
      <a:lvl7pPr marL="914400" algn="ctr" rtl="0" fontAlgn="base">
        <a:spcBef>
          <a:spcPct val="0"/>
        </a:spcBef>
        <a:spcAft>
          <a:spcPct val="0"/>
        </a:spcAft>
        <a:defRPr sz="3200" b="1">
          <a:solidFill>
            <a:srgbClr val="006699"/>
          </a:solidFill>
          <a:latin typeface="Arial" panose="020B0604020202020204" pitchFamily="34" charset="0"/>
        </a:defRPr>
      </a:lvl7pPr>
      <a:lvl8pPr marL="1371600" algn="ctr" rtl="0" fontAlgn="base">
        <a:spcBef>
          <a:spcPct val="0"/>
        </a:spcBef>
        <a:spcAft>
          <a:spcPct val="0"/>
        </a:spcAft>
        <a:defRPr sz="3200" b="1">
          <a:solidFill>
            <a:srgbClr val="006699"/>
          </a:solidFill>
          <a:latin typeface="Arial" panose="020B0604020202020204" pitchFamily="34" charset="0"/>
        </a:defRPr>
      </a:lvl8pPr>
      <a:lvl9pPr marL="1828800" algn="ctr" rtl="0" fontAlgn="base">
        <a:spcBef>
          <a:spcPct val="0"/>
        </a:spcBef>
        <a:spcAft>
          <a:spcPct val="0"/>
        </a:spcAft>
        <a:defRPr sz="3200" b="1">
          <a:solidFill>
            <a:srgbClr val="006699"/>
          </a:solidFill>
          <a:latin typeface="Arial" panose="020B0604020202020204" pitchFamily="34" charset="0"/>
        </a:defRPr>
      </a:lvl9pPr>
    </p:titleStyle>
    <p:bodyStyle>
      <a:lvl1pPr marL="342900" indent="-342900" algn="l" rtl="0" eaLnBrk="0" fontAlgn="base" hangingPunct="0">
        <a:spcBef>
          <a:spcPct val="35000"/>
        </a:spcBef>
        <a:spcAft>
          <a:spcPct val="0"/>
        </a:spcAft>
        <a:buClr>
          <a:srgbClr val="993300"/>
        </a:buClr>
        <a:buSzPct val="110000"/>
        <a:buFont typeface="Wingdings" panose="05000000000000000000" pitchFamily="2" charset="2"/>
        <a:buChar char="§"/>
        <a:defRPr kumimoji="1">
          <a:solidFill>
            <a:schemeClr val="tx1"/>
          </a:solidFill>
          <a:latin typeface="+mn-lt"/>
          <a:ea typeface="MS PGothic" panose="020B0600070205080204" pitchFamily="34" charset="-128"/>
          <a:cs typeface="MS PGothic" panose="020B0600070205080204" pitchFamily="34" charset="-128"/>
        </a:defRPr>
      </a:lvl1pPr>
      <a:lvl2pPr marL="742950" indent="-285750" algn="l" rtl="0" eaLnBrk="0" fontAlgn="base" hangingPunct="0">
        <a:spcBef>
          <a:spcPct val="35000"/>
        </a:spcBef>
        <a:spcAft>
          <a:spcPct val="0"/>
        </a:spcAft>
        <a:buClr>
          <a:srgbClr val="CC6600"/>
        </a:buClr>
        <a:buSzPct val="110000"/>
        <a:buFont typeface="Arial" panose="020B0604020202020204" pitchFamily="34" charset="0"/>
        <a:buChar char="•"/>
        <a:defRPr kumimoji="1">
          <a:solidFill>
            <a:schemeClr val="tx1"/>
          </a:solidFill>
          <a:latin typeface="+mn-lt"/>
          <a:ea typeface="MS PGothic" panose="020B0600070205080204" pitchFamily="34" charset="-128"/>
        </a:defRPr>
      </a:lvl2pPr>
      <a:lvl3pPr marL="1085850" indent="-228600" algn="l" rtl="0" eaLnBrk="0" fontAlgn="base" hangingPunct="0">
        <a:spcBef>
          <a:spcPct val="35000"/>
        </a:spcBef>
        <a:spcAft>
          <a:spcPct val="0"/>
        </a:spcAft>
        <a:buClr>
          <a:srgbClr val="009900"/>
        </a:buClr>
        <a:buSzPct val="75000"/>
        <a:buFont typeface="Webdings" panose="05030102010509060703" pitchFamily="18" charset="2"/>
        <a:buChar char="4"/>
        <a:defRPr kumimoji="1">
          <a:solidFill>
            <a:schemeClr val="tx1"/>
          </a:solidFill>
          <a:latin typeface="+mn-lt"/>
          <a:ea typeface="MS PGothic" panose="020B0600070205080204" pitchFamily="34"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n-lt"/>
          <a:ea typeface="MS PGothic" panose="020B0600070205080204" pitchFamily="34"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anose="020B0600070205080204" pitchFamily="34"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anose="020B0600070205080204" pitchFamily="34"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anose="020B0600070205080204" pitchFamily="34"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anose="020B0600070205080204" pitchFamily="34"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anose="020B0600070205080204" pitchFamily="34"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7.wmf"/></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8.wmf"/></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9.wmf"/></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2.xml"/><Relationship Id="rId2" Type="http://schemas.openxmlformats.org/officeDocument/2006/relationships/image" Target="../media/image11.jpeg"/><Relationship Id="rId1"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6.xml"/><Relationship Id="rId1" Type="http://schemas.openxmlformats.org/officeDocument/2006/relationships/image" Target="../media/image12.jpe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image" Target="../media/image13.wmf"/></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image" Target="../media/image14.wmf"/></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6.xml"/><Relationship Id="rId1" Type="http://schemas.openxmlformats.org/officeDocument/2006/relationships/image" Target="../media/image15.jpe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6.xml"/><Relationship Id="rId1" Type="http://schemas.openxmlformats.org/officeDocument/2006/relationships/image" Target="../media/image16.jpe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image" Target="../media/image17.jpe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image" Target="../media/image18.jpe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image" Target="../media/image19.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jpe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image" Target="../media/image21.jpe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jpe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43.xml.rels><?xml version="1.0" encoding="UTF-8" standalone="yes"?>
<Relationships xmlns="http://schemas.openxmlformats.org/package/2006/relationships"><Relationship Id="rId5" Type="http://schemas.openxmlformats.org/officeDocument/2006/relationships/notesSlide" Target="../notesSlides/notesSlide40.xml"/><Relationship Id="rId4" Type="http://schemas.openxmlformats.org/officeDocument/2006/relationships/slideLayout" Target="../slideLayouts/slideLayout2.xml"/><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image" Target="../media/image26.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image" Target="../media/image5.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2"/>
          <p:cNvSpPr>
            <a:spLocks noGrp="1" noChangeArrowheads="1"/>
          </p:cNvSpPr>
          <p:nvPr>
            <p:ph type="ctrTitle"/>
          </p:nvPr>
        </p:nvSpPr>
        <p:spPr>
          <a:xfrm>
            <a:off x="685800" y="782638"/>
            <a:ext cx="7772400" cy="2127250"/>
          </a:xfrm>
        </p:spPr>
        <p:txBody>
          <a:bodyPr/>
          <a:lstStyle/>
          <a:p>
            <a:pPr eaLnBrk="1" hangingPunct="1"/>
            <a:r>
              <a:rPr lang="en-US" altLang="en-US" dirty="0"/>
              <a:t>Chapter 5:  CPU Scheduling</a:t>
            </a:r>
            <a:endParaRPr lang="en-US"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ChangeArrowheads="1"/>
          </p:cNvSpPr>
          <p:nvPr>
            <p:ph type="title"/>
          </p:nvPr>
        </p:nvSpPr>
        <p:spPr>
          <a:xfrm>
            <a:off x="990600" y="214313"/>
            <a:ext cx="7696200" cy="576262"/>
          </a:xfrm>
        </p:spPr>
        <p:txBody>
          <a:bodyPr/>
          <a:lstStyle/>
          <a:p>
            <a:pPr eaLnBrk="1" hangingPunct="1"/>
            <a:r>
              <a:rPr lang="en-US" altLang="en-US" dirty="0"/>
              <a:t>Scheduling Criteria</a:t>
            </a:r>
            <a:endParaRPr lang="en-US" altLang="en-US" dirty="0"/>
          </a:p>
        </p:txBody>
      </p:sp>
      <p:sp>
        <p:nvSpPr>
          <p:cNvPr id="19458" name="Rectangle 3"/>
          <p:cNvSpPr>
            <a:spLocks noGrp="1" noChangeArrowheads="1"/>
          </p:cNvSpPr>
          <p:nvPr>
            <p:ph type="body" idx="1"/>
          </p:nvPr>
        </p:nvSpPr>
        <p:spPr>
          <a:xfrm>
            <a:off x="849085" y="1246189"/>
            <a:ext cx="6692761" cy="4904520"/>
          </a:xfrm>
        </p:spPr>
        <p:txBody>
          <a:bodyPr/>
          <a:lstStyle/>
          <a:p>
            <a:r>
              <a:rPr lang="en-US" altLang="en-US" b="1" dirty="0"/>
              <a:t>CPU utilization </a:t>
            </a:r>
            <a:r>
              <a:rPr lang="en-US" altLang="en-US" dirty="0"/>
              <a:t>– keep the CPU as busy as possible</a:t>
            </a:r>
            <a:endParaRPr lang="en-US" altLang="en-US" dirty="0"/>
          </a:p>
          <a:p>
            <a:r>
              <a:rPr lang="en-US" altLang="en-US" b="1" dirty="0"/>
              <a:t>Throughput</a:t>
            </a:r>
            <a:r>
              <a:rPr lang="en-US" altLang="en-US" dirty="0"/>
              <a:t> – # of processes that complete their execution per time unit</a:t>
            </a:r>
            <a:endParaRPr lang="en-US" altLang="en-US" dirty="0"/>
          </a:p>
          <a:p>
            <a:r>
              <a:rPr lang="en-US" altLang="en-US" b="1" dirty="0"/>
              <a:t>Turnaround time </a:t>
            </a:r>
            <a:r>
              <a:rPr lang="en-US" altLang="en-US" dirty="0"/>
              <a:t>– amount of time to execute a particular process</a:t>
            </a:r>
            <a:endParaRPr lang="en-US" altLang="en-US" dirty="0"/>
          </a:p>
          <a:p>
            <a:r>
              <a:rPr lang="en-US" altLang="en-US" b="1" dirty="0"/>
              <a:t>Waiting time </a:t>
            </a:r>
            <a:r>
              <a:rPr lang="en-US" altLang="en-US" dirty="0"/>
              <a:t>– amount of time a process has been waiting in the ready queue</a:t>
            </a:r>
            <a:endParaRPr lang="en-US" altLang="en-US" dirty="0"/>
          </a:p>
          <a:p>
            <a:r>
              <a:rPr lang="en-US" altLang="en-US" b="1" dirty="0"/>
              <a:t>Response time </a:t>
            </a:r>
            <a:r>
              <a:rPr lang="en-US" altLang="en-US" dirty="0"/>
              <a:t>– amount of time it takes from when a request was submitted until the first response is produced. </a:t>
            </a:r>
            <a:endParaRPr lang="en-US"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423450" y="143942"/>
            <a:ext cx="7513637" cy="576262"/>
          </a:xfrm>
        </p:spPr>
        <p:txBody>
          <a:bodyPr/>
          <a:lstStyle/>
          <a:p>
            <a:pPr eaLnBrk="1" hangingPunct="1"/>
            <a:r>
              <a:rPr lang="en-US" altLang="en-US" sz="2800" dirty="0"/>
              <a:t>Scheduling Algorithm Optimization Criteria</a:t>
            </a:r>
            <a:endParaRPr lang="en-US" altLang="en-US" sz="2800" dirty="0"/>
          </a:p>
        </p:txBody>
      </p:sp>
      <p:sp>
        <p:nvSpPr>
          <p:cNvPr id="21506" name="Rectangle 3"/>
          <p:cNvSpPr>
            <a:spLocks noGrp="1" noChangeArrowheads="1"/>
          </p:cNvSpPr>
          <p:nvPr>
            <p:ph type="body" idx="1"/>
          </p:nvPr>
        </p:nvSpPr>
        <p:spPr>
          <a:xfrm>
            <a:off x="852488" y="1113511"/>
            <a:ext cx="6115050" cy="4483100"/>
          </a:xfrm>
        </p:spPr>
        <p:txBody>
          <a:bodyPr/>
          <a:lstStyle/>
          <a:p>
            <a:r>
              <a:rPr lang="en-US" altLang="en-US" dirty="0"/>
              <a:t>Max CPU utilization</a:t>
            </a:r>
            <a:endParaRPr lang="en-US" altLang="en-US" dirty="0"/>
          </a:p>
          <a:p>
            <a:r>
              <a:rPr lang="en-US" altLang="en-US" dirty="0"/>
              <a:t>Max throughput</a:t>
            </a:r>
            <a:endParaRPr lang="en-US" altLang="en-US" dirty="0"/>
          </a:p>
          <a:p>
            <a:r>
              <a:rPr lang="en-US" altLang="en-US" dirty="0"/>
              <a:t>Min turnaround time </a:t>
            </a:r>
            <a:endParaRPr lang="en-US" altLang="en-US" dirty="0"/>
          </a:p>
          <a:p>
            <a:r>
              <a:rPr lang="en-US" altLang="en-US" dirty="0"/>
              <a:t>Min waiting time </a:t>
            </a:r>
            <a:endParaRPr lang="en-US" altLang="en-US" dirty="0"/>
          </a:p>
          <a:p>
            <a:r>
              <a:rPr lang="en-US" altLang="en-US" dirty="0"/>
              <a:t>Min response time</a:t>
            </a:r>
            <a:endParaRPr lang="en-US"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a:xfrm>
            <a:off x="1107396" y="287515"/>
            <a:ext cx="7997825" cy="457200"/>
          </a:xfrm>
        </p:spPr>
        <p:txBody>
          <a:bodyPr/>
          <a:lstStyle/>
          <a:p>
            <a:pPr eaLnBrk="1" hangingPunct="1"/>
            <a:r>
              <a:rPr lang="en-US" altLang="en-US" sz="2800" dirty="0"/>
              <a:t>First- Come, First-Served (FCFS) Scheduling</a:t>
            </a:r>
            <a:endParaRPr lang="en-US" altLang="en-US" sz="2800" dirty="0"/>
          </a:p>
        </p:txBody>
      </p:sp>
      <p:sp>
        <p:nvSpPr>
          <p:cNvPr id="23554" name="Rectangle 3"/>
          <p:cNvSpPr>
            <a:spLocks noGrp="1" noChangeArrowheads="1"/>
          </p:cNvSpPr>
          <p:nvPr>
            <p:ph type="body" idx="1"/>
          </p:nvPr>
        </p:nvSpPr>
        <p:spPr>
          <a:xfrm>
            <a:off x="833438" y="1250950"/>
            <a:ext cx="7566025" cy="4114800"/>
          </a:xfrm>
        </p:spPr>
        <p:txBody>
          <a:bodyPr/>
          <a:lstStyle/>
          <a:p>
            <a:pPr>
              <a:lnSpc>
                <a:spcPct val="90000"/>
              </a:lnSpc>
              <a:buFont typeface="Monotype Sorts" pitchFamily="-84" charset="2"/>
              <a:buNone/>
              <a:tabLst>
                <a:tab pos="3028950" algn="ctr"/>
                <a:tab pos="4633595" algn="ctr"/>
              </a:tabLst>
            </a:pPr>
            <a:r>
              <a:rPr lang="en-US" altLang="en-US" sz="1600"/>
              <a:t>		</a:t>
            </a:r>
            <a:r>
              <a:rPr lang="en-US" altLang="en-US" u="sng"/>
              <a:t>Process</a:t>
            </a:r>
            <a:r>
              <a:rPr lang="en-US" altLang="en-US"/>
              <a:t>	</a:t>
            </a:r>
            <a:r>
              <a:rPr lang="en-US" altLang="en-US" u="sng"/>
              <a:t>Burst Time	</a:t>
            </a:r>
            <a:endParaRPr lang="en-US" altLang="en-US" u="sng"/>
          </a:p>
          <a:p>
            <a:pPr>
              <a:lnSpc>
                <a:spcPct val="90000"/>
              </a:lnSpc>
              <a:buFont typeface="Monotype Sorts" pitchFamily="-84" charset="2"/>
              <a:buNone/>
              <a:tabLst>
                <a:tab pos="3028950" algn="ctr"/>
                <a:tab pos="4633595" algn="ctr"/>
              </a:tabLst>
            </a:pPr>
            <a:r>
              <a:rPr lang="en-US" altLang="en-US"/>
              <a:t>		 </a:t>
            </a:r>
            <a:r>
              <a:rPr lang="en-US" altLang="en-US" i="1"/>
              <a:t>P</a:t>
            </a:r>
            <a:r>
              <a:rPr lang="en-US" altLang="en-US" i="1" baseline="-25000"/>
              <a:t>1</a:t>
            </a:r>
            <a:r>
              <a:rPr lang="en-US" altLang="en-US"/>
              <a:t>	24</a:t>
            </a:r>
            <a:endParaRPr lang="en-US" altLang="en-US"/>
          </a:p>
          <a:p>
            <a:pPr>
              <a:lnSpc>
                <a:spcPct val="90000"/>
              </a:lnSpc>
              <a:buFont typeface="Monotype Sorts" pitchFamily="-84" charset="2"/>
              <a:buNone/>
              <a:tabLst>
                <a:tab pos="3028950" algn="ctr"/>
                <a:tab pos="4633595" algn="ctr"/>
              </a:tabLst>
            </a:pPr>
            <a:r>
              <a:rPr lang="en-US" altLang="en-US"/>
              <a:t>		 </a:t>
            </a:r>
            <a:r>
              <a:rPr lang="en-US" altLang="en-US" i="1"/>
              <a:t>P</a:t>
            </a:r>
            <a:r>
              <a:rPr lang="en-US" altLang="en-US" i="1" baseline="-25000"/>
              <a:t>2</a:t>
            </a:r>
            <a:r>
              <a:rPr lang="en-US" altLang="en-US"/>
              <a:t> 	3</a:t>
            </a:r>
            <a:endParaRPr lang="en-US" altLang="en-US"/>
          </a:p>
          <a:p>
            <a:pPr>
              <a:lnSpc>
                <a:spcPct val="90000"/>
              </a:lnSpc>
              <a:buFont typeface="Monotype Sorts" pitchFamily="-84" charset="2"/>
              <a:buNone/>
              <a:tabLst>
                <a:tab pos="3028950" algn="ctr"/>
                <a:tab pos="4633595" algn="ctr"/>
              </a:tabLst>
            </a:pPr>
            <a:r>
              <a:rPr lang="en-US" altLang="en-US"/>
              <a:t>		 </a:t>
            </a:r>
            <a:r>
              <a:rPr lang="en-US" altLang="en-US" i="1"/>
              <a:t>P</a:t>
            </a:r>
            <a:r>
              <a:rPr lang="en-US" altLang="en-US" i="1" baseline="-25000"/>
              <a:t>3	 </a:t>
            </a:r>
            <a:r>
              <a:rPr lang="en-US" altLang="en-US"/>
              <a:t>3</a:t>
            </a:r>
            <a:r>
              <a:rPr lang="en-US" altLang="en-US" i="1" baseline="-25000"/>
              <a:t> </a:t>
            </a:r>
            <a:endParaRPr lang="en-US" altLang="en-US" i="1" baseline="-25000"/>
          </a:p>
          <a:p>
            <a:pPr>
              <a:lnSpc>
                <a:spcPct val="90000"/>
              </a:lnSpc>
              <a:tabLst>
                <a:tab pos="3028950" algn="ctr"/>
                <a:tab pos="4633595" algn="ctr"/>
              </a:tabLst>
            </a:pPr>
            <a:r>
              <a:rPr lang="en-US" altLang="en-US"/>
              <a:t>Suppose that the processes arrive in the order: </a:t>
            </a:r>
            <a:r>
              <a:rPr lang="en-US" altLang="en-US" i="1"/>
              <a:t>P</a:t>
            </a:r>
            <a:r>
              <a:rPr lang="en-US" altLang="en-US" i="1" baseline="-25000"/>
              <a:t>1</a:t>
            </a:r>
            <a:r>
              <a:rPr lang="en-US" altLang="en-US"/>
              <a:t> , </a:t>
            </a:r>
            <a:r>
              <a:rPr lang="en-US" altLang="en-US" i="1"/>
              <a:t>P</a:t>
            </a:r>
            <a:r>
              <a:rPr lang="en-US" altLang="en-US" i="1" baseline="-25000"/>
              <a:t>2</a:t>
            </a:r>
            <a:r>
              <a:rPr lang="en-US" altLang="en-US"/>
              <a:t> , </a:t>
            </a:r>
            <a:r>
              <a:rPr lang="en-US" altLang="en-US" i="1"/>
              <a:t>P</a:t>
            </a:r>
            <a:r>
              <a:rPr lang="en-US" altLang="en-US" i="1" baseline="-25000"/>
              <a:t>3  </a:t>
            </a:r>
            <a:br>
              <a:rPr lang="en-US" altLang="en-US" i="1" baseline="-25000"/>
            </a:br>
            <a:r>
              <a:rPr lang="en-US" altLang="en-US"/>
              <a:t>The Gantt Chart for the schedule is:</a:t>
            </a:r>
            <a:br>
              <a:rPr lang="en-US" altLang="en-US"/>
            </a:br>
            <a:br>
              <a:rPr lang="en-US" altLang="en-US" sz="1600"/>
            </a:br>
            <a:br>
              <a:rPr lang="en-US" altLang="en-US" sz="1600"/>
            </a:br>
            <a:br>
              <a:rPr lang="en-US" altLang="en-US" sz="1600"/>
            </a:br>
            <a:br>
              <a:rPr lang="en-US" altLang="en-US" sz="1600"/>
            </a:br>
            <a:endParaRPr lang="en-US" altLang="en-US" sz="1600"/>
          </a:p>
          <a:p>
            <a:pPr>
              <a:lnSpc>
                <a:spcPct val="90000"/>
              </a:lnSpc>
              <a:buFont typeface="Monotype Sorts" pitchFamily="-84" charset="2"/>
              <a:buNone/>
              <a:tabLst>
                <a:tab pos="3028950" algn="ctr"/>
                <a:tab pos="4633595" algn="ctr"/>
              </a:tabLst>
            </a:pPr>
            <a:endParaRPr lang="en-US" altLang="en-US" sz="1600"/>
          </a:p>
          <a:p>
            <a:pPr>
              <a:lnSpc>
                <a:spcPct val="90000"/>
              </a:lnSpc>
              <a:tabLst>
                <a:tab pos="3028950" algn="ctr"/>
                <a:tab pos="4633595" algn="ctr"/>
              </a:tabLst>
            </a:pPr>
            <a:r>
              <a:rPr lang="en-US" altLang="en-US"/>
              <a:t>Waiting time for </a:t>
            </a:r>
            <a:r>
              <a:rPr lang="en-US" altLang="en-US" i="1"/>
              <a:t>P</a:t>
            </a:r>
            <a:r>
              <a:rPr lang="en-US" altLang="en-US" i="1" baseline="-25000"/>
              <a:t>1</a:t>
            </a:r>
            <a:r>
              <a:rPr lang="en-US" altLang="en-US"/>
              <a:t>  = 0; </a:t>
            </a:r>
            <a:r>
              <a:rPr lang="en-US" altLang="en-US" i="1"/>
              <a:t>P</a:t>
            </a:r>
            <a:r>
              <a:rPr lang="en-US" altLang="en-US" i="1" baseline="-25000"/>
              <a:t>2</a:t>
            </a:r>
            <a:r>
              <a:rPr lang="en-US" altLang="en-US"/>
              <a:t>  = 24; </a:t>
            </a:r>
            <a:r>
              <a:rPr lang="en-US" altLang="en-US" i="1"/>
              <a:t>P</a:t>
            </a:r>
            <a:r>
              <a:rPr lang="en-US" altLang="en-US" i="1" baseline="-25000"/>
              <a:t>3 </a:t>
            </a:r>
            <a:r>
              <a:rPr lang="en-US" altLang="en-US"/>
              <a:t>= 27</a:t>
            </a:r>
            <a:endParaRPr lang="en-US" altLang="en-US"/>
          </a:p>
          <a:p>
            <a:pPr>
              <a:lnSpc>
                <a:spcPct val="90000"/>
              </a:lnSpc>
              <a:tabLst>
                <a:tab pos="3028950" algn="ctr"/>
                <a:tab pos="4633595" algn="ctr"/>
              </a:tabLst>
            </a:pPr>
            <a:r>
              <a:rPr lang="en-US" altLang="en-US"/>
              <a:t>Average waiting time:  (0 + 24 + 27)/3 = 17</a:t>
            </a:r>
            <a:endParaRPr lang="en-US" altLang="en-US"/>
          </a:p>
        </p:txBody>
      </p:sp>
      <p:pic>
        <p:nvPicPr>
          <p:cNvPr id="23555" name="Picture 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171575" y="3479800"/>
            <a:ext cx="6954838" cy="801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noChangeArrowheads="1"/>
          </p:cNvSpPr>
          <p:nvPr>
            <p:ph type="title"/>
          </p:nvPr>
        </p:nvSpPr>
        <p:spPr>
          <a:xfrm>
            <a:off x="982663" y="231158"/>
            <a:ext cx="7704137" cy="576262"/>
          </a:xfrm>
        </p:spPr>
        <p:txBody>
          <a:bodyPr/>
          <a:lstStyle/>
          <a:p>
            <a:pPr eaLnBrk="1" hangingPunct="1"/>
            <a:r>
              <a:rPr lang="en-US" altLang="en-US" dirty="0"/>
              <a:t>FCFS Scheduling (Cont.)</a:t>
            </a:r>
            <a:endParaRPr lang="en-US" altLang="en-US" dirty="0"/>
          </a:p>
        </p:txBody>
      </p:sp>
      <p:sp>
        <p:nvSpPr>
          <p:cNvPr id="13315" name="Rectangle 3"/>
          <p:cNvSpPr>
            <a:spLocks noGrp="1" noChangeArrowheads="1"/>
          </p:cNvSpPr>
          <p:nvPr>
            <p:ph type="body" idx="1"/>
          </p:nvPr>
        </p:nvSpPr>
        <p:spPr>
          <a:xfrm>
            <a:off x="855663" y="1233488"/>
            <a:ext cx="7704137" cy="4530725"/>
          </a:xfrm>
        </p:spPr>
        <p:txBody>
          <a:bodyPr/>
          <a:lstStyle/>
          <a:p>
            <a:pPr>
              <a:buFont typeface="Monotype Sorts" pitchFamily="-84" charset="2"/>
              <a:buNone/>
              <a:tabLst>
                <a:tab pos="3649345" algn="ctr"/>
              </a:tabLst>
              <a:defRPr/>
            </a:pPr>
            <a:r>
              <a:rPr lang="en-US" altLang="en-US" dirty="0">
                <a:cs typeface="MS PGothic" panose="020B0600070205080204" pitchFamily="34" charset="-128"/>
              </a:rPr>
              <a:t>Suppose that the processes arrive in the order:</a:t>
            </a:r>
            <a:endParaRPr lang="en-US" altLang="en-US" dirty="0">
              <a:cs typeface="MS PGothic" panose="020B0600070205080204" pitchFamily="34" charset="-128"/>
            </a:endParaRPr>
          </a:p>
          <a:p>
            <a:pPr>
              <a:buFont typeface="Monotype Sorts" pitchFamily="-84" charset="2"/>
              <a:buNone/>
              <a:tabLst>
                <a:tab pos="3649345" algn="ctr"/>
              </a:tabLst>
              <a:defRPr/>
            </a:pPr>
            <a:r>
              <a:rPr lang="en-US" altLang="en-US" dirty="0">
                <a:cs typeface="MS PGothic" panose="020B0600070205080204" pitchFamily="34" charset="-128"/>
              </a:rPr>
              <a:t>		 </a:t>
            </a:r>
            <a:r>
              <a:rPr lang="en-US" altLang="en-US" i="1" dirty="0">
                <a:cs typeface="MS PGothic" panose="020B0600070205080204" pitchFamily="34" charset="-128"/>
              </a:rPr>
              <a:t>P</a:t>
            </a:r>
            <a:r>
              <a:rPr lang="en-US" altLang="en-US" i="1" baseline="-25000" dirty="0">
                <a:cs typeface="MS PGothic" panose="020B0600070205080204" pitchFamily="34" charset="-128"/>
              </a:rPr>
              <a:t>2</a:t>
            </a:r>
            <a:r>
              <a:rPr lang="en-US" altLang="en-US" dirty="0">
                <a:cs typeface="MS PGothic" panose="020B0600070205080204" pitchFamily="34" charset="-128"/>
              </a:rPr>
              <a:t> , </a:t>
            </a:r>
            <a:r>
              <a:rPr lang="en-US" altLang="en-US" i="1" dirty="0">
                <a:cs typeface="MS PGothic" panose="020B0600070205080204" pitchFamily="34" charset="-128"/>
              </a:rPr>
              <a:t>P</a:t>
            </a:r>
            <a:r>
              <a:rPr lang="en-US" altLang="en-US" i="1" baseline="-25000" dirty="0">
                <a:cs typeface="MS PGothic" panose="020B0600070205080204" pitchFamily="34" charset="-128"/>
              </a:rPr>
              <a:t>3</a:t>
            </a:r>
            <a:r>
              <a:rPr lang="en-US" altLang="en-US" dirty="0">
                <a:cs typeface="MS PGothic" panose="020B0600070205080204" pitchFamily="34" charset="-128"/>
              </a:rPr>
              <a:t> , </a:t>
            </a:r>
            <a:r>
              <a:rPr lang="en-US" altLang="en-US" i="1" dirty="0">
                <a:cs typeface="MS PGothic" panose="020B0600070205080204" pitchFamily="34" charset="-128"/>
              </a:rPr>
              <a:t>P</a:t>
            </a:r>
            <a:r>
              <a:rPr lang="en-US" altLang="en-US" i="1" baseline="-25000" dirty="0">
                <a:cs typeface="MS PGothic" panose="020B0600070205080204" pitchFamily="34" charset="-128"/>
              </a:rPr>
              <a:t>1</a:t>
            </a:r>
            <a:r>
              <a:rPr lang="en-US" altLang="en-US" dirty="0">
                <a:cs typeface="MS PGothic" panose="020B0600070205080204" pitchFamily="34" charset="-128"/>
              </a:rPr>
              <a:t> </a:t>
            </a:r>
            <a:endParaRPr lang="en-US" altLang="en-US" dirty="0">
              <a:cs typeface="MS PGothic" panose="020B0600070205080204" pitchFamily="34" charset="-128"/>
            </a:endParaRPr>
          </a:p>
          <a:p>
            <a:pPr>
              <a:tabLst>
                <a:tab pos="3649345" algn="ctr"/>
              </a:tabLst>
              <a:defRPr/>
            </a:pPr>
            <a:r>
              <a:rPr lang="en-US" altLang="en-US" dirty="0">
                <a:cs typeface="MS PGothic" panose="020B0600070205080204" pitchFamily="34" charset="-128"/>
              </a:rPr>
              <a:t>The Gantt chart for the schedule is:</a:t>
            </a:r>
            <a:br>
              <a:rPr lang="en-US" altLang="en-US" dirty="0">
                <a:cs typeface="MS PGothic" panose="020B0600070205080204" pitchFamily="34" charset="-128"/>
              </a:rPr>
            </a:br>
            <a:endParaRPr lang="en-US" altLang="en-US" dirty="0">
              <a:cs typeface="MS PGothic" panose="020B0600070205080204" pitchFamily="34" charset="-128"/>
            </a:endParaRPr>
          </a:p>
          <a:p>
            <a:pPr>
              <a:tabLst>
                <a:tab pos="3649345" algn="ctr"/>
              </a:tabLst>
              <a:defRPr/>
            </a:pPr>
            <a:endParaRPr lang="en-US" altLang="en-US" dirty="0">
              <a:cs typeface="MS PGothic" panose="020B0600070205080204" pitchFamily="34" charset="-128"/>
            </a:endParaRPr>
          </a:p>
          <a:p>
            <a:pPr>
              <a:tabLst>
                <a:tab pos="3649345" algn="ctr"/>
              </a:tabLst>
              <a:defRPr/>
            </a:pPr>
            <a:endParaRPr lang="en-US" altLang="en-US" dirty="0">
              <a:cs typeface="MS PGothic" panose="020B0600070205080204" pitchFamily="34" charset="-128"/>
            </a:endParaRPr>
          </a:p>
          <a:p>
            <a:pPr marL="0" indent="0">
              <a:buFont typeface="Monotype Sorts" pitchFamily="-84" charset="2"/>
              <a:buNone/>
              <a:tabLst>
                <a:tab pos="3649345" algn="ctr"/>
              </a:tabLst>
              <a:defRPr/>
            </a:pPr>
            <a:endParaRPr lang="en-US" altLang="en-US" dirty="0">
              <a:cs typeface="MS PGothic" panose="020B0600070205080204" pitchFamily="34" charset="-128"/>
            </a:endParaRPr>
          </a:p>
          <a:p>
            <a:pPr>
              <a:tabLst>
                <a:tab pos="3649345" algn="ctr"/>
              </a:tabLst>
              <a:defRPr/>
            </a:pPr>
            <a:r>
              <a:rPr lang="en-US" altLang="en-US" dirty="0">
                <a:cs typeface="MS PGothic" panose="020B0600070205080204" pitchFamily="34" charset="-128"/>
              </a:rPr>
              <a:t>Waiting time for </a:t>
            </a:r>
            <a:r>
              <a:rPr lang="en-US" altLang="en-US" i="1" dirty="0">
                <a:cs typeface="MS PGothic" panose="020B0600070205080204" pitchFamily="34" charset="-128"/>
              </a:rPr>
              <a:t>P</a:t>
            </a:r>
            <a:r>
              <a:rPr lang="en-US" altLang="en-US" i="1" baseline="-25000" dirty="0">
                <a:cs typeface="MS PGothic" panose="020B0600070205080204" pitchFamily="34" charset="-128"/>
              </a:rPr>
              <a:t>1 </a:t>
            </a:r>
            <a:r>
              <a:rPr lang="en-US" altLang="en-US" i="1" dirty="0">
                <a:cs typeface="MS PGothic" panose="020B0600070205080204" pitchFamily="34" charset="-128"/>
              </a:rPr>
              <a:t>=</a:t>
            </a:r>
            <a:r>
              <a:rPr lang="en-US" altLang="en-US" dirty="0">
                <a:cs typeface="MS PGothic" panose="020B0600070205080204" pitchFamily="34" charset="-128"/>
              </a:rPr>
              <a:t> 6</a:t>
            </a:r>
            <a:r>
              <a:rPr lang="en-US" altLang="en-US" i="1" dirty="0">
                <a:cs typeface="MS PGothic" panose="020B0600070205080204" pitchFamily="34" charset="-128"/>
              </a:rPr>
              <a:t>;</a:t>
            </a:r>
            <a:r>
              <a:rPr lang="en-US" altLang="en-US" i="1" baseline="-25000" dirty="0">
                <a:cs typeface="MS PGothic" panose="020B0600070205080204" pitchFamily="34" charset="-128"/>
              </a:rPr>
              <a:t> </a:t>
            </a:r>
            <a:r>
              <a:rPr lang="en-US" altLang="en-US" i="1" dirty="0">
                <a:cs typeface="MS PGothic" panose="020B0600070205080204" pitchFamily="34" charset="-128"/>
              </a:rPr>
              <a:t>P</a:t>
            </a:r>
            <a:r>
              <a:rPr lang="en-US" altLang="en-US" i="1" baseline="-25000" dirty="0">
                <a:cs typeface="MS PGothic" panose="020B0600070205080204" pitchFamily="34" charset="-128"/>
              </a:rPr>
              <a:t>2</a:t>
            </a:r>
            <a:r>
              <a:rPr lang="en-US" altLang="en-US" dirty="0">
                <a:cs typeface="MS PGothic" panose="020B0600070205080204" pitchFamily="34" charset="-128"/>
              </a:rPr>
              <a:t> = 0</a:t>
            </a:r>
            <a:r>
              <a:rPr lang="en-US" altLang="en-US" i="1" baseline="-25000" dirty="0">
                <a:cs typeface="MS PGothic" panose="020B0600070205080204" pitchFamily="34" charset="-128"/>
              </a:rPr>
              <a:t>; </a:t>
            </a:r>
            <a:r>
              <a:rPr lang="en-US" altLang="en-US" i="1" dirty="0">
                <a:cs typeface="MS PGothic" panose="020B0600070205080204" pitchFamily="34" charset="-128"/>
              </a:rPr>
              <a:t>P</a:t>
            </a:r>
            <a:r>
              <a:rPr lang="en-US" altLang="en-US" i="1" baseline="-25000" dirty="0">
                <a:cs typeface="MS PGothic" panose="020B0600070205080204" pitchFamily="34" charset="-128"/>
              </a:rPr>
              <a:t>3 </a:t>
            </a:r>
            <a:r>
              <a:rPr lang="en-US" altLang="en-US" i="1" dirty="0">
                <a:cs typeface="MS PGothic" panose="020B0600070205080204" pitchFamily="34" charset="-128"/>
              </a:rPr>
              <a:t>= </a:t>
            </a:r>
            <a:r>
              <a:rPr lang="en-US" altLang="en-US" dirty="0">
                <a:cs typeface="MS PGothic" panose="020B0600070205080204" pitchFamily="34" charset="-128"/>
              </a:rPr>
              <a:t>3</a:t>
            </a:r>
            <a:endParaRPr lang="en-US" altLang="en-US" i="1" dirty="0">
              <a:cs typeface="MS PGothic" panose="020B0600070205080204" pitchFamily="34" charset="-128"/>
            </a:endParaRPr>
          </a:p>
          <a:p>
            <a:pPr>
              <a:tabLst>
                <a:tab pos="3649345" algn="ctr"/>
              </a:tabLst>
              <a:defRPr/>
            </a:pPr>
            <a:r>
              <a:rPr lang="en-US" altLang="en-US" dirty="0">
                <a:cs typeface="MS PGothic" panose="020B0600070205080204" pitchFamily="34" charset="-128"/>
              </a:rPr>
              <a:t>Average waiting time:   (6 + 0 + 3)/3 = 3</a:t>
            </a:r>
            <a:endParaRPr lang="en-US" altLang="en-US" dirty="0">
              <a:cs typeface="MS PGothic" panose="020B0600070205080204" pitchFamily="34" charset="-128"/>
            </a:endParaRPr>
          </a:p>
          <a:p>
            <a:pPr>
              <a:tabLst>
                <a:tab pos="3649345" algn="ctr"/>
              </a:tabLst>
              <a:defRPr/>
            </a:pPr>
            <a:r>
              <a:rPr lang="en-US" altLang="en-US" dirty="0">
                <a:cs typeface="MS PGothic" panose="020B0600070205080204" pitchFamily="34" charset="-128"/>
              </a:rPr>
              <a:t>Much better than previous case</a:t>
            </a:r>
            <a:endParaRPr lang="en-US" altLang="en-US" dirty="0">
              <a:cs typeface="MS PGothic" panose="020B0600070205080204" pitchFamily="34" charset="-128"/>
            </a:endParaRPr>
          </a:p>
          <a:p>
            <a:pPr>
              <a:tabLst>
                <a:tab pos="3649345" algn="ctr"/>
              </a:tabLst>
              <a:defRPr/>
            </a:pPr>
            <a:r>
              <a:rPr lang="en-US" altLang="en-US" b="1" dirty="0">
                <a:solidFill>
                  <a:srgbClr val="006699"/>
                </a:solidFill>
                <a:latin typeface="+mj-lt"/>
              </a:rPr>
              <a:t>Convoy</a:t>
            </a:r>
            <a:r>
              <a:rPr lang="en-US" altLang="en-US" b="1" dirty="0">
                <a:solidFill>
                  <a:srgbClr val="3366FF"/>
                </a:solidFill>
                <a:cs typeface="MS PGothic" panose="020B0600070205080204" pitchFamily="34" charset="-128"/>
              </a:rPr>
              <a:t> </a:t>
            </a:r>
            <a:r>
              <a:rPr lang="en-US" altLang="en-US" b="1" dirty="0">
                <a:solidFill>
                  <a:srgbClr val="006699"/>
                </a:solidFill>
                <a:latin typeface="+mj-lt"/>
              </a:rPr>
              <a:t>effect</a:t>
            </a:r>
            <a:r>
              <a:rPr lang="en-US" altLang="en-US" b="1" dirty="0">
                <a:solidFill>
                  <a:srgbClr val="3366FF"/>
                </a:solidFill>
                <a:cs typeface="MS PGothic" panose="020B0600070205080204" pitchFamily="34" charset="-128"/>
              </a:rPr>
              <a:t> </a:t>
            </a:r>
            <a:r>
              <a:rPr lang="en-US" altLang="en-US" dirty="0">
                <a:cs typeface="MS PGothic" panose="020B0600070205080204" pitchFamily="34" charset="-128"/>
              </a:rPr>
              <a:t>- short process behind long process</a:t>
            </a:r>
            <a:endParaRPr lang="en-US" altLang="en-US" dirty="0">
              <a:cs typeface="MS PGothic" panose="020B0600070205080204" pitchFamily="34" charset="-128"/>
            </a:endParaRPr>
          </a:p>
          <a:p>
            <a:pPr lvl="1">
              <a:tabLst>
                <a:tab pos="3649345" algn="ctr"/>
              </a:tabLst>
              <a:defRPr/>
            </a:pPr>
            <a:r>
              <a:rPr lang="en-US" altLang="en-US" dirty="0"/>
              <a:t>Consider one CPU-bound and many I/O-bound processes</a:t>
            </a:r>
            <a:endParaRPr lang="en-US" altLang="en-US" dirty="0"/>
          </a:p>
        </p:txBody>
      </p:sp>
      <p:pic>
        <p:nvPicPr>
          <p:cNvPr id="25603" name="Picture 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270000" y="2632075"/>
            <a:ext cx="7123113" cy="804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a:xfrm>
            <a:off x="1108909" y="129252"/>
            <a:ext cx="7704137" cy="576262"/>
          </a:xfrm>
        </p:spPr>
        <p:txBody>
          <a:bodyPr/>
          <a:lstStyle/>
          <a:p>
            <a:pPr eaLnBrk="1" hangingPunct="1"/>
            <a:r>
              <a:rPr lang="en-US" altLang="en-US" dirty="0"/>
              <a:t>Shortest-Job-First (SJF) Scheduling</a:t>
            </a:r>
            <a:endParaRPr lang="en-US" altLang="en-US" dirty="0"/>
          </a:p>
        </p:txBody>
      </p:sp>
      <p:sp>
        <p:nvSpPr>
          <p:cNvPr id="27650" name="Rectangle 3"/>
          <p:cNvSpPr>
            <a:spLocks noGrp="1" noChangeArrowheads="1"/>
          </p:cNvSpPr>
          <p:nvPr>
            <p:ph type="body" idx="1"/>
          </p:nvPr>
        </p:nvSpPr>
        <p:spPr>
          <a:xfrm>
            <a:off x="821093" y="1233488"/>
            <a:ext cx="6760325" cy="4345509"/>
          </a:xfrm>
        </p:spPr>
        <p:txBody>
          <a:bodyPr/>
          <a:lstStyle/>
          <a:p>
            <a:r>
              <a:rPr lang="en-US" altLang="en-US" dirty="0"/>
              <a:t>Associate with each process the length of its next CPU burst</a:t>
            </a:r>
            <a:endParaRPr lang="en-US" altLang="en-US" dirty="0"/>
          </a:p>
          <a:p>
            <a:pPr lvl="1"/>
            <a:r>
              <a:rPr lang="en-US" altLang="en-US" dirty="0"/>
              <a:t>Use these lengths to schedule the process with the shortest time</a:t>
            </a:r>
            <a:endParaRPr lang="en-US" altLang="en-US" dirty="0"/>
          </a:p>
          <a:p>
            <a:r>
              <a:rPr lang="en-US" altLang="en-US" dirty="0"/>
              <a:t>SJF is optimal – gives minimum average waiting time for a given set of processes</a:t>
            </a:r>
            <a:endParaRPr lang="en-US" altLang="en-US" dirty="0"/>
          </a:p>
          <a:p>
            <a:r>
              <a:rPr lang="en-US" altLang="en-US" dirty="0">
                <a:cs typeface="MS PGothic" panose="020B0600070205080204" pitchFamily="34" charset="-128"/>
              </a:rPr>
              <a:t>Preemptive version called </a:t>
            </a:r>
            <a:r>
              <a:rPr lang="en-US" altLang="en-US" b="1" dirty="0">
                <a:solidFill>
                  <a:srgbClr val="006699"/>
                </a:solidFill>
                <a:latin typeface="+mj-lt"/>
              </a:rPr>
              <a:t>shortest-remaining-time-first</a:t>
            </a:r>
            <a:endParaRPr lang="en-US" altLang="en-US" b="1" dirty="0">
              <a:solidFill>
                <a:srgbClr val="006699"/>
              </a:solidFill>
              <a:latin typeface="+mj-lt"/>
            </a:endParaRPr>
          </a:p>
          <a:p>
            <a:r>
              <a:rPr lang="en-US" altLang="en-US" dirty="0"/>
              <a:t>How do we determine the length of the next CPU burst?</a:t>
            </a:r>
            <a:endParaRPr lang="en-US" altLang="en-US" dirty="0"/>
          </a:p>
          <a:p>
            <a:pPr lvl="1"/>
            <a:r>
              <a:rPr lang="en-US" altLang="en-US" dirty="0"/>
              <a:t>Could ask the user</a:t>
            </a:r>
            <a:endParaRPr lang="en-US" altLang="en-US" dirty="0"/>
          </a:p>
          <a:p>
            <a:pPr lvl="1"/>
            <a:r>
              <a:rPr lang="en-US" altLang="en-US" dirty="0"/>
              <a:t>Estimate</a:t>
            </a:r>
            <a:endParaRPr lang="en-US" altLang="en-US" dirty="0"/>
          </a:p>
          <a:p>
            <a:pPr lvl="1"/>
            <a:endParaRPr lang="en-US"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a:xfrm>
            <a:off x="1107396" y="287515"/>
            <a:ext cx="7997825" cy="457200"/>
          </a:xfrm>
        </p:spPr>
        <p:txBody>
          <a:bodyPr/>
          <a:lstStyle/>
          <a:p>
            <a:pPr eaLnBrk="1" hangingPunct="1"/>
            <a:r>
              <a:rPr lang="en-US" altLang="en-US" dirty="0"/>
              <a:t>Example of SJF</a:t>
            </a:r>
            <a:endParaRPr lang="en-US" altLang="en-US" dirty="0"/>
          </a:p>
        </p:txBody>
      </p:sp>
      <p:sp>
        <p:nvSpPr>
          <p:cNvPr id="23554" name="Rectangle 3"/>
          <p:cNvSpPr>
            <a:spLocks noGrp="1" noChangeArrowheads="1"/>
          </p:cNvSpPr>
          <p:nvPr>
            <p:ph type="body" idx="1"/>
          </p:nvPr>
        </p:nvSpPr>
        <p:spPr>
          <a:xfrm>
            <a:off x="833438" y="1250949"/>
            <a:ext cx="7788048" cy="4594679"/>
          </a:xfrm>
        </p:spPr>
        <p:txBody>
          <a:bodyPr/>
          <a:lstStyle/>
          <a:p>
            <a:pPr>
              <a:lnSpc>
                <a:spcPct val="90000"/>
              </a:lnSpc>
              <a:buFont typeface="Monotype Sorts" pitchFamily="-84" charset="2"/>
              <a:buNone/>
              <a:tabLst>
                <a:tab pos="3028950" algn="ctr"/>
                <a:tab pos="4633595" algn="ctr"/>
              </a:tabLst>
            </a:pPr>
            <a:r>
              <a:rPr lang="en-US" altLang="en-US" sz="1600" dirty="0"/>
              <a:t>		</a:t>
            </a:r>
            <a:r>
              <a:rPr lang="en-US" altLang="en-US" u="sng" dirty="0"/>
              <a:t>Process</a:t>
            </a:r>
            <a:r>
              <a:rPr lang="en-US" altLang="en-US" dirty="0"/>
              <a:t>	</a:t>
            </a:r>
            <a:r>
              <a:rPr lang="en-US" altLang="en-US" u="sng" dirty="0"/>
              <a:t>Burst Time	</a:t>
            </a:r>
            <a:endParaRPr lang="en-US" altLang="en-US" u="sng" dirty="0"/>
          </a:p>
          <a:p>
            <a:pPr>
              <a:lnSpc>
                <a:spcPct val="90000"/>
              </a:lnSpc>
              <a:buFont typeface="Monotype Sorts" pitchFamily="-84" charset="2"/>
              <a:buNone/>
              <a:tabLst>
                <a:tab pos="3028950" algn="ctr"/>
                <a:tab pos="4633595" algn="ctr"/>
              </a:tabLst>
            </a:pPr>
            <a:r>
              <a:rPr lang="en-US" altLang="en-US" dirty="0"/>
              <a:t>		 </a:t>
            </a:r>
            <a:r>
              <a:rPr lang="en-US" altLang="en-US" i="1" dirty="0"/>
              <a:t>P</a:t>
            </a:r>
            <a:r>
              <a:rPr lang="en-US" altLang="en-US" i="1" baseline="-25000" dirty="0"/>
              <a:t>1</a:t>
            </a:r>
            <a:r>
              <a:rPr lang="en-US" altLang="en-US" dirty="0"/>
              <a:t>	6</a:t>
            </a:r>
            <a:endParaRPr lang="en-US" altLang="en-US" dirty="0"/>
          </a:p>
          <a:p>
            <a:pPr>
              <a:lnSpc>
                <a:spcPct val="90000"/>
              </a:lnSpc>
              <a:buFont typeface="Monotype Sorts" pitchFamily="-84" charset="2"/>
              <a:buNone/>
              <a:tabLst>
                <a:tab pos="3028950" algn="ctr"/>
                <a:tab pos="4633595" algn="ctr"/>
              </a:tabLst>
            </a:pPr>
            <a:r>
              <a:rPr lang="en-US" altLang="en-US" dirty="0"/>
              <a:t>		 </a:t>
            </a:r>
            <a:r>
              <a:rPr lang="en-US" altLang="en-US" i="1" dirty="0"/>
              <a:t>P</a:t>
            </a:r>
            <a:r>
              <a:rPr lang="en-US" altLang="en-US" i="1" baseline="-25000" dirty="0"/>
              <a:t>2</a:t>
            </a:r>
            <a:r>
              <a:rPr lang="en-US" altLang="en-US" dirty="0"/>
              <a:t> 	8</a:t>
            </a:r>
            <a:endParaRPr lang="en-US" altLang="en-US" dirty="0"/>
          </a:p>
          <a:p>
            <a:pPr>
              <a:lnSpc>
                <a:spcPct val="90000"/>
              </a:lnSpc>
              <a:buFont typeface="Monotype Sorts" pitchFamily="-84" charset="2"/>
              <a:buNone/>
              <a:tabLst>
                <a:tab pos="3028950" algn="ctr"/>
                <a:tab pos="4633595" algn="ctr"/>
              </a:tabLst>
            </a:pPr>
            <a:r>
              <a:rPr lang="en-US" altLang="en-US" dirty="0"/>
              <a:t>		 </a:t>
            </a:r>
            <a:r>
              <a:rPr lang="en-US" altLang="en-US" i="1" dirty="0"/>
              <a:t>P</a:t>
            </a:r>
            <a:r>
              <a:rPr lang="en-US" altLang="en-US" i="1" baseline="-25000" dirty="0"/>
              <a:t>3	 </a:t>
            </a:r>
            <a:r>
              <a:rPr lang="en-US" altLang="en-US" dirty="0"/>
              <a:t>7</a:t>
            </a:r>
            <a:endParaRPr lang="en-US" altLang="en-US" dirty="0"/>
          </a:p>
          <a:p>
            <a:pPr>
              <a:lnSpc>
                <a:spcPct val="90000"/>
              </a:lnSpc>
              <a:buFont typeface="Monotype Sorts" pitchFamily="-84" charset="2"/>
              <a:buNone/>
              <a:tabLst>
                <a:tab pos="3028950" algn="ctr"/>
                <a:tab pos="4633595" algn="ctr"/>
              </a:tabLst>
            </a:pPr>
            <a:r>
              <a:rPr lang="en-US" altLang="en-US" i="1" baseline="-25000" dirty="0"/>
              <a:t>                                                                    </a:t>
            </a:r>
            <a:r>
              <a:rPr lang="en-US" altLang="en-US" i="1" dirty="0"/>
              <a:t>P</a:t>
            </a:r>
            <a:r>
              <a:rPr lang="en-US" altLang="en-US" i="1" baseline="-25000" dirty="0"/>
              <a:t>4	 </a:t>
            </a:r>
            <a:r>
              <a:rPr lang="en-US" altLang="en-US" dirty="0"/>
              <a:t>3</a:t>
            </a:r>
            <a:endParaRPr lang="en-US" altLang="en-US" dirty="0"/>
          </a:p>
          <a:p>
            <a:pPr>
              <a:lnSpc>
                <a:spcPct val="90000"/>
              </a:lnSpc>
              <a:buFont typeface="Monotype Sorts" pitchFamily="-84" charset="2"/>
              <a:buNone/>
              <a:tabLst>
                <a:tab pos="3028950" algn="ctr"/>
                <a:tab pos="4633595" algn="ctr"/>
              </a:tabLst>
            </a:pPr>
            <a:endParaRPr lang="en-US" altLang="en-US" i="1" baseline="-25000" dirty="0"/>
          </a:p>
          <a:p>
            <a:pPr>
              <a:lnSpc>
                <a:spcPct val="90000"/>
              </a:lnSpc>
              <a:tabLst>
                <a:tab pos="3028950" algn="ctr"/>
                <a:tab pos="4633595" algn="ctr"/>
              </a:tabLst>
            </a:pPr>
            <a:r>
              <a:rPr lang="en-US" altLang="en-US" dirty="0"/>
              <a:t>SJF scheduling chart</a:t>
            </a:r>
            <a:br>
              <a:rPr lang="en-US" altLang="en-US" dirty="0"/>
            </a:br>
            <a:br>
              <a:rPr lang="en-US" altLang="en-US" sz="1600" dirty="0"/>
            </a:br>
            <a:br>
              <a:rPr lang="en-US" altLang="en-US" sz="1600" dirty="0"/>
            </a:br>
            <a:br>
              <a:rPr lang="en-US" altLang="en-US" sz="1600" dirty="0"/>
            </a:br>
            <a:br>
              <a:rPr lang="en-US" altLang="en-US" sz="1600" dirty="0"/>
            </a:br>
            <a:endParaRPr lang="en-US" altLang="en-US" sz="1600" dirty="0"/>
          </a:p>
          <a:p>
            <a:pPr marL="0" indent="0">
              <a:lnSpc>
                <a:spcPct val="90000"/>
              </a:lnSpc>
              <a:buNone/>
              <a:tabLst>
                <a:tab pos="3028950" algn="ctr"/>
                <a:tab pos="4633595" algn="ctr"/>
              </a:tabLst>
            </a:pPr>
            <a:endParaRPr lang="en-US" altLang="en-US" dirty="0"/>
          </a:p>
          <a:p>
            <a:pPr>
              <a:lnSpc>
                <a:spcPct val="90000"/>
              </a:lnSpc>
              <a:tabLst>
                <a:tab pos="3028950" algn="ctr"/>
                <a:tab pos="4633595" algn="ctr"/>
              </a:tabLst>
            </a:pPr>
            <a:r>
              <a:rPr lang="en-US" altLang="en-US" dirty="0"/>
              <a:t>Average waiting time = (3 + 16 + 9 + 0) / 4 = 7</a:t>
            </a:r>
            <a:endParaRPr lang="en-US" altLang="en-US" dirty="0"/>
          </a:p>
        </p:txBody>
      </p:sp>
      <p:pic>
        <p:nvPicPr>
          <p:cNvPr id="5" name="Picture 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526952" y="3755574"/>
            <a:ext cx="6093760" cy="827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ChangeArrowheads="1"/>
          </p:cNvSpPr>
          <p:nvPr>
            <p:ph type="title"/>
          </p:nvPr>
        </p:nvSpPr>
        <p:spPr>
          <a:xfrm>
            <a:off x="987629" y="165918"/>
            <a:ext cx="8249492" cy="611187"/>
          </a:xfrm>
        </p:spPr>
        <p:txBody>
          <a:bodyPr/>
          <a:lstStyle/>
          <a:p>
            <a:pPr eaLnBrk="1" hangingPunct="1"/>
            <a:r>
              <a:rPr lang="en-US" altLang="en-US" dirty="0"/>
              <a:t>Determining Length of Next CPU Burst</a:t>
            </a:r>
            <a:endParaRPr lang="en-US" altLang="en-US" dirty="0"/>
          </a:p>
        </p:txBody>
      </p:sp>
      <p:sp>
        <p:nvSpPr>
          <p:cNvPr id="16387" name="Rectangle 3"/>
          <p:cNvSpPr>
            <a:spLocks noGrp="1" noChangeArrowheads="1"/>
          </p:cNvSpPr>
          <p:nvPr>
            <p:ph type="body" idx="1"/>
          </p:nvPr>
        </p:nvSpPr>
        <p:spPr>
          <a:xfrm>
            <a:off x="802433" y="1233488"/>
            <a:ext cx="7681167" cy="4935537"/>
          </a:xfrm>
        </p:spPr>
        <p:txBody>
          <a:bodyPr/>
          <a:lstStyle/>
          <a:p>
            <a:pPr>
              <a:defRPr/>
            </a:pPr>
            <a:r>
              <a:rPr lang="en-US" altLang="en-US" dirty="0">
                <a:cs typeface="MS PGothic" panose="020B0600070205080204" pitchFamily="34" charset="-128"/>
              </a:rPr>
              <a:t>Can only estimate the length – should be similar to the previous one</a:t>
            </a:r>
            <a:endParaRPr lang="en-US" altLang="en-US" dirty="0">
              <a:cs typeface="MS PGothic" panose="020B0600070205080204" pitchFamily="34" charset="-128"/>
            </a:endParaRPr>
          </a:p>
          <a:p>
            <a:pPr lvl="1">
              <a:defRPr/>
            </a:pPr>
            <a:r>
              <a:rPr lang="en-US" altLang="en-US" dirty="0"/>
              <a:t>Then pick process with shortest predicted next CPU burst</a:t>
            </a:r>
            <a:endParaRPr lang="en-US" altLang="en-US" dirty="0">
              <a:cs typeface="MS PGothic" panose="020B0600070205080204" pitchFamily="34" charset="-128"/>
            </a:endParaRPr>
          </a:p>
          <a:p>
            <a:pPr>
              <a:defRPr/>
            </a:pPr>
            <a:r>
              <a:rPr lang="en-US" altLang="en-US" dirty="0">
                <a:cs typeface="MS PGothic" panose="020B0600070205080204" pitchFamily="34" charset="-128"/>
              </a:rPr>
              <a:t>Can be done by using the length of previous CPU bursts, using exponential averaging</a:t>
            </a:r>
            <a:endParaRPr lang="en-US" altLang="en-US" dirty="0">
              <a:cs typeface="MS PGothic" panose="020B0600070205080204" pitchFamily="34" charset="-128"/>
            </a:endParaRPr>
          </a:p>
          <a:p>
            <a:pPr>
              <a:defRPr/>
            </a:pPr>
            <a:endParaRPr lang="en-US" altLang="en-US" dirty="0">
              <a:cs typeface="MS PGothic" panose="020B0600070205080204" pitchFamily="34" charset="-128"/>
            </a:endParaRPr>
          </a:p>
          <a:p>
            <a:pPr>
              <a:defRPr/>
            </a:pPr>
            <a:endParaRPr lang="en-US" altLang="en-US" dirty="0">
              <a:cs typeface="MS PGothic" panose="020B0600070205080204" pitchFamily="34" charset="-128"/>
            </a:endParaRPr>
          </a:p>
          <a:p>
            <a:pPr>
              <a:defRPr/>
            </a:pPr>
            <a:endParaRPr lang="en-US" altLang="en-US" dirty="0">
              <a:cs typeface="MS PGothic" panose="020B0600070205080204" pitchFamily="34" charset="-128"/>
            </a:endParaRPr>
          </a:p>
          <a:p>
            <a:pPr marL="0" indent="0">
              <a:buFont typeface="Monotype Sorts" pitchFamily="-84" charset="2"/>
              <a:buNone/>
              <a:defRPr/>
            </a:pPr>
            <a:endParaRPr lang="en-US" altLang="en-US" dirty="0">
              <a:cs typeface="MS PGothic" panose="020B0600070205080204" pitchFamily="34" charset="-128"/>
            </a:endParaRPr>
          </a:p>
          <a:p>
            <a:pPr marL="0" indent="0">
              <a:buFont typeface="Monotype Sorts" pitchFamily="-84" charset="2"/>
              <a:buNone/>
              <a:defRPr/>
            </a:pPr>
            <a:endParaRPr lang="en-US" altLang="en-US" dirty="0">
              <a:cs typeface="MS PGothic" panose="020B0600070205080204" pitchFamily="34" charset="-128"/>
            </a:endParaRPr>
          </a:p>
          <a:p>
            <a:pPr>
              <a:defRPr/>
            </a:pPr>
            <a:r>
              <a:rPr lang="en-US" altLang="en-US" dirty="0">
                <a:cs typeface="MS PGothic" panose="020B0600070205080204" pitchFamily="34" charset="-128"/>
              </a:rPr>
              <a:t>Commonly, </a:t>
            </a:r>
            <a:r>
              <a:rPr lang="en-US" altLang="en-US" dirty="0">
                <a:latin typeface="Lucida Grande" pitchFamily="-84" charset="0"/>
                <a:cs typeface="MS PGothic" panose="020B0600070205080204" pitchFamily="34" charset="-128"/>
              </a:rPr>
              <a:t>α </a:t>
            </a:r>
            <a:r>
              <a:rPr lang="en-US" altLang="en-US" dirty="0">
                <a:cs typeface="MS PGothic" panose="020B0600070205080204" pitchFamily="34" charset="-128"/>
              </a:rPr>
              <a:t>set to ½</a:t>
            </a:r>
            <a:endParaRPr lang="en-US" altLang="en-US" dirty="0">
              <a:cs typeface="MS PGothic" panose="020B0600070205080204" pitchFamily="34" charset="-128"/>
            </a:endParaRPr>
          </a:p>
        </p:txBody>
      </p:sp>
      <p:pic>
        <p:nvPicPr>
          <p:cNvPr id="31748" name="Picture 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2613022" y="3782501"/>
            <a:ext cx="2451100" cy="57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descr="Graphical user interface, text, application&#10;&#10;Description automatically generated"/>
          <p:cNvPicPr>
            <a:picLocks noChangeAspect="1"/>
          </p:cNvPicPr>
          <p:nvPr/>
        </p:nvPicPr>
        <p:blipFill>
          <a:blip r:embed="rId2"/>
          <a:stretch>
            <a:fillRect/>
          </a:stretch>
        </p:blipFill>
        <p:spPr>
          <a:xfrm>
            <a:off x="1504165" y="2611222"/>
            <a:ext cx="4457700" cy="13716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Grp="1" noChangeArrowheads="1"/>
          </p:cNvSpPr>
          <p:nvPr>
            <p:ph type="title"/>
          </p:nvPr>
        </p:nvSpPr>
        <p:spPr>
          <a:xfrm>
            <a:off x="810949" y="131828"/>
            <a:ext cx="8223250" cy="677863"/>
          </a:xfrm>
        </p:spPr>
        <p:txBody>
          <a:bodyPr/>
          <a:lstStyle/>
          <a:p>
            <a:pPr eaLnBrk="1" hangingPunct="1"/>
            <a:r>
              <a:rPr lang="en-US" altLang="en-US" sz="2600" dirty="0"/>
              <a:t>Prediction of the Length of the Next CPU Burst</a:t>
            </a:r>
            <a:endParaRPr lang="en-US" altLang="en-US" sz="2600" dirty="0"/>
          </a:p>
        </p:txBody>
      </p:sp>
      <p:pic>
        <p:nvPicPr>
          <p:cNvPr id="33794" name="Picture 2"/>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968500" y="1598613"/>
            <a:ext cx="5470525" cy="396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ChangeArrowheads="1"/>
          </p:cNvSpPr>
          <p:nvPr>
            <p:ph type="title"/>
          </p:nvPr>
        </p:nvSpPr>
        <p:spPr>
          <a:xfrm>
            <a:off x="1175460" y="229606"/>
            <a:ext cx="7451725" cy="576262"/>
          </a:xfrm>
        </p:spPr>
        <p:txBody>
          <a:bodyPr/>
          <a:lstStyle/>
          <a:p>
            <a:pPr eaLnBrk="1" hangingPunct="1"/>
            <a:r>
              <a:rPr lang="en-US" altLang="en-US" dirty="0"/>
              <a:t>Examples of Exponential Averaging</a:t>
            </a:r>
            <a:endParaRPr lang="en-US" altLang="en-US" dirty="0"/>
          </a:p>
        </p:txBody>
      </p:sp>
      <p:sp>
        <p:nvSpPr>
          <p:cNvPr id="35842" name="Rectangle 3"/>
          <p:cNvSpPr>
            <a:spLocks noGrp="1" noChangeArrowheads="1"/>
          </p:cNvSpPr>
          <p:nvPr>
            <p:ph type="body" idx="1"/>
          </p:nvPr>
        </p:nvSpPr>
        <p:spPr>
          <a:xfrm>
            <a:off x="793101" y="1233488"/>
            <a:ext cx="7834083" cy="4530725"/>
          </a:xfrm>
        </p:spPr>
        <p:txBody>
          <a:bodyPr/>
          <a:lstStyle/>
          <a:p>
            <a:pPr>
              <a:lnSpc>
                <a:spcPct val="90000"/>
              </a:lnSpc>
            </a:pPr>
            <a:r>
              <a:rPr lang="en-US" altLang="en-US" dirty="0">
                <a:sym typeface="Symbol" panose="05050102010706020507" pitchFamily="18" charset="2"/>
              </a:rPr>
              <a:t> =0</a:t>
            </a:r>
            <a:endParaRPr lang="en-US" altLang="en-US" dirty="0">
              <a:sym typeface="Symbol" panose="05050102010706020507" pitchFamily="18" charset="2"/>
            </a:endParaRPr>
          </a:p>
          <a:p>
            <a:pPr lvl="1">
              <a:lnSpc>
                <a:spcPct val="90000"/>
              </a:lnSpc>
            </a:pPr>
            <a:r>
              <a:rPr lang="en-US" altLang="en-US" dirty="0">
                <a:sym typeface="Symbol" panose="05050102010706020507" pitchFamily="18" charset="2"/>
              </a:rPr>
              <a:t></a:t>
            </a:r>
            <a:r>
              <a:rPr lang="en-US" altLang="en-US" baseline="-25000" dirty="0">
                <a:sym typeface="Symbol" panose="05050102010706020507" pitchFamily="18" charset="2"/>
              </a:rPr>
              <a:t>n+1</a:t>
            </a:r>
            <a:r>
              <a:rPr lang="en-US" altLang="en-US" dirty="0">
                <a:sym typeface="Symbol" panose="05050102010706020507" pitchFamily="18" charset="2"/>
              </a:rPr>
              <a:t> = </a:t>
            </a:r>
            <a:r>
              <a:rPr lang="en-US" altLang="en-US" baseline="-25000" dirty="0">
                <a:sym typeface="Symbol" panose="05050102010706020507" pitchFamily="18" charset="2"/>
              </a:rPr>
              <a:t>n</a:t>
            </a:r>
            <a:endParaRPr lang="en-US" altLang="en-US" baseline="-25000" dirty="0">
              <a:sym typeface="Symbol" panose="05050102010706020507" pitchFamily="18" charset="2"/>
            </a:endParaRPr>
          </a:p>
          <a:p>
            <a:pPr lvl="1">
              <a:lnSpc>
                <a:spcPct val="90000"/>
              </a:lnSpc>
            </a:pPr>
            <a:r>
              <a:rPr lang="en-US" altLang="en-US" dirty="0">
                <a:sym typeface="Symbol" panose="05050102010706020507" pitchFamily="18" charset="2"/>
              </a:rPr>
              <a:t>Recent history does not count</a:t>
            </a:r>
            <a:endParaRPr lang="en-US" altLang="en-US" dirty="0">
              <a:sym typeface="Symbol" panose="05050102010706020507" pitchFamily="18" charset="2"/>
            </a:endParaRPr>
          </a:p>
          <a:p>
            <a:pPr>
              <a:lnSpc>
                <a:spcPct val="90000"/>
              </a:lnSpc>
            </a:pPr>
            <a:r>
              <a:rPr lang="en-US" altLang="en-US" dirty="0">
                <a:sym typeface="Symbol" panose="05050102010706020507" pitchFamily="18" charset="2"/>
              </a:rPr>
              <a:t> =1</a:t>
            </a:r>
            <a:endParaRPr lang="en-US" altLang="en-US" dirty="0">
              <a:sym typeface="Symbol" panose="05050102010706020507" pitchFamily="18" charset="2"/>
            </a:endParaRPr>
          </a:p>
          <a:p>
            <a:pPr lvl="1">
              <a:lnSpc>
                <a:spcPct val="90000"/>
              </a:lnSpc>
            </a:pPr>
            <a:r>
              <a:rPr lang="en-US" altLang="en-US" dirty="0">
                <a:sym typeface="Symbol" panose="05050102010706020507" pitchFamily="18" charset="2"/>
              </a:rPr>
              <a:t> </a:t>
            </a:r>
            <a:r>
              <a:rPr lang="en-US" altLang="en-US" baseline="-25000" dirty="0">
                <a:sym typeface="Symbol" panose="05050102010706020507" pitchFamily="18" charset="2"/>
              </a:rPr>
              <a:t>n+1</a:t>
            </a:r>
            <a:r>
              <a:rPr lang="en-US" altLang="en-US" dirty="0">
                <a:sym typeface="Symbol" panose="05050102010706020507" pitchFamily="18" charset="2"/>
              </a:rPr>
              <a:t> =  </a:t>
            </a:r>
            <a:r>
              <a:rPr lang="en-US" altLang="en-US" i="1" dirty="0" err="1">
                <a:sym typeface="Symbol" panose="05050102010706020507" pitchFamily="18" charset="2"/>
              </a:rPr>
              <a:t>t</a:t>
            </a:r>
            <a:r>
              <a:rPr lang="en-US" altLang="en-US" baseline="-25000" dirty="0" err="1">
                <a:sym typeface="Symbol" panose="05050102010706020507" pitchFamily="18" charset="2"/>
              </a:rPr>
              <a:t>n</a:t>
            </a:r>
            <a:endParaRPr lang="en-US" altLang="en-US" baseline="-25000" dirty="0">
              <a:sym typeface="Symbol" panose="05050102010706020507" pitchFamily="18" charset="2"/>
            </a:endParaRPr>
          </a:p>
          <a:p>
            <a:pPr lvl="1">
              <a:lnSpc>
                <a:spcPct val="90000"/>
              </a:lnSpc>
            </a:pPr>
            <a:r>
              <a:rPr lang="en-US" altLang="en-US" dirty="0">
                <a:sym typeface="Symbol" panose="05050102010706020507" pitchFamily="18" charset="2"/>
              </a:rPr>
              <a:t>Only the actual last CPU burst counts</a:t>
            </a:r>
            <a:endParaRPr lang="en-US" altLang="en-US" dirty="0">
              <a:sym typeface="Symbol" panose="05050102010706020507" pitchFamily="18" charset="2"/>
            </a:endParaRPr>
          </a:p>
          <a:p>
            <a:pPr>
              <a:lnSpc>
                <a:spcPct val="90000"/>
              </a:lnSpc>
            </a:pPr>
            <a:r>
              <a:rPr lang="en-US" altLang="en-US" dirty="0">
                <a:sym typeface="Symbol" panose="05050102010706020507" pitchFamily="18" charset="2"/>
              </a:rPr>
              <a:t>If we expand the formula, we get:</a:t>
            </a:r>
            <a:endParaRPr lang="en-US" altLang="en-US" dirty="0">
              <a:sym typeface="Symbol" panose="05050102010706020507" pitchFamily="18" charset="2"/>
            </a:endParaRPr>
          </a:p>
          <a:p>
            <a:pPr lvl="2">
              <a:lnSpc>
                <a:spcPct val="90000"/>
              </a:lnSpc>
              <a:buFont typeface="Webdings" panose="05030102010509060703" pitchFamily="18" charset="2"/>
              <a:buNone/>
            </a:pPr>
            <a:r>
              <a:rPr lang="en-US" altLang="en-US" dirty="0">
                <a:sym typeface="Symbol" panose="05050102010706020507" pitchFamily="18" charset="2"/>
              </a:rPr>
              <a:t></a:t>
            </a:r>
            <a:r>
              <a:rPr lang="en-US" altLang="en-US" i="1" baseline="-25000" dirty="0">
                <a:sym typeface="Symbol" panose="05050102010706020507" pitchFamily="18" charset="2"/>
              </a:rPr>
              <a:t>n</a:t>
            </a:r>
            <a:r>
              <a:rPr lang="en-US" altLang="en-US" baseline="-25000" dirty="0">
                <a:sym typeface="Symbol" panose="05050102010706020507" pitchFamily="18" charset="2"/>
              </a:rPr>
              <a:t>+1</a:t>
            </a:r>
            <a:r>
              <a:rPr lang="en-US" altLang="en-US" dirty="0">
                <a:sym typeface="Symbol" panose="05050102010706020507" pitchFamily="18" charset="2"/>
              </a:rPr>
              <a:t> =  </a:t>
            </a:r>
            <a:r>
              <a:rPr lang="en-US" altLang="en-US" dirty="0" err="1">
                <a:sym typeface="Symbol" panose="05050102010706020507" pitchFamily="18" charset="2"/>
              </a:rPr>
              <a:t>t</a:t>
            </a:r>
            <a:r>
              <a:rPr lang="en-US" altLang="en-US" i="1" baseline="-25000" dirty="0" err="1">
                <a:sym typeface="Symbol" panose="05050102010706020507" pitchFamily="18" charset="2"/>
              </a:rPr>
              <a:t>n</a:t>
            </a:r>
            <a:r>
              <a:rPr lang="en-US" altLang="en-US" dirty="0">
                <a:sym typeface="Symbol" panose="05050102010706020507" pitchFamily="18" charset="2"/>
              </a:rPr>
              <a:t>+(1</a:t>
            </a:r>
            <a:r>
              <a:rPr lang="en-US" altLang="en-US" i="1" dirty="0">
                <a:sym typeface="Symbol" panose="05050102010706020507" pitchFamily="18" charset="2"/>
              </a:rPr>
              <a:t> - </a:t>
            </a:r>
            <a:r>
              <a:rPr lang="en-US" altLang="en-US" dirty="0">
                <a:sym typeface="Symbol" panose="05050102010706020507" pitchFamily="18" charset="2"/>
              </a:rPr>
              <a:t></a:t>
            </a:r>
            <a:r>
              <a:rPr lang="en-US" altLang="en-US" i="1" dirty="0">
                <a:sym typeface="Symbol" panose="05050102010706020507" pitchFamily="18" charset="2"/>
              </a:rPr>
              <a:t>)</a:t>
            </a:r>
            <a:r>
              <a:rPr lang="en-US" altLang="en-US" dirty="0">
                <a:sym typeface="Symbol" panose="05050102010706020507" pitchFamily="18" charset="2"/>
              </a:rPr>
              <a:t> </a:t>
            </a:r>
            <a:r>
              <a:rPr lang="en-US" altLang="en-US" i="1" dirty="0" err="1">
                <a:sym typeface="Symbol" panose="05050102010706020507" pitchFamily="18" charset="2"/>
              </a:rPr>
              <a:t>t</a:t>
            </a:r>
            <a:r>
              <a:rPr lang="en-US" altLang="en-US" i="1" baseline="-25000" dirty="0" err="1">
                <a:sym typeface="Symbol" panose="05050102010706020507" pitchFamily="18" charset="2"/>
              </a:rPr>
              <a:t>n</a:t>
            </a:r>
            <a:r>
              <a:rPr lang="en-US" altLang="en-US" i="1" dirty="0">
                <a:sym typeface="Symbol" panose="05050102010706020507" pitchFamily="18" charset="2"/>
              </a:rPr>
              <a:t> </a:t>
            </a:r>
            <a:r>
              <a:rPr lang="en-US" altLang="en-US" baseline="-25000" dirty="0">
                <a:sym typeface="Symbol" panose="05050102010706020507" pitchFamily="18" charset="2"/>
              </a:rPr>
              <a:t>-1</a:t>
            </a:r>
            <a:r>
              <a:rPr lang="en-US" altLang="en-US" i="1" baseline="-25000" dirty="0">
                <a:sym typeface="Symbol" panose="05050102010706020507" pitchFamily="18" charset="2"/>
              </a:rPr>
              <a:t> </a:t>
            </a:r>
            <a:r>
              <a:rPr lang="en-US" altLang="en-US" dirty="0">
                <a:sym typeface="Symbol" panose="05050102010706020507" pitchFamily="18" charset="2"/>
              </a:rPr>
              <a:t>+ …</a:t>
            </a:r>
            <a:endParaRPr lang="en-US" altLang="en-US" dirty="0">
              <a:sym typeface="Symbol" panose="05050102010706020507" pitchFamily="18" charset="2"/>
            </a:endParaRPr>
          </a:p>
          <a:p>
            <a:pPr lvl="2">
              <a:lnSpc>
                <a:spcPct val="90000"/>
              </a:lnSpc>
              <a:buFont typeface="Webdings" panose="05030102010509060703" pitchFamily="18" charset="2"/>
              <a:buNone/>
            </a:pPr>
            <a:r>
              <a:rPr lang="en-US" altLang="en-US" dirty="0">
                <a:sym typeface="Symbol" panose="05050102010706020507" pitchFamily="18" charset="2"/>
              </a:rPr>
              <a:t>            </a:t>
            </a:r>
            <a:r>
              <a:rPr lang="en-US" altLang="en-US" i="1" dirty="0">
                <a:sym typeface="Symbol" panose="05050102010706020507" pitchFamily="18" charset="2"/>
              </a:rPr>
              <a:t>+(</a:t>
            </a:r>
            <a:r>
              <a:rPr lang="en-US" altLang="en-US" dirty="0">
                <a:sym typeface="Symbol" panose="05050102010706020507" pitchFamily="18" charset="2"/>
              </a:rPr>
              <a:t>1 -  </a:t>
            </a:r>
            <a:r>
              <a:rPr lang="en-US" altLang="en-US" i="1" dirty="0">
                <a:sym typeface="Symbol" panose="05050102010706020507" pitchFamily="18" charset="2"/>
              </a:rPr>
              <a:t>)</a:t>
            </a:r>
            <a:r>
              <a:rPr lang="en-US" altLang="en-US" i="1" baseline="30000" dirty="0">
                <a:sym typeface="Symbol" panose="05050102010706020507" pitchFamily="18" charset="2"/>
              </a:rPr>
              <a:t>j</a:t>
            </a:r>
            <a:r>
              <a:rPr lang="en-US" altLang="en-US" baseline="30000" dirty="0">
                <a:sym typeface="Symbol" panose="05050102010706020507" pitchFamily="18" charset="2"/>
              </a:rPr>
              <a:t> </a:t>
            </a:r>
            <a:r>
              <a:rPr lang="en-US" altLang="en-US" dirty="0">
                <a:sym typeface="Symbol" panose="05050102010706020507" pitchFamily="18" charset="2"/>
              </a:rPr>
              <a:t> </a:t>
            </a:r>
            <a:r>
              <a:rPr lang="en-US" altLang="en-US" i="1" dirty="0" err="1">
                <a:sym typeface="Symbol" panose="05050102010706020507" pitchFamily="18" charset="2"/>
              </a:rPr>
              <a:t>t</a:t>
            </a:r>
            <a:r>
              <a:rPr lang="en-US" altLang="en-US" i="1" baseline="-25000" dirty="0" err="1">
                <a:sym typeface="Symbol" panose="05050102010706020507" pitchFamily="18" charset="2"/>
              </a:rPr>
              <a:t>n</a:t>
            </a:r>
            <a:r>
              <a:rPr lang="en-US" altLang="en-US" dirty="0">
                <a:sym typeface="Symbol" panose="05050102010706020507" pitchFamily="18" charset="2"/>
              </a:rPr>
              <a:t> </a:t>
            </a:r>
            <a:r>
              <a:rPr lang="en-US" altLang="en-US" baseline="-25000" dirty="0">
                <a:sym typeface="Symbol" panose="05050102010706020507" pitchFamily="18" charset="2"/>
              </a:rPr>
              <a:t>-</a:t>
            </a:r>
            <a:r>
              <a:rPr lang="en-US" altLang="en-US" i="1" baseline="-25000" dirty="0">
                <a:sym typeface="Symbol" panose="05050102010706020507" pitchFamily="18" charset="2"/>
              </a:rPr>
              <a:t>j</a:t>
            </a:r>
            <a:r>
              <a:rPr lang="en-US" altLang="en-US" i="1" dirty="0">
                <a:sym typeface="Symbol" panose="05050102010706020507" pitchFamily="18" charset="2"/>
              </a:rPr>
              <a:t> </a:t>
            </a:r>
            <a:r>
              <a:rPr lang="en-US" altLang="en-US" dirty="0">
                <a:sym typeface="Symbol" panose="05050102010706020507" pitchFamily="18" charset="2"/>
              </a:rPr>
              <a:t>+ …</a:t>
            </a:r>
            <a:endParaRPr lang="en-US" altLang="en-US" dirty="0">
              <a:sym typeface="Symbol" panose="05050102010706020507" pitchFamily="18" charset="2"/>
            </a:endParaRPr>
          </a:p>
          <a:p>
            <a:pPr lvl="2">
              <a:lnSpc>
                <a:spcPct val="90000"/>
              </a:lnSpc>
              <a:buFont typeface="Webdings" panose="05030102010509060703" pitchFamily="18" charset="2"/>
              <a:buNone/>
            </a:pPr>
            <a:r>
              <a:rPr lang="en-US" altLang="en-US" dirty="0">
                <a:sym typeface="Symbol" panose="05050102010706020507" pitchFamily="18" charset="2"/>
              </a:rPr>
              <a:t>            </a:t>
            </a:r>
            <a:r>
              <a:rPr lang="en-US" altLang="en-US" i="1" dirty="0">
                <a:sym typeface="Symbol" panose="05050102010706020507" pitchFamily="18" charset="2"/>
              </a:rPr>
              <a:t>+(</a:t>
            </a:r>
            <a:r>
              <a:rPr lang="en-US" altLang="en-US" dirty="0">
                <a:sym typeface="Symbol" panose="05050102010706020507" pitchFamily="18" charset="2"/>
              </a:rPr>
              <a:t>1 -  </a:t>
            </a:r>
            <a:r>
              <a:rPr lang="en-US" altLang="en-US" i="1" dirty="0">
                <a:sym typeface="Symbol" panose="05050102010706020507" pitchFamily="18" charset="2"/>
              </a:rPr>
              <a:t>)</a:t>
            </a:r>
            <a:r>
              <a:rPr lang="en-US" altLang="en-US" i="1" baseline="30000" dirty="0">
                <a:sym typeface="Symbol" panose="05050102010706020507" pitchFamily="18" charset="2"/>
              </a:rPr>
              <a:t>n</a:t>
            </a:r>
            <a:r>
              <a:rPr lang="en-US" altLang="en-US" baseline="30000" dirty="0">
                <a:sym typeface="Symbol" panose="05050102010706020507" pitchFamily="18" charset="2"/>
              </a:rPr>
              <a:t> +1 </a:t>
            </a:r>
            <a:r>
              <a:rPr lang="en-US" altLang="en-US" dirty="0">
                <a:sym typeface="Symbol" panose="05050102010706020507" pitchFamily="18" charset="2"/>
              </a:rPr>
              <a:t></a:t>
            </a:r>
            <a:r>
              <a:rPr lang="en-US" altLang="en-US" baseline="-25000" dirty="0">
                <a:sym typeface="Symbol" panose="05050102010706020507" pitchFamily="18" charset="2"/>
              </a:rPr>
              <a:t>0</a:t>
            </a:r>
            <a:br>
              <a:rPr lang="en-US" altLang="en-US" baseline="-25000" dirty="0">
                <a:sym typeface="Symbol" panose="05050102010706020507" pitchFamily="18" charset="2"/>
              </a:rPr>
            </a:br>
            <a:endParaRPr lang="en-US" altLang="en-US" baseline="-25000" dirty="0">
              <a:sym typeface="Symbol" panose="05050102010706020507" pitchFamily="18" charset="2"/>
            </a:endParaRPr>
          </a:p>
          <a:p>
            <a:pPr>
              <a:lnSpc>
                <a:spcPct val="90000"/>
              </a:lnSpc>
            </a:pPr>
            <a:r>
              <a:rPr lang="en-US" altLang="en-US" dirty="0">
                <a:sym typeface="Symbol" panose="05050102010706020507" pitchFamily="18" charset="2"/>
              </a:rPr>
              <a:t>Since both  and (1 - ) are less than or equal to 1, each successor predecessor  term has less weight than its predecessor</a:t>
            </a:r>
            <a:endParaRPr lang="en-US" altLang="en-US" dirty="0">
              <a:sym typeface="Symbol" panose="05050102010706020507" pitchFamily="18" charset="2"/>
            </a:endParaRPr>
          </a:p>
          <a:p>
            <a:pPr>
              <a:lnSpc>
                <a:spcPct val="90000"/>
              </a:lnSpc>
              <a:buFont typeface="Monotype Sorts" pitchFamily="-84" charset="2"/>
              <a:buNone/>
            </a:pPr>
            <a:endParaRPr lang="en-US" altLang="en-US" dirty="0">
              <a:sym typeface="Symbol" panose="05050102010706020507" pitchFamily="18" charset="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a:xfrm>
            <a:off x="1200349" y="129252"/>
            <a:ext cx="7709971" cy="576262"/>
          </a:xfrm>
        </p:spPr>
        <p:txBody>
          <a:bodyPr/>
          <a:lstStyle/>
          <a:p>
            <a:pPr eaLnBrk="1" hangingPunct="1"/>
            <a:r>
              <a:rPr lang="en-US" altLang="en-US" sz="2800" dirty="0"/>
              <a:t>Shortest Remaining Time First Scheduling</a:t>
            </a:r>
            <a:endParaRPr lang="en-US" altLang="en-US" sz="2800" dirty="0"/>
          </a:p>
        </p:txBody>
      </p:sp>
      <p:sp>
        <p:nvSpPr>
          <p:cNvPr id="27650" name="Rectangle 3"/>
          <p:cNvSpPr>
            <a:spLocks noGrp="1" noChangeArrowheads="1"/>
          </p:cNvSpPr>
          <p:nvPr>
            <p:ph type="body" idx="1"/>
          </p:nvPr>
        </p:nvSpPr>
        <p:spPr>
          <a:xfrm>
            <a:off x="821093" y="1139969"/>
            <a:ext cx="6760325" cy="4345509"/>
          </a:xfrm>
        </p:spPr>
        <p:txBody>
          <a:bodyPr/>
          <a:lstStyle/>
          <a:p>
            <a:r>
              <a:rPr lang="en-US" altLang="en-US" dirty="0">
                <a:cs typeface="MS PGothic" panose="020B0600070205080204" pitchFamily="34" charset="-128"/>
              </a:rPr>
              <a:t>Preemptive version of SJN</a:t>
            </a:r>
            <a:endParaRPr lang="en-US" altLang="en-US" b="1" dirty="0">
              <a:solidFill>
                <a:srgbClr val="006699"/>
              </a:solidFill>
              <a:latin typeface="+mj-lt"/>
            </a:endParaRPr>
          </a:p>
          <a:p>
            <a:r>
              <a:rPr lang="en-US" altLang="en-US" dirty="0"/>
              <a:t>Whenever a new process arrives in the ready queue, the decision on which process to schedule next is redone using the SJN algorithm.</a:t>
            </a:r>
            <a:endParaRPr lang="en-US" altLang="en-US" dirty="0"/>
          </a:p>
          <a:p>
            <a:r>
              <a:rPr lang="en-US" altLang="en-US" dirty="0"/>
              <a:t>Is SRT more “optimal” than SJN in terms of the minimum average waiting time for a given set of processes?</a:t>
            </a:r>
            <a:endParaRPr lang="en-US" altLang="en-US" dirty="0"/>
          </a:p>
          <a:p>
            <a:endParaRPr lang="en-US" altLang="en-US" dirty="0"/>
          </a:p>
          <a:p>
            <a:pPr lvl="1"/>
            <a:endParaRPr lang="en-US"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p:cNvSpPr>
            <a:spLocks noGrp="1" noChangeArrowheads="1"/>
          </p:cNvSpPr>
          <p:nvPr>
            <p:ph type="title"/>
          </p:nvPr>
        </p:nvSpPr>
        <p:spPr>
          <a:xfrm>
            <a:off x="914400" y="222868"/>
            <a:ext cx="7772400" cy="576262"/>
          </a:xfrm>
        </p:spPr>
        <p:txBody>
          <a:bodyPr/>
          <a:lstStyle/>
          <a:p>
            <a:pPr eaLnBrk="1" hangingPunct="1"/>
            <a:r>
              <a:rPr lang="en-US" altLang="en-US" dirty="0"/>
              <a:t>Outline</a:t>
            </a:r>
            <a:endParaRPr lang="en-US" altLang="en-US" dirty="0"/>
          </a:p>
        </p:txBody>
      </p:sp>
      <p:sp>
        <p:nvSpPr>
          <p:cNvPr id="7170" name="Rectangle 3"/>
          <p:cNvSpPr>
            <a:spLocks noGrp="1" noChangeArrowheads="1"/>
          </p:cNvSpPr>
          <p:nvPr>
            <p:ph type="body" idx="1"/>
          </p:nvPr>
        </p:nvSpPr>
        <p:spPr>
          <a:xfrm>
            <a:off x="857250" y="1195388"/>
            <a:ext cx="7335838" cy="3773487"/>
          </a:xfrm>
        </p:spPr>
        <p:txBody>
          <a:bodyPr/>
          <a:lstStyle/>
          <a:p>
            <a:r>
              <a:rPr lang="en-US" altLang="en-US" dirty="0"/>
              <a:t>Basic Concepts</a:t>
            </a:r>
            <a:endParaRPr lang="en-US" altLang="en-US" dirty="0"/>
          </a:p>
          <a:p>
            <a:r>
              <a:rPr lang="en-US" altLang="en-US" dirty="0"/>
              <a:t>Scheduling Criteria </a:t>
            </a:r>
            <a:endParaRPr lang="en-US" altLang="en-US" dirty="0"/>
          </a:p>
          <a:p>
            <a:r>
              <a:rPr lang="en-US" altLang="en-US" dirty="0"/>
              <a:t>Scheduling Algorithms</a:t>
            </a:r>
            <a:endParaRPr lang="en-US" altLang="en-US" dirty="0"/>
          </a:p>
          <a:p>
            <a:r>
              <a:rPr lang="en-US" altLang="en-US" dirty="0"/>
              <a:t>Thread Scheduling</a:t>
            </a:r>
            <a:endParaRPr lang="en-US" altLang="en-US" dirty="0"/>
          </a:p>
          <a:p>
            <a:r>
              <a:rPr lang="en-US" altLang="en-US" dirty="0"/>
              <a:t>Multi-Processor Scheduling</a:t>
            </a:r>
            <a:endParaRPr lang="en-US" altLang="en-US" dirty="0"/>
          </a:p>
          <a:p>
            <a:r>
              <a:rPr lang="en-US" altLang="en-US" dirty="0"/>
              <a:t>Real-Time CPU Scheduling</a:t>
            </a:r>
            <a:endParaRPr lang="en-US" altLang="en-US" dirty="0"/>
          </a:p>
          <a:p>
            <a:r>
              <a:rPr lang="en-US" altLang="en-US" dirty="0"/>
              <a:t>Operating Systems Examples</a:t>
            </a:r>
            <a:endParaRPr lang="en-US" altLang="en-US" dirty="0"/>
          </a:p>
          <a:p>
            <a:r>
              <a:rPr lang="en-US" altLang="en-US" dirty="0"/>
              <a:t>Algorithm Evaluation</a:t>
            </a:r>
            <a:endParaRPr lang="en-US"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noChangeArrowheads="1"/>
          </p:cNvSpPr>
          <p:nvPr>
            <p:ph type="title"/>
          </p:nvPr>
        </p:nvSpPr>
        <p:spPr>
          <a:xfrm>
            <a:off x="1358420" y="163952"/>
            <a:ext cx="7594600" cy="576262"/>
          </a:xfrm>
        </p:spPr>
        <p:txBody>
          <a:bodyPr/>
          <a:lstStyle/>
          <a:p>
            <a:pPr eaLnBrk="1" hangingPunct="1"/>
            <a:r>
              <a:rPr lang="en-US" altLang="en-US" sz="3000" dirty="0"/>
              <a:t>Example of Shortest-remaining-time-first</a:t>
            </a:r>
            <a:endParaRPr lang="en-US" altLang="en-US" sz="3000" dirty="0"/>
          </a:p>
        </p:txBody>
      </p:sp>
      <p:sp>
        <p:nvSpPr>
          <p:cNvPr id="19459" name="Rectangle 36"/>
          <p:cNvSpPr>
            <a:spLocks noGrp="1" noChangeArrowheads="1"/>
          </p:cNvSpPr>
          <p:nvPr>
            <p:ph type="body" idx="1"/>
          </p:nvPr>
        </p:nvSpPr>
        <p:spPr>
          <a:xfrm>
            <a:off x="802433" y="1233488"/>
            <a:ext cx="7707085" cy="4530725"/>
          </a:xfrm>
        </p:spPr>
        <p:txBody>
          <a:bodyPr/>
          <a:lstStyle/>
          <a:p>
            <a:pPr>
              <a:tabLst>
                <a:tab pos="1600835" algn="ctr"/>
                <a:tab pos="3252470" algn="ctr"/>
                <a:tab pos="5141595" algn="ctr"/>
              </a:tabLst>
              <a:defRPr/>
            </a:pPr>
            <a:r>
              <a:rPr lang="en-US" altLang="en-US" dirty="0">
                <a:cs typeface="MS PGothic" panose="020B0600070205080204" pitchFamily="34" charset="-128"/>
              </a:rPr>
              <a:t>Now we add the concepts of varying arrival times and preemption to the analysis</a:t>
            </a:r>
            <a:endParaRPr lang="en-US" altLang="en-US" dirty="0">
              <a:cs typeface="MS PGothic" panose="020B0600070205080204" pitchFamily="34" charset="-128"/>
            </a:endParaRPr>
          </a:p>
          <a:p>
            <a:pPr>
              <a:buFont typeface="Monotype Sorts" pitchFamily="-84" charset="2"/>
              <a:buNone/>
              <a:tabLst>
                <a:tab pos="1600835" algn="ctr"/>
                <a:tab pos="3252470" algn="ctr"/>
                <a:tab pos="5141595" algn="ctr"/>
              </a:tabLst>
              <a:defRPr/>
            </a:pPr>
            <a:r>
              <a:rPr lang="en-US" altLang="en-US" dirty="0">
                <a:cs typeface="MS PGothic" panose="020B0600070205080204" pitchFamily="34" charset="-128"/>
              </a:rPr>
              <a:t>		               </a:t>
            </a:r>
            <a:r>
              <a:rPr lang="en-US" altLang="en-US" u="sng" dirty="0">
                <a:cs typeface="MS PGothic" panose="020B0600070205080204" pitchFamily="34" charset="-128"/>
              </a:rPr>
              <a:t>Process</a:t>
            </a:r>
            <a:r>
              <a:rPr lang="en-US" altLang="en-US" u="sng" dirty="0">
                <a:solidFill>
                  <a:schemeClr val="bg1"/>
                </a:solidFill>
                <a:cs typeface="MS PGothic" panose="020B0600070205080204" pitchFamily="34" charset="-128"/>
              </a:rPr>
              <a:t>      </a:t>
            </a:r>
            <a:r>
              <a:rPr lang="en-US" altLang="en-US" u="sng" dirty="0" err="1">
                <a:solidFill>
                  <a:schemeClr val="bg1"/>
                </a:solidFill>
                <a:cs typeface="MS PGothic" panose="020B0600070205080204" pitchFamily="34" charset="-128"/>
              </a:rPr>
              <a:t>i</a:t>
            </a:r>
            <a:r>
              <a:rPr lang="en-US" altLang="en-US" u="sng" dirty="0">
                <a:solidFill>
                  <a:schemeClr val="bg1"/>
                </a:solidFill>
                <a:cs typeface="MS PGothic" panose="020B0600070205080204" pitchFamily="34" charset="-128"/>
              </a:rPr>
              <a:t> </a:t>
            </a:r>
            <a:r>
              <a:rPr lang="en-US" altLang="en-US" i="1" u="sng" dirty="0">
                <a:cs typeface="MS PGothic" panose="020B0600070205080204" pitchFamily="34" charset="-128"/>
              </a:rPr>
              <a:t>Arrival </a:t>
            </a:r>
            <a:r>
              <a:rPr lang="en-US" altLang="en-US" u="sng" dirty="0" err="1">
                <a:cs typeface="MS PGothic" panose="020B0600070205080204" pitchFamily="34" charset="-128"/>
              </a:rPr>
              <a:t>Time</a:t>
            </a:r>
            <a:r>
              <a:rPr lang="en-US" altLang="en-US" u="sng" dirty="0" err="1">
                <a:solidFill>
                  <a:schemeClr val="bg1"/>
                </a:solidFill>
                <a:cs typeface="MS PGothic" panose="020B0600070205080204" pitchFamily="34" charset="-128"/>
              </a:rPr>
              <a:t>T</a:t>
            </a:r>
            <a:r>
              <a:rPr lang="en-US" altLang="en-US" dirty="0">
                <a:cs typeface="MS PGothic" panose="020B0600070205080204" pitchFamily="34" charset="-128"/>
              </a:rPr>
              <a:t>	</a:t>
            </a:r>
            <a:r>
              <a:rPr lang="en-US" altLang="en-US" u="sng" dirty="0">
                <a:cs typeface="MS PGothic" panose="020B0600070205080204" pitchFamily="34" charset="-128"/>
              </a:rPr>
              <a:t>Burst Time</a:t>
            </a:r>
            <a:endParaRPr lang="en-US" altLang="en-US" dirty="0">
              <a:cs typeface="MS PGothic" panose="020B0600070205080204" pitchFamily="34" charset="-128"/>
            </a:endParaRPr>
          </a:p>
          <a:p>
            <a:pPr>
              <a:buFont typeface="Monotype Sorts" pitchFamily="-84" charset="2"/>
              <a:buNone/>
              <a:tabLst>
                <a:tab pos="1600835" algn="ctr"/>
                <a:tab pos="3252470" algn="ctr"/>
                <a:tab pos="5141595" algn="ctr"/>
              </a:tabLst>
              <a:defRPr/>
            </a:pPr>
            <a:r>
              <a:rPr lang="en-US" altLang="en-US" dirty="0">
                <a:cs typeface="MS PGothic" panose="020B0600070205080204" pitchFamily="34" charset="-128"/>
              </a:rPr>
              <a:t>		 </a:t>
            </a:r>
            <a:r>
              <a:rPr lang="en-US" altLang="en-US" i="1" dirty="0">
                <a:cs typeface="MS PGothic" panose="020B0600070205080204" pitchFamily="34" charset="-128"/>
              </a:rPr>
              <a:t>P</a:t>
            </a:r>
            <a:r>
              <a:rPr lang="en-US" altLang="en-US" i="1" baseline="-25000" dirty="0">
                <a:cs typeface="MS PGothic" panose="020B0600070205080204" pitchFamily="34" charset="-128"/>
              </a:rPr>
              <a:t>1</a:t>
            </a:r>
            <a:r>
              <a:rPr lang="en-US" altLang="en-US" dirty="0">
                <a:cs typeface="MS PGothic" panose="020B0600070205080204" pitchFamily="34" charset="-128"/>
              </a:rPr>
              <a:t>	</a:t>
            </a:r>
            <a:r>
              <a:rPr lang="en-US" altLang="en-US" dirty="0">
                <a:solidFill>
                  <a:srgbClr val="000000"/>
                </a:solidFill>
                <a:cs typeface="MS PGothic" panose="020B0600070205080204" pitchFamily="34" charset="-128"/>
              </a:rPr>
              <a:t>0</a:t>
            </a:r>
            <a:r>
              <a:rPr lang="en-US" altLang="en-US" dirty="0">
                <a:cs typeface="MS PGothic" panose="020B0600070205080204" pitchFamily="34" charset="-128"/>
              </a:rPr>
              <a:t>	8</a:t>
            </a:r>
            <a:endParaRPr lang="en-US" altLang="en-US" dirty="0">
              <a:cs typeface="MS PGothic" panose="020B0600070205080204" pitchFamily="34" charset="-128"/>
            </a:endParaRPr>
          </a:p>
          <a:p>
            <a:pPr>
              <a:buFont typeface="Monotype Sorts" pitchFamily="-84" charset="2"/>
              <a:buNone/>
              <a:tabLst>
                <a:tab pos="1600835" algn="ctr"/>
                <a:tab pos="3252470" algn="ctr"/>
                <a:tab pos="5141595" algn="ctr"/>
              </a:tabLst>
              <a:defRPr/>
            </a:pPr>
            <a:r>
              <a:rPr lang="en-US" altLang="en-US" dirty="0">
                <a:cs typeface="MS PGothic" panose="020B0600070205080204" pitchFamily="34" charset="-128"/>
              </a:rPr>
              <a:t>		 </a:t>
            </a:r>
            <a:r>
              <a:rPr lang="en-US" altLang="en-US" i="1" dirty="0">
                <a:cs typeface="MS PGothic" panose="020B0600070205080204" pitchFamily="34" charset="-128"/>
              </a:rPr>
              <a:t>P</a:t>
            </a:r>
            <a:r>
              <a:rPr lang="en-US" altLang="en-US" i="1" baseline="-25000" dirty="0">
                <a:cs typeface="MS PGothic" panose="020B0600070205080204" pitchFamily="34" charset="-128"/>
              </a:rPr>
              <a:t>2 	</a:t>
            </a:r>
            <a:r>
              <a:rPr lang="en-US" altLang="en-US" dirty="0">
                <a:solidFill>
                  <a:srgbClr val="000000"/>
                </a:solidFill>
                <a:cs typeface="MS PGothic" panose="020B0600070205080204" pitchFamily="34" charset="-128"/>
              </a:rPr>
              <a:t>1</a:t>
            </a:r>
            <a:r>
              <a:rPr lang="en-US" altLang="en-US" dirty="0">
                <a:cs typeface="MS PGothic" panose="020B0600070205080204" pitchFamily="34" charset="-128"/>
              </a:rPr>
              <a:t>	4</a:t>
            </a:r>
            <a:endParaRPr lang="en-US" altLang="en-US" dirty="0">
              <a:cs typeface="MS PGothic" panose="020B0600070205080204" pitchFamily="34" charset="-128"/>
            </a:endParaRPr>
          </a:p>
          <a:p>
            <a:pPr>
              <a:buFont typeface="Monotype Sorts" pitchFamily="-84" charset="2"/>
              <a:buNone/>
              <a:tabLst>
                <a:tab pos="1600835" algn="ctr"/>
                <a:tab pos="3252470" algn="ctr"/>
                <a:tab pos="5141595" algn="ctr"/>
              </a:tabLst>
              <a:defRPr/>
            </a:pPr>
            <a:r>
              <a:rPr lang="en-US" altLang="en-US" dirty="0">
                <a:cs typeface="MS PGothic" panose="020B0600070205080204" pitchFamily="34" charset="-128"/>
              </a:rPr>
              <a:t>		 </a:t>
            </a:r>
            <a:r>
              <a:rPr lang="en-US" altLang="en-US" i="1" dirty="0">
                <a:cs typeface="MS PGothic" panose="020B0600070205080204" pitchFamily="34" charset="-128"/>
              </a:rPr>
              <a:t>P</a:t>
            </a:r>
            <a:r>
              <a:rPr lang="en-US" altLang="en-US" i="1" baseline="-25000" dirty="0">
                <a:cs typeface="MS PGothic" panose="020B0600070205080204" pitchFamily="34" charset="-128"/>
              </a:rPr>
              <a:t>3</a:t>
            </a:r>
            <a:r>
              <a:rPr lang="en-US" altLang="en-US" dirty="0">
                <a:cs typeface="MS PGothic" panose="020B0600070205080204" pitchFamily="34" charset="-128"/>
              </a:rPr>
              <a:t>	</a:t>
            </a:r>
            <a:r>
              <a:rPr lang="en-US" altLang="en-US" dirty="0">
                <a:solidFill>
                  <a:srgbClr val="000000"/>
                </a:solidFill>
                <a:cs typeface="MS PGothic" panose="020B0600070205080204" pitchFamily="34" charset="-128"/>
              </a:rPr>
              <a:t>2</a:t>
            </a:r>
            <a:r>
              <a:rPr lang="en-US" altLang="en-US" dirty="0">
                <a:cs typeface="MS PGothic" panose="020B0600070205080204" pitchFamily="34" charset="-128"/>
              </a:rPr>
              <a:t>	9</a:t>
            </a:r>
            <a:endParaRPr lang="en-US" altLang="en-US" dirty="0">
              <a:cs typeface="MS PGothic" panose="020B0600070205080204" pitchFamily="34" charset="-128"/>
            </a:endParaRPr>
          </a:p>
          <a:p>
            <a:pPr>
              <a:buFont typeface="Monotype Sorts" pitchFamily="-84" charset="2"/>
              <a:buNone/>
              <a:tabLst>
                <a:tab pos="1600835" algn="ctr"/>
                <a:tab pos="3252470" algn="ctr"/>
                <a:tab pos="5141595" algn="ctr"/>
              </a:tabLst>
              <a:defRPr/>
            </a:pPr>
            <a:r>
              <a:rPr lang="en-US" altLang="en-US" dirty="0">
                <a:cs typeface="MS PGothic" panose="020B0600070205080204" pitchFamily="34" charset="-128"/>
              </a:rPr>
              <a:t>		 </a:t>
            </a:r>
            <a:r>
              <a:rPr lang="en-US" altLang="en-US" i="1" dirty="0">
                <a:cs typeface="MS PGothic" panose="020B0600070205080204" pitchFamily="34" charset="-128"/>
              </a:rPr>
              <a:t>P</a:t>
            </a:r>
            <a:r>
              <a:rPr lang="en-US" altLang="en-US" i="1" baseline="-25000" dirty="0">
                <a:cs typeface="MS PGothic" panose="020B0600070205080204" pitchFamily="34" charset="-128"/>
              </a:rPr>
              <a:t>4</a:t>
            </a:r>
            <a:r>
              <a:rPr lang="en-US" altLang="en-US" dirty="0">
                <a:cs typeface="MS PGothic" panose="020B0600070205080204" pitchFamily="34" charset="-128"/>
              </a:rPr>
              <a:t>	</a:t>
            </a:r>
            <a:r>
              <a:rPr lang="en-US" altLang="en-US" dirty="0">
                <a:solidFill>
                  <a:srgbClr val="000000"/>
                </a:solidFill>
                <a:cs typeface="MS PGothic" panose="020B0600070205080204" pitchFamily="34" charset="-128"/>
              </a:rPr>
              <a:t>3</a:t>
            </a:r>
            <a:r>
              <a:rPr lang="en-US" altLang="en-US" dirty="0">
                <a:cs typeface="MS PGothic" panose="020B0600070205080204" pitchFamily="34" charset="-128"/>
              </a:rPr>
              <a:t>	5</a:t>
            </a:r>
            <a:endParaRPr lang="en-US" altLang="en-US" dirty="0">
              <a:cs typeface="MS PGothic" panose="020B0600070205080204" pitchFamily="34" charset="-128"/>
            </a:endParaRPr>
          </a:p>
          <a:p>
            <a:pPr>
              <a:tabLst>
                <a:tab pos="1600835" algn="ctr"/>
                <a:tab pos="3252470" algn="ctr"/>
                <a:tab pos="5141595" algn="ctr"/>
              </a:tabLst>
              <a:defRPr/>
            </a:pPr>
            <a:r>
              <a:rPr lang="en-US" altLang="en-US" i="1" dirty="0">
                <a:cs typeface="MS PGothic" panose="020B0600070205080204" pitchFamily="34" charset="-128"/>
              </a:rPr>
              <a:t>Preemptive </a:t>
            </a:r>
            <a:r>
              <a:rPr lang="en-US" altLang="en-US" dirty="0">
                <a:cs typeface="MS PGothic" panose="020B0600070205080204" pitchFamily="34" charset="-128"/>
              </a:rPr>
              <a:t>SJF Gantt Chart</a:t>
            </a:r>
            <a:endParaRPr lang="en-US" altLang="en-US" dirty="0">
              <a:cs typeface="MS PGothic" panose="020B0600070205080204" pitchFamily="34" charset="-128"/>
            </a:endParaRPr>
          </a:p>
          <a:p>
            <a:pPr>
              <a:tabLst>
                <a:tab pos="1600835" algn="ctr"/>
                <a:tab pos="3252470" algn="ctr"/>
                <a:tab pos="5141595" algn="ctr"/>
              </a:tabLst>
              <a:defRPr/>
            </a:pPr>
            <a:endParaRPr lang="en-US" altLang="en-US" dirty="0">
              <a:cs typeface="MS PGothic" panose="020B0600070205080204" pitchFamily="34" charset="-128"/>
            </a:endParaRPr>
          </a:p>
          <a:p>
            <a:pPr>
              <a:tabLst>
                <a:tab pos="1600835" algn="ctr"/>
                <a:tab pos="3252470" algn="ctr"/>
                <a:tab pos="5141595" algn="ctr"/>
              </a:tabLst>
              <a:defRPr/>
            </a:pPr>
            <a:endParaRPr lang="en-US" altLang="en-US" dirty="0">
              <a:cs typeface="MS PGothic" panose="020B0600070205080204" pitchFamily="34" charset="-128"/>
            </a:endParaRPr>
          </a:p>
          <a:p>
            <a:pPr marL="0" indent="0">
              <a:buFont typeface="Monotype Sorts" pitchFamily="-84" charset="2"/>
              <a:buNone/>
              <a:tabLst>
                <a:tab pos="1600835" algn="ctr"/>
                <a:tab pos="3252470" algn="ctr"/>
                <a:tab pos="5141595" algn="ctr"/>
              </a:tabLst>
              <a:defRPr/>
            </a:pPr>
            <a:endParaRPr lang="en-US" altLang="en-US" dirty="0">
              <a:cs typeface="MS PGothic" panose="020B0600070205080204" pitchFamily="34" charset="-128"/>
            </a:endParaRPr>
          </a:p>
          <a:p>
            <a:pPr>
              <a:tabLst>
                <a:tab pos="1600835" algn="ctr"/>
                <a:tab pos="3252470" algn="ctr"/>
                <a:tab pos="5141595" algn="ctr"/>
              </a:tabLst>
              <a:defRPr/>
            </a:pPr>
            <a:r>
              <a:rPr lang="en-US" altLang="en-US" dirty="0">
                <a:cs typeface="MS PGothic" panose="020B0600070205080204" pitchFamily="34" charset="-128"/>
              </a:rPr>
              <a:t>Average waiting time = [(10-1)+(1-1)+(17-2)+(5-3)]/4 = 26/4 = 6.5</a:t>
            </a:r>
            <a:endParaRPr lang="en-US" altLang="en-US" dirty="0">
              <a:cs typeface="MS PGothic" panose="020B0600070205080204" pitchFamily="34" charset="-128"/>
            </a:endParaRPr>
          </a:p>
          <a:p>
            <a:pPr>
              <a:tabLst>
                <a:tab pos="1600835" algn="ctr"/>
                <a:tab pos="3252470" algn="ctr"/>
                <a:tab pos="5141595" algn="ctr"/>
              </a:tabLst>
              <a:defRPr/>
            </a:pPr>
            <a:endParaRPr lang="en-US" altLang="en-US" i="1" baseline="-25000" dirty="0">
              <a:cs typeface="MS PGothic" panose="020B0600070205080204" pitchFamily="34" charset="-128"/>
            </a:endParaRPr>
          </a:p>
          <a:p>
            <a:pPr>
              <a:buFont typeface="Monotype Sorts" pitchFamily="-84" charset="2"/>
              <a:buNone/>
              <a:tabLst>
                <a:tab pos="1600835" algn="ctr"/>
                <a:tab pos="3252470" algn="ctr"/>
                <a:tab pos="5141595" algn="ctr"/>
              </a:tabLst>
              <a:defRPr/>
            </a:pPr>
            <a:endParaRPr lang="en-US" altLang="en-US" i="1" baseline="-25000" dirty="0">
              <a:cs typeface="MS PGothic" panose="020B0600070205080204" pitchFamily="34" charset="-128"/>
            </a:endParaRPr>
          </a:p>
        </p:txBody>
      </p:sp>
      <p:pic>
        <p:nvPicPr>
          <p:cNvPr id="37891" name="Picture 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446213" y="4284663"/>
            <a:ext cx="6535737"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ChangeArrowheads="1"/>
          </p:cNvSpPr>
          <p:nvPr>
            <p:ph type="title"/>
          </p:nvPr>
        </p:nvSpPr>
        <p:spPr>
          <a:xfrm>
            <a:off x="457200" y="153418"/>
            <a:ext cx="8229600" cy="576262"/>
          </a:xfrm>
        </p:spPr>
        <p:txBody>
          <a:bodyPr/>
          <a:lstStyle/>
          <a:p>
            <a:pPr eaLnBrk="1" hangingPunct="1"/>
            <a:r>
              <a:rPr lang="en-US" altLang="en-US" dirty="0"/>
              <a:t>Round Robin (RR)</a:t>
            </a:r>
            <a:endParaRPr lang="en-US" altLang="en-US" dirty="0"/>
          </a:p>
        </p:txBody>
      </p:sp>
      <p:sp>
        <p:nvSpPr>
          <p:cNvPr id="39938" name="Rectangle 3"/>
          <p:cNvSpPr>
            <a:spLocks noGrp="1" noChangeArrowheads="1"/>
          </p:cNvSpPr>
          <p:nvPr>
            <p:ph type="body" idx="1"/>
          </p:nvPr>
        </p:nvSpPr>
        <p:spPr>
          <a:xfrm>
            <a:off x="811763" y="1058277"/>
            <a:ext cx="7244217" cy="4381822"/>
          </a:xfrm>
        </p:spPr>
        <p:txBody>
          <a:bodyPr/>
          <a:lstStyle/>
          <a:p>
            <a:r>
              <a:rPr lang="en-US" altLang="en-US" dirty="0"/>
              <a:t>Each process gets a small unit of CPU time (</a:t>
            </a:r>
            <a:r>
              <a:rPr lang="en-US" altLang="en-US" b="1" dirty="0">
                <a:solidFill>
                  <a:srgbClr val="006699"/>
                </a:solidFill>
                <a:latin typeface="+mj-lt"/>
              </a:rPr>
              <a:t>time quantum </a:t>
            </a:r>
            <a:r>
              <a:rPr lang="en-US" altLang="en-US" i="1" dirty="0"/>
              <a:t>q</a:t>
            </a:r>
            <a:r>
              <a:rPr lang="en-US" altLang="en-US" dirty="0"/>
              <a:t>), usually 10-100 milliseconds.  After this time has elapsed, the process is preempted and added to the end of the ready queue.</a:t>
            </a:r>
            <a:endParaRPr lang="en-US" altLang="en-US" dirty="0"/>
          </a:p>
          <a:p>
            <a:r>
              <a:rPr lang="en-US" altLang="en-US" dirty="0"/>
              <a:t>If there are </a:t>
            </a:r>
            <a:r>
              <a:rPr lang="en-US" altLang="en-US" i="1" dirty="0"/>
              <a:t>n</a:t>
            </a:r>
            <a:r>
              <a:rPr lang="en-US" altLang="en-US" dirty="0"/>
              <a:t> processes in the ready queue and the time quantum is </a:t>
            </a:r>
            <a:r>
              <a:rPr lang="en-US" altLang="en-US" i="1" dirty="0"/>
              <a:t>q</a:t>
            </a:r>
            <a:r>
              <a:rPr lang="en-US" altLang="en-US" dirty="0"/>
              <a:t>, then each process gets 1/</a:t>
            </a:r>
            <a:r>
              <a:rPr lang="en-US" altLang="en-US" i="1" dirty="0"/>
              <a:t>n</a:t>
            </a:r>
            <a:r>
              <a:rPr lang="en-US" altLang="en-US" dirty="0"/>
              <a:t> of the CPU time in chunks of at most </a:t>
            </a:r>
            <a:r>
              <a:rPr lang="en-US" altLang="en-US" i="1" dirty="0"/>
              <a:t>q</a:t>
            </a:r>
            <a:r>
              <a:rPr lang="en-US" altLang="en-US" dirty="0"/>
              <a:t> time units at once.  No process waits more than (</a:t>
            </a:r>
            <a:r>
              <a:rPr lang="en-US" altLang="en-US" i="1" dirty="0"/>
              <a:t>n</a:t>
            </a:r>
            <a:r>
              <a:rPr lang="en-US" altLang="en-US" dirty="0"/>
              <a:t>-1)</a:t>
            </a:r>
            <a:r>
              <a:rPr lang="en-US" altLang="en-US" i="1" dirty="0"/>
              <a:t>q </a:t>
            </a:r>
            <a:r>
              <a:rPr lang="en-US" altLang="en-US" dirty="0"/>
              <a:t>time units.</a:t>
            </a:r>
            <a:endParaRPr lang="en-US" altLang="en-US" dirty="0"/>
          </a:p>
          <a:p>
            <a:r>
              <a:rPr lang="en-US" altLang="en-US" dirty="0"/>
              <a:t>Timer interrupts every quantum to schedule next process</a:t>
            </a:r>
            <a:endParaRPr lang="en-US" altLang="en-US" dirty="0"/>
          </a:p>
          <a:p>
            <a:r>
              <a:rPr lang="en-US" altLang="en-US" dirty="0"/>
              <a:t>Performance</a:t>
            </a:r>
            <a:endParaRPr lang="en-US" altLang="en-US" dirty="0"/>
          </a:p>
          <a:p>
            <a:pPr lvl="1"/>
            <a:r>
              <a:rPr lang="en-US" altLang="en-US" i="1" dirty="0"/>
              <a:t>q</a:t>
            </a:r>
            <a:r>
              <a:rPr lang="en-US" altLang="en-US" dirty="0"/>
              <a:t> large </a:t>
            </a:r>
            <a:r>
              <a:rPr lang="en-US" altLang="en-US" dirty="0">
                <a:sym typeface="Symbol" panose="05050102010706020507" pitchFamily="18" charset="2"/>
              </a:rPr>
              <a:t> FIFO (FCFS)</a:t>
            </a:r>
            <a:endParaRPr lang="en-US" altLang="en-US" dirty="0">
              <a:sym typeface="Symbol" panose="05050102010706020507" pitchFamily="18" charset="2"/>
            </a:endParaRPr>
          </a:p>
          <a:p>
            <a:pPr lvl="1"/>
            <a:r>
              <a:rPr lang="en-US" altLang="en-US" i="1" dirty="0">
                <a:sym typeface="Symbol" panose="05050102010706020507" pitchFamily="18" charset="2"/>
              </a:rPr>
              <a:t>q </a:t>
            </a:r>
            <a:r>
              <a:rPr lang="en-US" altLang="en-US" dirty="0">
                <a:sym typeface="Symbol" panose="05050102010706020507" pitchFamily="18" charset="2"/>
              </a:rPr>
              <a:t>small  RR</a:t>
            </a:r>
            <a:endParaRPr lang="en-US" altLang="en-US" dirty="0">
              <a:sym typeface="Symbol" panose="05050102010706020507" pitchFamily="18" charset="2"/>
            </a:endParaRPr>
          </a:p>
          <a:p>
            <a:r>
              <a:rPr lang="en-US" altLang="en-US" dirty="0">
                <a:sym typeface="Symbol" panose="05050102010706020507" pitchFamily="18" charset="2"/>
              </a:rPr>
              <a:t>Note that q must be large with respect to context switch, otherwise overhead is too high</a:t>
            </a:r>
            <a:endParaRPr lang="en-US" altLang="en-US" dirty="0">
              <a:sym typeface="Symbol" panose="05050102010706020507" pitchFamily="18" charset="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noChangeArrowheads="1"/>
          </p:cNvSpPr>
          <p:nvPr>
            <p:ph type="title"/>
          </p:nvPr>
        </p:nvSpPr>
        <p:spPr>
          <a:xfrm>
            <a:off x="979833" y="86668"/>
            <a:ext cx="8418610" cy="647700"/>
          </a:xfrm>
        </p:spPr>
        <p:txBody>
          <a:bodyPr/>
          <a:lstStyle/>
          <a:p>
            <a:pPr eaLnBrk="1" hangingPunct="1"/>
            <a:r>
              <a:rPr lang="en-US" altLang="en-US" dirty="0"/>
              <a:t>Example of RR with Time Quantum = 4</a:t>
            </a:r>
            <a:endParaRPr lang="en-US" altLang="en-US" dirty="0"/>
          </a:p>
        </p:txBody>
      </p:sp>
      <p:sp>
        <p:nvSpPr>
          <p:cNvPr id="41986" name="Rectangle 3"/>
          <p:cNvSpPr>
            <a:spLocks noGrp="1" noChangeArrowheads="1"/>
          </p:cNvSpPr>
          <p:nvPr>
            <p:ph type="body" idx="1"/>
          </p:nvPr>
        </p:nvSpPr>
        <p:spPr>
          <a:xfrm>
            <a:off x="954087" y="1193799"/>
            <a:ext cx="7460707" cy="4639841"/>
          </a:xfrm>
        </p:spPr>
        <p:txBody>
          <a:bodyPr/>
          <a:lstStyle/>
          <a:p>
            <a:pPr>
              <a:lnSpc>
                <a:spcPct val="90000"/>
              </a:lnSpc>
              <a:buFont typeface="Monotype Sorts" pitchFamily="-84" charset="2"/>
              <a:buNone/>
              <a:tabLst>
                <a:tab pos="2219325" algn="ctr"/>
                <a:tab pos="3994150" algn="ctr"/>
              </a:tabLst>
            </a:pPr>
            <a:r>
              <a:rPr lang="en-US" altLang="en-US" dirty="0"/>
              <a:t>		</a:t>
            </a:r>
            <a:r>
              <a:rPr lang="en-US" altLang="en-US" u="sng" dirty="0"/>
              <a:t>Process</a:t>
            </a:r>
            <a:r>
              <a:rPr lang="en-US" altLang="en-US" dirty="0"/>
              <a:t>	</a:t>
            </a:r>
            <a:r>
              <a:rPr lang="en-US" altLang="en-US" u="sng" dirty="0"/>
              <a:t>Burst Time</a:t>
            </a:r>
            <a:endParaRPr lang="en-US" altLang="en-US" u="sng" dirty="0"/>
          </a:p>
          <a:p>
            <a:pPr>
              <a:lnSpc>
                <a:spcPct val="90000"/>
              </a:lnSpc>
              <a:buFont typeface="Monotype Sorts" pitchFamily="-84" charset="2"/>
              <a:buNone/>
              <a:tabLst>
                <a:tab pos="2219325" algn="ctr"/>
                <a:tab pos="3994150" algn="ctr"/>
              </a:tabLst>
            </a:pPr>
            <a:r>
              <a:rPr lang="en-US" altLang="en-US" i="1" dirty="0"/>
              <a:t>		P</a:t>
            </a:r>
            <a:r>
              <a:rPr lang="en-US" altLang="en-US" i="1" baseline="-25000" dirty="0"/>
              <a:t>1	</a:t>
            </a:r>
            <a:r>
              <a:rPr lang="en-US" altLang="en-US" dirty="0"/>
              <a:t>24</a:t>
            </a:r>
            <a:endParaRPr lang="en-US" altLang="en-US" dirty="0"/>
          </a:p>
          <a:p>
            <a:pPr>
              <a:lnSpc>
                <a:spcPct val="90000"/>
              </a:lnSpc>
              <a:buFont typeface="Monotype Sorts" pitchFamily="-84" charset="2"/>
              <a:buNone/>
              <a:tabLst>
                <a:tab pos="2219325" algn="ctr"/>
                <a:tab pos="3994150" algn="ctr"/>
              </a:tabLst>
            </a:pPr>
            <a:r>
              <a:rPr lang="en-US" altLang="en-US" dirty="0"/>
              <a:t>		 </a:t>
            </a:r>
            <a:r>
              <a:rPr lang="en-US" altLang="en-US" i="1" dirty="0"/>
              <a:t>P</a:t>
            </a:r>
            <a:r>
              <a:rPr lang="en-US" altLang="en-US" i="1" baseline="-25000" dirty="0"/>
              <a:t>2	 </a:t>
            </a:r>
            <a:r>
              <a:rPr lang="en-US" altLang="en-US" dirty="0"/>
              <a:t>3</a:t>
            </a:r>
            <a:endParaRPr lang="en-US" altLang="en-US" dirty="0"/>
          </a:p>
          <a:p>
            <a:pPr>
              <a:lnSpc>
                <a:spcPct val="90000"/>
              </a:lnSpc>
              <a:buFont typeface="Monotype Sorts" pitchFamily="-84" charset="2"/>
              <a:buNone/>
              <a:tabLst>
                <a:tab pos="2219325" algn="ctr"/>
                <a:tab pos="3994150" algn="ctr"/>
              </a:tabLst>
            </a:pPr>
            <a:r>
              <a:rPr lang="en-US" altLang="en-US" dirty="0"/>
              <a:t>		 </a:t>
            </a:r>
            <a:r>
              <a:rPr lang="en-US" altLang="en-US" i="1" dirty="0"/>
              <a:t>P</a:t>
            </a:r>
            <a:r>
              <a:rPr lang="en-US" altLang="en-US" i="1" baseline="-25000" dirty="0"/>
              <a:t>3	</a:t>
            </a:r>
            <a:r>
              <a:rPr lang="en-US" altLang="en-US" dirty="0"/>
              <a:t>3	</a:t>
            </a:r>
            <a:endParaRPr lang="en-US" altLang="en-US" dirty="0"/>
          </a:p>
          <a:p>
            <a:pPr>
              <a:lnSpc>
                <a:spcPct val="90000"/>
              </a:lnSpc>
              <a:tabLst>
                <a:tab pos="2219325" algn="ctr"/>
                <a:tab pos="3994150" algn="ctr"/>
              </a:tabLst>
            </a:pPr>
            <a:r>
              <a:rPr lang="en-US" altLang="en-US" dirty="0"/>
              <a:t>The Gantt chart is: </a:t>
            </a:r>
            <a:br>
              <a:rPr lang="en-US" altLang="en-US" dirty="0"/>
            </a:br>
            <a:br>
              <a:rPr lang="en-US" altLang="en-US" dirty="0"/>
            </a:br>
            <a:br>
              <a:rPr lang="en-US" altLang="en-US" dirty="0"/>
            </a:br>
            <a:br>
              <a:rPr lang="en-US" altLang="en-US" dirty="0"/>
            </a:br>
            <a:endParaRPr lang="en-US" altLang="en-US" dirty="0"/>
          </a:p>
          <a:p>
            <a:pPr>
              <a:lnSpc>
                <a:spcPct val="90000"/>
              </a:lnSpc>
              <a:tabLst>
                <a:tab pos="2219325" algn="ctr"/>
                <a:tab pos="3994150" algn="ctr"/>
              </a:tabLst>
            </a:pPr>
            <a:r>
              <a:rPr lang="en-US" altLang="en-US" dirty="0"/>
              <a:t>Typically, higher average turnaround than SJF, but better </a:t>
            </a:r>
            <a:r>
              <a:rPr lang="en-US" altLang="en-US" b="1" i="1" dirty="0"/>
              <a:t>response</a:t>
            </a:r>
            <a:endParaRPr lang="en-US" altLang="en-US" b="1" i="1" dirty="0"/>
          </a:p>
          <a:p>
            <a:pPr>
              <a:lnSpc>
                <a:spcPct val="90000"/>
              </a:lnSpc>
              <a:tabLst>
                <a:tab pos="2219325" algn="ctr"/>
                <a:tab pos="3994150" algn="ctr"/>
              </a:tabLst>
            </a:pPr>
            <a:r>
              <a:rPr lang="en-US" altLang="en-US" dirty="0"/>
              <a:t>q should be large compared to context switch time</a:t>
            </a:r>
            <a:endParaRPr lang="en-US" altLang="en-US" dirty="0"/>
          </a:p>
          <a:p>
            <a:pPr lvl="1">
              <a:lnSpc>
                <a:spcPct val="90000"/>
              </a:lnSpc>
              <a:tabLst>
                <a:tab pos="2219325" algn="ctr"/>
                <a:tab pos="3994150" algn="ctr"/>
              </a:tabLst>
            </a:pPr>
            <a:r>
              <a:rPr lang="en-US" altLang="en-US" dirty="0"/>
              <a:t>q usually 10 milliseconds  to 100 milliseconds, </a:t>
            </a:r>
            <a:endParaRPr lang="en-US" altLang="en-US" dirty="0"/>
          </a:p>
          <a:p>
            <a:pPr lvl="1">
              <a:lnSpc>
                <a:spcPct val="90000"/>
              </a:lnSpc>
              <a:tabLst>
                <a:tab pos="2219325" algn="ctr"/>
                <a:tab pos="3994150" algn="ctr"/>
              </a:tabLst>
            </a:pPr>
            <a:r>
              <a:rPr lang="en-US" altLang="en-US" dirty="0"/>
              <a:t>Context switch &lt; 10 microseconds</a:t>
            </a:r>
            <a:endParaRPr lang="en-US" altLang="en-US" dirty="0"/>
          </a:p>
        </p:txBody>
      </p:sp>
      <p:pic>
        <p:nvPicPr>
          <p:cNvPr id="41987" name="Picture 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398588" y="2926442"/>
            <a:ext cx="6770687" cy="788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p:cNvSpPr>
            <a:spLocks noGrp="1" noChangeArrowheads="1"/>
          </p:cNvSpPr>
          <p:nvPr>
            <p:ph type="title"/>
          </p:nvPr>
        </p:nvSpPr>
        <p:spPr>
          <a:xfrm>
            <a:off x="1285078" y="183273"/>
            <a:ext cx="7829550" cy="525462"/>
          </a:xfrm>
        </p:spPr>
        <p:txBody>
          <a:bodyPr/>
          <a:lstStyle/>
          <a:p>
            <a:pPr eaLnBrk="1" hangingPunct="1"/>
            <a:r>
              <a:rPr lang="en-US" altLang="en-US" sz="3000" dirty="0"/>
              <a:t>Time Quantum and Context Switch Time</a:t>
            </a:r>
            <a:endParaRPr lang="en-US" altLang="en-US" sz="3000" dirty="0"/>
          </a:p>
        </p:txBody>
      </p:sp>
      <p:pic>
        <p:nvPicPr>
          <p:cNvPr id="44034" name="Picture 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568450" y="1890713"/>
            <a:ext cx="6630988" cy="277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Grp="1" noChangeArrowheads="1"/>
          </p:cNvSpPr>
          <p:nvPr>
            <p:ph type="title"/>
          </p:nvPr>
        </p:nvSpPr>
        <p:spPr>
          <a:xfrm>
            <a:off x="782711" y="260322"/>
            <a:ext cx="8722438" cy="457200"/>
          </a:xfrm>
        </p:spPr>
        <p:txBody>
          <a:bodyPr/>
          <a:lstStyle/>
          <a:p>
            <a:pPr eaLnBrk="1" hangingPunct="1"/>
            <a:r>
              <a:rPr lang="en-US" altLang="en-US" sz="2600" dirty="0"/>
              <a:t>Turnaround Time Varies With The Time Quantum</a:t>
            </a:r>
            <a:endParaRPr lang="en-US" altLang="en-US" sz="2600" dirty="0"/>
          </a:p>
        </p:txBody>
      </p:sp>
      <p:sp>
        <p:nvSpPr>
          <p:cNvPr id="46082" name="TextBox 3"/>
          <p:cNvSpPr txBox="1">
            <a:spLocks noChangeArrowheads="1"/>
          </p:cNvSpPr>
          <p:nvPr/>
        </p:nvSpPr>
        <p:spPr bwMode="auto">
          <a:xfrm>
            <a:off x="6167438" y="3354388"/>
            <a:ext cx="2312987"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7" tIns="45709" rIns="91417" bIns="45709">
            <a:spAutoFit/>
          </a:bodyPr>
          <a:lstStyle>
            <a:lvl1pPr>
              <a:spcBef>
                <a:spcPct val="35000"/>
              </a:spcBef>
              <a:buClr>
                <a:srgbClr val="993300"/>
              </a:buClr>
              <a:buSzPct val="90000"/>
              <a:buFont typeface="Monotype Sorts" pitchFamily="-84" charset="2"/>
              <a:buChar char="n"/>
              <a:defRPr kumimoji="1">
                <a:solidFill>
                  <a:schemeClr val="tx1"/>
                </a:solidFill>
                <a:latin typeface="Helvetica" charset="0"/>
                <a:ea typeface="MS PGothic" panose="020B0600070205080204" pitchFamily="34" charset="-128"/>
                <a:cs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charset="0"/>
                <a:ea typeface="MS PGothic" panose="020B0600070205080204" pitchFamily="34" charset="-128"/>
              </a:defRPr>
            </a:lvl9pPr>
          </a:lstStyle>
          <a:p>
            <a:pPr>
              <a:spcBef>
                <a:spcPct val="0"/>
              </a:spcBef>
              <a:buClrTx/>
              <a:buSzTx/>
              <a:buFontTx/>
              <a:buNone/>
            </a:pPr>
            <a:r>
              <a:rPr kumimoji="0" lang="en-US" altLang="en-US" sz="1300">
                <a:latin typeface="Verdana" panose="020B0604030504040204" pitchFamily="34" charset="0"/>
              </a:rPr>
              <a:t>80% of CPU bursts should be shorter than q</a:t>
            </a:r>
            <a:endParaRPr kumimoji="0" lang="en-US" altLang="en-US" sz="1300">
              <a:latin typeface="Verdana" panose="020B0604030504040204" pitchFamily="34" charset="0"/>
            </a:endParaRPr>
          </a:p>
        </p:txBody>
      </p:sp>
      <p:pic>
        <p:nvPicPr>
          <p:cNvPr id="46083" name="Picture 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144588" y="1557338"/>
            <a:ext cx="4684712" cy="3894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Grp="1" noChangeArrowheads="1"/>
          </p:cNvSpPr>
          <p:nvPr>
            <p:ph type="title"/>
          </p:nvPr>
        </p:nvSpPr>
        <p:spPr>
          <a:xfrm>
            <a:off x="963613" y="109861"/>
            <a:ext cx="7723187" cy="576262"/>
          </a:xfrm>
        </p:spPr>
        <p:txBody>
          <a:bodyPr/>
          <a:lstStyle/>
          <a:p>
            <a:pPr eaLnBrk="1" hangingPunct="1"/>
            <a:r>
              <a:rPr lang="en-US" altLang="en-US" dirty="0"/>
              <a:t>Priority Scheduling</a:t>
            </a:r>
            <a:endParaRPr lang="en-US" altLang="en-US" dirty="0"/>
          </a:p>
        </p:txBody>
      </p:sp>
      <p:sp>
        <p:nvSpPr>
          <p:cNvPr id="48130" name="Rectangle 3"/>
          <p:cNvSpPr>
            <a:spLocks noGrp="1" noChangeArrowheads="1"/>
          </p:cNvSpPr>
          <p:nvPr>
            <p:ph type="body" idx="1"/>
          </p:nvPr>
        </p:nvSpPr>
        <p:spPr>
          <a:xfrm>
            <a:off x="821094" y="1233488"/>
            <a:ext cx="7723186" cy="4530725"/>
          </a:xfrm>
        </p:spPr>
        <p:txBody>
          <a:bodyPr/>
          <a:lstStyle/>
          <a:p>
            <a:r>
              <a:rPr lang="en-US" altLang="en-US" dirty="0"/>
              <a:t>A priority number (integer) is associated with each process</a:t>
            </a:r>
            <a:endParaRPr lang="en-US" altLang="en-US" dirty="0"/>
          </a:p>
          <a:p>
            <a:endParaRPr lang="en-US" altLang="en-US" sz="800" dirty="0"/>
          </a:p>
          <a:p>
            <a:r>
              <a:rPr lang="en-US" altLang="en-US" dirty="0"/>
              <a:t>The CPU is allocated to the process with the highest priority (smallest integer </a:t>
            </a:r>
            <a:r>
              <a:rPr lang="en-US" altLang="en-US" dirty="0">
                <a:sym typeface="Symbol" panose="05050102010706020507" pitchFamily="18" charset="2"/>
              </a:rPr>
              <a:t> highest priority)</a:t>
            </a:r>
            <a:endParaRPr lang="en-US" altLang="en-US" dirty="0">
              <a:sym typeface="Symbol" panose="05050102010706020507" pitchFamily="18" charset="2"/>
            </a:endParaRPr>
          </a:p>
          <a:p>
            <a:pPr lvl="1"/>
            <a:r>
              <a:rPr lang="en-US" altLang="en-US" dirty="0"/>
              <a:t>Preemptive</a:t>
            </a:r>
            <a:endParaRPr lang="en-US" altLang="en-US" dirty="0"/>
          </a:p>
          <a:p>
            <a:pPr lvl="1"/>
            <a:r>
              <a:rPr lang="en-US" altLang="en-US" dirty="0"/>
              <a:t>Nonpreemptive</a:t>
            </a:r>
            <a:endParaRPr lang="en-US" altLang="en-US" dirty="0"/>
          </a:p>
          <a:p>
            <a:pPr lvl="1"/>
            <a:endParaRPr lang="en-US" altLang="en-US" sz="800" dirty="0"/>
          </a:p>
          <a:p>
            <a:r>
              <a:rPr lang="en-US" altLang="en-US" dirty="0"/>
              <a:t>SJF is priority scheduling where priority is the inverse of predicted next CPU burst time</a:t>
            </a:r>
            <a:endParaRPr lang="en-US" altLang="en-US" dirty="0"/>
          </a:p>
          <a:p>
            <a:endParaRPr lang="en-US" altLang="en-US" sz="800" dirty="0"/>
          </a:p>
          <a:p>
            <a:r>
              <a:rPr lang="en-US" altLang="en-US" dirty="0"/>
              <a:t>Problem </a:t>
            </a:r>
            <a:r>
              <a:rPr lang="en-US" altLang="en-US" dirty="0">
                <a:sym typeface="Symbol" panose="05050102010706020507" pitchFamily="18" charset="2"/>
              </a:rPr>
              <a:t> </a:t>
            </a:r>
            <a:r>
              <a:rPr lang="en-US" altLang="en-US" b="1" dirty="0">
                <a:solidFill>
                  <a:srgbClr val="006699"/>
                </a:solidFill>
                <a:latin typeface="+mj-lt"/>
                <a:sym typeface="Symbol" panose="05050102010706020507" pitchFamily="18" charset="2"/>
              </a:rPr>
              <a:t>Starvation</a:t>
            </a:r>
            <a:r>
              <a:rPr lang="en-US" altLang="en-US" b="1" dirty="0">
                <a:sym typeface="Symbol" panose="05050102010706020507" pitchFamily="18" charset="2"/>
              </a:rPr>
              <a:t> </a:t>
            </a:r>
            <a:r>
              <a:rPr lang="en-US" altLang="en-US" dirty="0">
                <a:sym typeface="Symbol" panose="05050102010706020507" pitchFamily="18" charset="2"/>
              </a:rPr>
              <a:t>– low priority processes may never execute</a:t>
            </a:r>
            <a:endParaRPr lang="en-US" altLang="en-US" dirty="0">
              <a:sym typeface="Symbol" panose="05050102010706020507" pitchFamily="18" charset="2"/>
            </a:endParaRPr>
          </a:p>
          <a:p>
            <a:endParaRPr lang="en-US" altLang="en-US" sz="800" dirty="0">
              <a:sym typeface="Symbol" panose="05050102010706020507" pitchFamily="18" charset="2"/>
            </a:endParaRPr>
          </a:p>
          <a:p>
            <a:r>
              <a:rPr lang="en-US" altLang="en-US" dirty="0">
                <a:sym typeface="Symbol" panose="05050102010706020507" pitchFamily="18" charset="2"/>
              </a:rPr>
              <a:t>Solution  </a:t>
            </a:r>
            <a:r>
              <a:rPr lang="en-US" altLang="en-US" b="1" dirty="0">
                <a:solidFill>
                  <a:srgbClr val="006699"/>
                </a:solidFill>
                <a:latin typeface="+mj-lt"/>
                <a:sym typeface="Symbol" panose="05050102010706020507" pitchFamily="18" charset="2"/>
              </a:rPr>
              <a:t>Aging</a:t>
            </a:r>
            <a:r>
              <a:rPr lang="en-US" altLang="en-US" b="1" dirty="0">
                <a:sym typeface="Symbol" panose="05050102010706020507" pitchFamily="18" charset="2"/>
              </a:rPr>
              <a:t> </a:t>
            </a:r>
            <a:r>
              <a:rPr lang="en-US" altLang="en-US" dirty="0">
                <a:sym typeface="Symbol" panose="05050102010706020507" pitchFamily="18" charset="2"/>
              </a:rPr>
              <a:t>– as time progresses increase the priority of the process</a:t>
            </a:r>
            <a:endParaRPr lang="en-US" altLang="en-US" dirty="0">
              <a:sym typeface="Symbol" panose="05050102010706020507" pitchFamily="18" charset="2"/>
            </a:endParaRPr>
          </a:p>
          <a:p>
            <a:pPr>
              <a:buFont typeface="Monotype Sorts" pitchFamily="-84" charset="2"/>
              <a:buNone/>
            </a:pPr>
            <a:endParaRPr lang="en-US" altLang="en-US" b="1" dirty="0">
              <a:solidFill>
                <a:srgbClr val="3366FF"/>
              </a:solidFill>
              <a:sym typeface="Symbol" panose="05050102010706020507" pitchFamily="18" charset="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noChangeArrowheads="1"/>
          </p:cNvSpPr>
          <p:nvPr>
            <p:ph type="title"/>
          </p:nvPr>
        </p:nvSpPr>
        <p:spPr>
          <a:xfrm>
            <a:off x="1406525" y="136087"/>
            <a:ext cx="7280275" cy="576262"/>
          </a:xfrm>
        </p:spPr>
        <p:txBody>
          <a:bodyPr/>
          <a:lstStyle/>
          <a:p>
            <a:pPr eaLnBrk="1" hangingPunct="1"/>
            <a:r>
              <a:rPr lang="en-US" altLang="en-US" dirty="0"/>
              <a:t>Example of Priority Scheduling</a:t>
            </a:r>
            <a:endParaRPr lang="en-US" altLang="en-US" dirty="0"/>
          </a:p>
        </p:txBody>
      </p:sp>
      <p:sp>
        <p:nvSpPr>
          <p:cNvPr id="50178" name="Rectangle 36"/>
          <p:cNvSpPr>
            <a:spLocks noGrp="1" noChangeArrowheads="1"/>
          </p:cNvSpPr>
          <p:nvPr>
            <p:ph type="body" idx="1"/>
          </p:nvPr>
        </p:nvSpPr>
        <p:spPr>
          <a:xfrm>
            <a:off x="806450" y="1233487"/>
            <a:ext cx="7973868" cy="4907539"/>
          </a:xfrm>
          <a:noFill/>
        </p:spPr>
        <p:txBody>
          <a:bodyPr/>
          <a:lstStyle/>
          <a:p>
            <a:pPr>
              <a:buFont typeface="Monotype Sorts" pitchFamily="-84" charset="2"/>
              <a:buNone/>
              <a:tabLst>
                <a:tab pos="1600200" algn="ctr"/>
                <a:tab pos="3251200" algn="ctr"/>
                <a:tab pos="5140325" algn="ctr"/>
              </a:tabLst>
            </a:pPr>
            <a:r>
              <a:rPr lang="en-US" altLang="en-US" dirty="0"/>
              <a:t>		 </a:t>
            </a:r>
            <a:r>
              <a:rPr lang="en-US" altLang="en-US" u="sng" dirty="0"/>
              <a:t>Process</a:t>
            </a:r>
            <a:r>
              <a:rPr lang="en-US" altLang="en-US" u="sng" dirty="0">
                <a:solidFill>
                  <a:schemeClr val="bg1"/>
                </a:solidFill>
              </a:rPr>
              <a:t>	</a:t>
            </a:r>
            <a:r>
              <a:rPr lang="en-US" altLang="en-US" u="sng" dirty="0"/>
              <a:t>Burst Time</a:t>
            </a:r>
            <a:r>
              <a:rPr lang="en-US" altLang="en-US" dirty="0"/>
              <a:t>	</a:t>
            </a:r>
            <a:r>
              <a:rPr lang="en-US" altLang="en-US" u="sng" dirty="0"/>
              <a:t>Priority</a:t>
            </a:r>
            <a:endParaRPr lang="en-US" altLang="en-US" dirty="0"/>
          </a:p>
          <a:p>
            <a:pPr>
              <a:buFont typeface="Monotype Sorts" pitchFamily="-84" charset="2"/>
              <a:buNone/>
              <a:tabLst>
                <a:tab pos="1600200" algn="ctr"/>
                <a:tab pos="3251200" algn="ctr"/>
                <a:tab pos="5140325" algn="ctr"/>
              </a:tabLst>
            </a:pPr>
            <a:r>
              <a:rPr lang="en-US" altLang="en-US" dirty="0"/>
              <a:t>		 </a:t>
            </a:r>
            <a:r>
              <a:rPr lang="en-US" altLang="en-US" i="1" dirty="0"/>
              <a:t>P</a:t>
            </a:r>
            <a:r>
              <a:rPr lang="en-US" altLang="en-US" i="1" baseline="-25000" dirty="0"/>
              <a:t>1</a:t>
            </a:r>
            <a:r>
              <a:rPr lang="en-US" altLang="en-US" dirty="0"/>
              <a:t>	1</a:t>
            </a:r>
            <a:r>
              <a:rPr lang="en-US" altLang="en-US" dirty="0">
                <a:solidFill>
                  <a:srgbClr val="000000"/>
                </a:solidFill>
              </a:rPr>
              <a:t>0</a:t>
            </a:r>
            <a:r>
              <a:rPr lang="en-US" altLang="en-US" dirty="0"/>
              <a:t>	3</a:t>
            </a:r>
            <a:endParaRPr lang="en-US" altLang="en-US" dirty="0"/>
          </a:p>
          <a:p>
            <a:pPr>
              <a:buFont typeface="Monotype Sorts" pitchFamily="-84" charset="2"/>
              <a:buNone/>
              <a:tabLst>
                <a:tab pos="1600200" algn="ctr"/>
                <a:tab pos="3251200" algn="ctr"/>
                <a:tab pos="5140325" algn="ctr"/>
              </a:tabLst>
            </a:pPr>
            <a:r>
              <a:rPr lang="en-US" altLang="en-US" dirty="0"/>
              <a:t>		 </a:t>
            </a:r>
            <a:r>
              <a:rPr lang="en-US" altLang="en-US" i="1" dirty="0"/>
              <a:t>P</a:t>
            </a:r>
            <a:r>
              <a:rPr lang="en-US" altLang="en-US" i="1" baseline="-25000" dirty="0"/>
              <a:t>2 	</a:t>
            </a:r>
            <a:r>
              <a:rPr lang="en-US" altLang="en-US" dirty="0">
                <a:solidFill>
                  <a:srgbClr val="000000"/>
                </a:solidFill>
              </a:rPr>
              <a:t>1</a:t>
            </a:r>
            <a:r>
              <a:rPr lang="en-US" altLang="en-US" dirty="0"/>
              <a:t>	1</a:t>
            </a:r>
            <a:endParaRPr lang="en-US" altLang="en-US" dirty="0"/>
          </a:p>
          <a:p>
            <a:pPr>
              <a:buFont typeface="Monotype Sorts" pitchFamily="-84" charset="2"/>
              <a:buNone/>
              <a:tabLst>
                <a:tab pos="1600200" algn="ctr"/>
                <a:tab pos="3251200" algn="ctr"/>
                <a:tab pos="5140325" algn="ctr"/>
              </a:tabLst>
            </a:pPr>
            <a:r>
              <a:rPr lang="en-US" altLang="en-US" dirty="0"/>
              <a:t>		 </a:t>
            </a:r>
            <a:r>
              <a:rPr lang="en-US" altLang="en-US" i="1" dirty="0"/>
              <a:t>P</a:t>
            </a:r>
            <a:r>
              <a:rPr lang="en-US" altLang="en-US" i="1" baseline="-25000" dirty="0"/>
              <a:t>3</a:t>
            </a:r>
            <a:r>
              <a:rPr lang="en-US" altLang="en-US" dirty="0"/>
              <a:t>	</a:t>
            </a:r>
            <a:r>
              <a:rPr lang="en-US" altLang="en-US" dirty="0">
                <a:solidFill>
                  <a:srgbClr val="000000"/>
                </a:solidFill>
              </a:rPr>
              <a:t>2</a:t>
            </a:r>
            <a:r>
              <a:rPr lang="en-US" altLang="en-US" dirty="0"/>
              <a:t>	4</a:t>
            </a:r>
            <a:endParaRPr lang="en-US" altLang="en-US" dirty="0"/>
          </a:p>
          <a:p>
            <a:pPr>
              <a:buFont typeface="Monotype Sorts" pitchFamily="-84" charset="2"/>
              <a:buNone/>
              <a:tabLst>
                <a:tab pos="1600200" algn="ctr"/>
                <a:tab pos="3251200" algn="ctr"/>
                <a:tab pos="5140325" algn="ctr"/>
              </a:tabLst>
            </a:pPr>
            <a:r>
              <a:rPr lang="en-US" altLang="en-US" dirty="0"/>
              <a:t>		 </a:t>
            </a:r>
            <a:r>
              <a:rPr lang="en-US" altLang="en-US" i="1" dirty="0"/>
              <a:t>P</a:t>
            </a:r>
            <a:r>
              <a:rPr lang="en-US" altLang="en-US" i="1" baseline="-25000" dirty="0"/>
              <a:t>4</a:t>
            </a:r>
            <a:r>
              <a:rPr lang="en-US" altLang="en-US" dirty="0"/>
              <a:t>	</a:t>
            </a:r>
            <a:r>
              <a:rPr lang="en-US" altLang="en-US" dirty="0">
                <a:solidFill>
                  <a:srgbClr val="000000"/>
                </a:solidFill>
              </a:rPr>
              <a:t>1</a:t>
            </a:r>
            <a:r>
              <a:rPr lang="en-US" altLang="en-US" dirty="0"/>
              <a:t>	5</a:t>
            </a:r>
            <a:endParaRPr lang="en-US" altLang="en-US" dirty="0"/>
          </a:p>
          <a:p>
            <a:pPr>
              <a:buFont typeface="Monotype Sorts" pitchFamily="-84" charset="2"/>
              <a:buNone/>
              <a:tabLst>
                <a:tab pos="1600200" algn="ctr"/>
                <a:tab pos="3251200" algn="ctr"/>
                <a:tab pos="5140325" algn="ctr"/>
              </a:tabLst>
            </a:pPr>
            <a:r>
              <a:rPr lang="en-US" altLang="en-US" dirty="0"/>
              <a:t>		</a:t>
            </a:r>
            <a:r>
              <a:rPr lang="en-US" altLang="en-US" i="1" dirty="0"/>
              <a:t>P</a:t>
            </a:r>
            <a:r>
              <a:rPr lang="en-US" altLang="en-US" i="1" baseline="-25000" dirty="0"/>
              <a:t>5	</a:t>
            </a:r>
            <a:r>
              <a:rPr lang="en-US" altLang="en-US" dirty="0"/>
              <a:t>5	2</a:t>
            </a:r>
            <a:endParaRPr lang="en-US" altLang="en-US" dirty="0"/>
          </a:p>
          <a:p>
            <a:pPr>
              <a:buFont typeface="Monotype Sorts" pitchFamily="-84" charset="2"/>
              <a:buNone/>
              <a:tabLst>
                <a:tab pos="1600200" algn="ctr"/>
                <a:tab pos="3251200" algn="ctr"/>
                <a:tab pos="5140325" algn="ctr"/>
              </a:tabLst>
            </a:pPr>
            <a:endParaRPr lang="en-US" altLang="en-US" baseline="-25000" dirty="0"/>
          </a:p>
          <a:p>
            <a:pPr>
              <a:tabLst>
                <a:tab pos="1600200" algn="ctr"/>
                <a:tab pos="3251200" algn="ctr"/>
                <a:tab pos="5140325" algn="ctr"/>
              </a:tabLst>
            </a:pPr>
            <a:r>
              <a:rPr lang="en-US" altLang="en-US" dirty="0"/>
              <a:t>Priority scheduling Gantt Chart</a:t>
            </a:r>
            <a:endParaRPr lang="en-US" altLang="en-US" dirty="0"/>
          </a:p>
          <a:p>
            <a:pPr>
              <a:tabLst>
                <a:tab pos="1600200" algn="ctr"/>
                <a:tab pos="3251200" algn="ctr"/>
                <a:tab pos="5140325" algn="ctr"/>
              </a:tabLst>
            </a:pPr>
            <a:endParaRPr lang="en-US" altLang="en-US" dirty="0"/>
          </a:p>
          <a:p>
            <a:pPr>
              <a:tabLst>
                <a:tab pos="1600200" algn="ctr"/>
                <a:tab pos="3251200" algn="ctr"/>
                <a:tab pos="5140325" algn="ctr"/>
              </a:tabLst>
            </a:pPr>
            <a:endParaRPr lang="en-US" altLang="en-US" dirty="0"/>
          </a:p>
          <a:p>
            <a:pPr>
              <a:tabLst>
                <a:tab pos="1600200" algn="ctr"/>
                <a:tab pos="3251200" algn="ctr"/>
                <a:tab pos="5140325" algn="ctr"/>
              </a:tabLst>
            </a:pPr>
            <a:endParaRPr lang="en-US" altLang="en-US" dirty="0"/>
          </a:p>
          <a:p>
            <a:pPr>
              <a:buFont typeface="Monotype Sorts" pitchFamily="-84" charset="2"/>
              <a:buNone/>
              <a:tabLst>
                <a:tab pos="1600200" algn="ctr"/>
                <a:tab pos="3251200" algn="ctr"/>
                <a:tab pos="5140325" algn="ctr"/>
              </a:tabLst>
            </a:pPr>
            <a:endParaRPr lang="en-US" altLang="en-US" dirty="0"/>
          </a:p>
          <a:p>
            <a:pPr>
              <a:tabLst>
                <a:tab pos="1600200" algn="ctr"/>
                <a:tab pos="3251200" algn="ctr"/>
                <a:tab pos="5140325" algn="ctr"/>
              </a:tabLst>
            </a:pPr>
            <a:r>
              <a:rPr lang="en-US" altLang="en-US" dirty="0"/>
              <a:t>Average waiting time = 8.2</a:t>
            </a:r>
            <a:endParaRPr lang="en-US" altLang="en-US" i="1" baseline="-25000" dirty="0"/>
          </a:p>
        </p:txBody>
      </p:sp>
      <p:pic>
        <p:nvPicPr>
          <p:cNvPr id="50179" name="Picture 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797050" y="4400550"/>
            <a:ext cx="6467475"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p:cNvSpPr>
            <a:spLocks noGrp="1" noChangeArrowheads="1"/>
          </p:cNvSpPr>
          <p:nvPr>
            <p:ph type="title"/>
          </p:nvPr>
        </p:nvSpPr>
        <p:spPr>
          <a:xfrm>
            <a:off x="1452825" y="137006"/>
            <a:ext cx="7280275" cy="576262"/>
          </a:xfrm>
        </p:spPr>
        <p:txBody>
          <a:bodyPr/>
          <a:lstStyle/>
          <a:p>
            <a:pPr eaLnBrk="1" hangingPunct="1"/>
            <a:r>
              <a:rPr lang="en-US" altLang="en-US" dirty="0"/>
              <a:t>Priority Scheduling w/ Round-Robin</a:t>
            </a:r>
            <a:endParaRPr lang="en-US" altLang="en-US" dirty="0"/>
          </a:p>
        </p:txBody>
      </p:sp>
      <p:sp>
        <p:nvSpPr>
          <p:cNvPr id="52226" name="Rectangle 36"/>
          <p:cNvSpPr>
            <a:spLocks noGrp="1" noChangeArrowheads="1"/>
          </p:cNvSpPr>
          <p:nvPr>
            <p:ph type="body" idx="1"/>
          </p:nvPr>
        </p:nvSpPr>
        <p:spPr>
          <a:xfrm>
            <a:off x="806450" y="1142048"/>
            <a:ext cx="7675077" cy="4887912"/>
          </a:xfrm>
          <a:noFill/>
        </p:spPr>
        <p:txBody>
          <a:bodyPr/>
          <a:lstStyle/>
          <a:p>
            <a:pPr>
              <a:tabLst>
                <a:tab pos="1600200" algn="ctr"/>
                <a:tab pos="3251200" algn="ctr"/>
                <a:tab pos="5140325" algn="ctr"/>
              </a:tabLst>
            </a:pPr>
            <a:r>
              <a:rPr lang="en-US" altLang="en-US" dirty="0"/>
              <a:t>Run the process with the highest priority. Processes with the same priority run round-robin</a:t>
            </a:r>
            <a:endParaRPr lang="en-US" altLang="en-US" dirty="0"/>
          </a:p>
          <a:p>
            <a:pPr>
              <a:tabLst>
                <a:tab pos="1600200" algn="ctr"/>
                <a:tab pos="3251200" algn="ctr"/>
                <a:tab pos="5140325" algn="ctr"/>
              </a:tabLst>
            </a:pPr>
            <a:r>
              <a:rPr lang="en-US" altLang="en-US" dirty="0"/>
              <a:t>Example:</a:t>
            </a:r>
            <a:endParaRPr lang="en-US" altLang="en-US" dirty="0"/>
          </a:p>
          <a:p>
            <a:pPr>
              <a:buFont typeface="Monotype Sorts" pitchFamily="-84" charset="2"/>
              <a:buNone/>
              <a:tabLst>
                <a:tab pos="1600200" algn="ctr"/>
                <a:tab pos="3251200" algn="ctr"/>
                <a:tab pos="5140325" algn="ctr"/>
              </a:tabLst>
            </a:pPr>
            <a:r>
              <a:rPr lang="en-US" altLang="en-US" dirty="0"/>
              <a:t>                     </a:t>
            </a:r>
            <a:r>
              <a:rPr lang="en-US" altLang="en-US" u="sng" dirty="0"/>
              <a:t>Process</a:t>
            </a:r>
            <a:r>
              <a:rPr lang="en-US" altLang="en-US" u="sng" dirty="0">
                <a:solidFill>
                  <a:schemeClr val="bg1"/>
                </a:solidFill>
              </a:rPr>
              <a:t>	a   </a:t>
            </a:r>
            <a:r>
              <a:rPr lang="en-US" altLang="en-US" u="sng" dirty="0"/>
              <a:t>Burst Time</a:t>
            </a:r>
            <a:r>
              <a:rPr lang="en-US" altLang="en-US" dirty="0"/>
              <a:t>	</a:t>
            </a:r>
            <a:r>
              <a:rPr lang="en-US" altLang="en-US" u="sng" dirty="0"/>
              <a:t>Priority</a:t>
            </a:r>
            <a:endParaRPr lang="en-US" altLang="en-US" dirty="0"/>
          </a:p>
          <a:p>
            <a:pPr>
              <a:buFont typeface="Monotype Sorts" pitchFamily="-84" charset="2"/>
              <a:buNone/>
              <a:tabLst>
                <a:tab pos="1600200" algn="ctr"/>
                <a:tab pos="3251200" algn="ctr"/>
                <a:tab pos="5140325" algn="ctr"/>
              </a:tabLst>
            </a:pPr>
            <a:r>
              <a:rPr lang="en-US" altLang="en-US" dirty="0"/>
              <a:t>		 </a:t>
            </a:r>
            <a:r>
              <a:rPr lang="en-US" altLang="en-US" i="1" dirty="0"/>
              <a:t>P</a:t>
            </a:r>
            <a:r>
              <a:rPr lang="en-US" altLang="en-US" i="1" baseline="-25000" dirty="0"/>
              <a:t>1</a:t>
            </a:r>
            <a:r>
              <a:rPr lang="en-US" altLang="en-US" dirty="0"/>
              <a:t>	4	3</a:t>
            </a:r>
            <a:endParaRPr lang="en-US" altLang="en-US" dirty="0"/>
          </a:p>
          <a:p>
            <a:pPr>
              <a:buFont typeface="Monotype Sorts" pitchFamily="-84" charset="2"/>
              <a:buNone/>
              <a:tabLst>
                <a:tab pos="1600200" algn="ctr"/>
                <a:tab pos="3251200" algn="ctr"/>
                <a:tab pos="5140325" algn="ctr"/>
              </a:tabLst>
            </a:pPr>
            <a:r>
              <a:rPr lang="en-US" altLang="en-US" dirty="0"/>
              <a:t>		 </a:t>
            </a:r>
            <a:r>
              <a:rPr lang="en-US" altLang="en-US" i="1" dirty="0"/>
              <a:t>P</a:t>
            </a:r>
            <a:r>
              <a:rPr lang="en-US" altLang="en-US" i="1" baseline="-25000" dirty="0"/>
              <a:t>2 	</a:t>
            </a:r>
            <a:r>
              <a:rPr lang="en-US" altLang="en-US" dirty="0">
                <a:solidFill>
                  <a:srgbClr val="000000"/>
                </a:solidFill>
              </a:rPr>
              <a:t>5</a:t>
            </a:r>
            <a:r>
              <a:rPr lang="en-US" altLang="en-US" dirty="0"/>
              <a:t>	2</a:t>
            </a:r>
            <a:endParaRPr lang="en-US" altLang="en-US" dirty="0"/>
          </a:p>
          <a:p>
            <a:pPr>
              <a:buFont typeface="Monotype Sorts" pitchFamily="-84" charset="2"/>
              <a:buNone/>
              <a:tabLst>
                <a:tab pos="1600200" algn="ctr"/>
                <a:tab pos="3251200" algn="ctr"/>
                <a:tab pos="5140325" algn="ctr"/>
              </a:tabLst>
            </a:pPr>
            <a:r>
              <a:rPr lang="en-US" altLang="en-US" dirty="0"/>
              <a:t>		 </a:t>
            </a:r>
            <a:r>
              <a:rPr lang="en-US" altLang="en-US" i="1" dirty="0"/>
              <a:t>P</a:t>
            </a:r>
            <a:r>
              <a:rPr lang="en-US" altLang="en-US" i="1" baseline="-25000" dirty="0"/>
              <a:t>3</a:t>
            </a:r>
            <a:r>
              <a:rPr lang="en-US" altLang="en-US" dirty="0"/>
              <a:t>	</a:t>
            </a:r>
            <a:r>
              <a:rPr lang="en-US" altLang="en-US" dirty="0">
                <a:solidFill>
                  <a:srgbClr val="000000"/>
                </a:solidFill>
              </a:rPr>
              <a:t>8</a:t>
            </a:r>
            <a:r>
              <a:rPr lang="en-US" altLang="en-US" dirty="0"/>
              <a:t>	2</a:t>
            </a:r>
            <a:endParaRPr lang="en-US" altLang="en-US" dirty="0"/>
          </a:p>
          <a:p>
            <a:pPr>
              <a:buFont typeface="Monotype Sorts" pitchFamily="-84" charset="2"/>
              <a:buNone/>
              <a:tabLst>
                <a:tab pos="1600200" algn="ctr"/>
                <a:tab pos="3251200" algn="ctr"/>
                <a:tab pos="5140325" algn="ctr"/>
              </a:tabLst>
            </a:pPr>
            <a:r>
              <a:rPr lang="en-US" altLang="en-US" dirty="0"/>
              <a:t>		 </a:t>
            </a:r>
            <a:r>
              <a:rPr lang="en-US" altLang="en-US" i="1" dirty="0"/>
              <a:t>P</a:t>
            </a:r>
            <a:r>
              <a:rPr lang="en-US" altLang="en-US" i="1" baseline="-25000" dirty="0"/>
              <a:t>4</a:t>
            </a:r>
            <a:r>
              <a:rPr lang="en-US" altLang="en-US" dirty="0"/>
              <a:t>	</a:t>
            </a:r>
            <a:r>
              <a:rPr lang="en-US" altLang="en-US" dirty="0">
                <a:solidFill>
                  <a:srgbClr val="000000"/>
                </a:solidFill>
              </a:rPr>
              <a:t>7</a:t>
            </a:r>
            <a:r>
              <a:rPr lang="en-US" altLang="en-US" dirty="0"/>
              <a:t>	1</a:t>
            </a:r>
            <a:endParaRPr lang="en-US" altLang="en-US" dirty="0"/>
          </a:p>
          <a:p>
            <a:pPr>
              <a:buFont typeface="Monotype Sorts" pitchFamily="-84" charset="2"/>
              <a:buNone/>
              <a:tabLst>
                <a:tab pos="1600200" algn="ctr"/>
                <a:tab pos="3251200" algn="ctr"/>
                <a:tab pos="5140325" algn="ctr"/>
              </a:tabLst>
            </a:pPr>
            <a:r>
              <a:rPr lang="en-US" altLang="en-US" dirty="0"/>
              <a:t>		</a:t>
            </a:r>
            <a:r>
              <a:rPr lang="en-US" altLang="en-US" i="1" dirty="0"/>
              <a:t>P</a:t>
            </a:r>
            <a:r>
              <a:rPr lang="en-US" altLang="en-US" i="1" baseline="-25000" dirty="0"/>
              <a:t>5	</a:t>
            </a:r>
            <a:r>
              <a:rPr lang="en-US" altLang="en-US" dirty="0"/>
              <a:t>3	3</a:t>
            </a:r>
            <a:endParaRPr lang="en-US" altLang="en-US" baseline="-25000" dirty="0"/>
          </a:p>
          <a:p>
            <a:pPr>
              <a:tabLst>
                <a:tab pos="1600200" algn="ctr"/>
                <a:tab pos="3251200" algn="ctr"/>
                <a:tab pos="5140325" algn="ctr"/>
              </a:tabLst>
            </a:pPr>
            <a:r>
              <a:rPr lang="en-US" altLang="en-US" dirty="0"/>
              <a:t>Gantt Chart with time quantum = 2</a:t>
            </a:r>
            <a:endParaRPr lang="en-US" altLang="en-US" dirty="0"/>
          </a:p>
          <a:p>
            <a:pPr>
              <a:tabLst>
                <a:tab pos="1600200" algn="ctr"/>
                <a:tab pos="3251200" algn="ctr"/>
                <a:tab pos="5140325" algn="ctr"/>
              </a:tabLst>
            </a:pPr>
            <a:endParaRPr lang="en-US" altLang="en-US" dirty="0"/>
          </a:p>
          <a:p>
            <a:pPr marL="0" indent="0">
              <a:buNone/>
              <a:tabLst>
                <a:tab pos="1600200" algn="ctr"/>
                <a:tab pos="3251200" algn="ctr"/>
                <a:tab pos="5140325" algn="ctr"/>
              </a:tabLst>
            </a:pPr>
            <a:endParaRPr lang="en-US" altLang="en-US" dirty="0"/>
          </a:p>
          <a:p>
            <a:pPr>
              <a:tabLst>
                <a:tab pos="1600200" algn="ctr"/>
                <a:tab pos="3251200" algn="ctr"/>
                <a:tab pos="5140325" algn="ctr"/>
              </a:tabLst>
            </a:pPr>
            <a:endParaRPr lang="en-US" altLang="en-US" dirty="0"/>
          </a:p>
          <a:p>
            <a:pPr>
              <a:buFont typeface="Monotype Sorts" pitchFamily="-84" charset="2"/>
              <a:buNone/>
              <a:tabLst>
                <a:tab pos="1600200" algn="ctr"/>
                <a:tab pos="3251200" algn="ctr"/>
                <a:tab pos="5140325" algn="ctr"/>
              </a:tabLst>
            </a:pPr>
            <a:endParaRPr lang="en-US" altLang="en-US" dirty="0"/>
          </a:p>
        </p:txBody>
      </p:sp>
      <p:pic>
        <p:nvPicPr>
          <p:cNvPr id="52227" name="Picture 2"/>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808480" y="4968240"/>
            <a:ext cx="6200925" cy="724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p:cNvSpPr>
            <a:spLocks noGrp="1" noChangeArrowheads="1"/>
          </p:cNvSpPr>
          <p:nvPr>
            <p:ph type="title"/>
          </p:nvPr>
        </p:nvSpPr>
        <p:spPr>
          <a:xfrm>
            <a:off x="660400" y="181838"/>
            <a:ext cx="8026400" cy="576262"/>
          </a:xfrm>
        </p:spPr>
        <p:txBody>
          <a:bodyPr/>
          <a:lstStyle/>
          <a:p>
            <a:pPr eaLnBrk="1" hangingPunct="1"/>
            <a:r>
              <a:rPr lang="en-US" altLang="en-US" dirty="0"/>
              <a:t>Multilevel Queue</a:t>
            </a:r>
            <a:endParaRPr lang="en-US" altLang="en-US" dirty="0"/>
          </a:p>
        </p:txBody>
      </p:sp>
      <p:sp>
        <p:nvSpPr>
          <p:cNvPr id="57346" name="Rectangle 3"/>
          <p:cNvSpPr>
            <a:spLocks noGrp="1" noChangeArrowheads="1"/>
          </p:cNvSpPr>
          <p:nvPr>
            <p:ph type="body" idx="1"/>
          </p:nvPr>
        </p:nvSpPr>
        <p:spPr>
          <a:xfrm>
            <a:off x="830424" y="1144346"/>
            <a:ext cx="6973149" cy="4456354"/>
          </a:xfrm>
        </p:spPr>
        <p:txBody>
          <a:bodyPr/>
          <a:lstStyle/>
          <a:p>
            <a:r>
              <a:rPr lang="en-US" altLang="en-US" dirty="0"/>
              <a:t>The ready queue consists of multiple queues</a:t>
            </a:r>
            <a:endParaRPr lang="en-US" altLang="en-US" dirty="0"/>
          </a:p>
          <a:p>
            <a:r>
              <a:rPr lang="en-US" altLang="en-US" dirty="0"/>
              <a:t>Multilevel queue scheduler defined by the following parameters:</a:t>
            </a:r>
            <a:endParaRPr lang="en-US" altLang="en-US" dirty="0"/>
          </a:p>
          <a:p>
            <a:pPr lvl="1"/>
            <a:r>
              <a:rPr lang="en-US" altLang="en-US" dirty="0"/>
              <a:t>Number of queues</a:t>
            </a:r>
            <a:endParaRPr lang="en-US" altLang="en-US" dirty="0"/>
          </a:p>
          <a:p>
            <a:pPr lvl="1"/>
            <a:r>
              <a:rPr lang="en-US" altLang="en-US" dirty="0"/>
              <a:t>Scheduling algorithms for each queue</a:t>
            </a:r>
            <a:endParaRPr lang="en-US" altLang="en-US" dirty="0"/>
          </a:p>
          <a:p>
            <a:pPr lvl="1"/>
            <a:r>
              <a:rPr lang="en-US" altLang="en-US" dirty="0"/>
              <a:t>Method used to determine which queue a process will enter when that process needs service</a:t>
            </a:r>
            <a:endParaRPr lang="en-US" altLang="en-US" dirty="0"/>
          </a:p>
          <a:p>
            <a:pPr lvl="1"/>
            <a:r>
              <a:rPr lang="en-US" altLang="en-US" dirty="0"/>
              <a:t>Scheduling among the queues</a:t>
            </a:r>
            <a:endParaRPr lang="en-US" altLang="en-US" dirty="0"/>
          </a:p>
          <a:p>
            <a:endParaRPr lang="en-US"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a:spLocks noGrp="1" noChangeArrowheads="1"/>
          </p:cNvSpPr>
          <p:nvPr>
            <p:ph type="title"/>
          </p:nvPr>
        </p:nvSpPr>
        <p:spPr>
          <a:xfrm>
            <a:off x="973138" y="219305"/>
            <a:ext cx="7713662" cy="576262"/>
          </a:xfrm>
        </p:spPr>
        <p:txBody>
          <a:bodyPr/>
          <a:lstStyle/>
          <a:p>
            <a:pPr eaLnBrk="1" hangingPunct="1"/>
            <a:r>
              <a:rPr lang="en-US" altLang="en-US" dirty="0"/>
              <a:t>Multilevel Queue</a:t>
            </a:r>
            <a:endParaRPr lang="en-US" altLang="en-US" dirty="0"/>
          </a:p>
        </p:txBody>
      </p:sp>
      <p:sp>
        <p:nvSpPr>
          <p:cNvPr id="54274" name="Rectangle 3"/>
          <p:cNvSpPr>
            <a:spLocks noGrp="1" noChangeArrowheads="1"/>
          </p:cNvSpPr>
          <p:nvPr>
            <p:ph type="body" idx="1"/>
          </p:nvPr>
        </p:nvSpPr>
        <p:spPr>
          <a:xfrm>
            <a:off x="811763" y="1068388"/>
            <a:ext cx="7570237" cy="5221287"/>
          </a:xfrm>
        </p:spPr>
        <p:txBody>
          <a:bodyPr/>
          <a:lstStyle/>
          <a:p>
            <a:r>
              <a:rPr lang="en-US" altLang="en-US" dirty="0"/>
              <a:t>With priority scheduling, have separate queues for each priority.</a:t>
            </a:r>
            <a:endParaRPr lang="en-US" altLang="en-US" dirty="0"/>
          </a:p>
          <a:p>
            <a:r>
              <a:rPr lang="en-US" altLang="en-US" dirty="0"/>
              <a:t>Schedule the process in the highest-priority queue!</a:t>
            </a:r>
            <a:endParaRPr lang="en-US" altLang="en-US" dirty="0"/>
          </a:p>
        </p:txBody>
      </p:sp>
      <p:pic>
        <p:nvPicPr>
          <p:cNvPr id="54275" name="Picture 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3076575" y="2108200"/>
            <a:ext cx="3073400" cy="339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itle 1"/>
          <p:cNvSpPr>
            <a:spLocks noGrp="1"/>
          </p:cNvSpPr>
          <p:nvPr>
            <p:ph type="title"/>
          </p:nvPr>
        </p:nvSpPr>
        <p:spPr>
          <a:xfrm>
            <a:off x="457200" y="222868"/>
            <a:ext cx="8229600" cy="576262"/>
          </a:xfrm>
        </p:spPr>
        <p:txBody>
          <a:bodyPr/>
          <a:lstStyle/>
          <a:p>
            <a:pPr eaLnBrk="1" hangingPunct="1"/>
            <a:r>
              <a:rPr lang="en-US" altLang="en-US" dirty="0"/>
              <a:t>Objectives</a:t>
            </a:r>
            <a:endParaRPr lang="en-US" altLang="en-US" dirty="0"/>
          </a:p>
        </p:txBody>
      </p:sp>
      <p:sp>
        <p:nvSpPr>
          <p:cNvPr id="9218" name="Content Placeholder 2"/>
          <p:cNvSpPr>
            <a:spLocks noGrp="1"/>
          </p:cNvSpPr>
          <p:nvPr>
            <p:ph idx="1"/>
          </p:nvPr>
        </p:nvSpPr>
        <p:spPr>
          <a:xfrm>
            <a:off x="852840" y="1233489"/>
            <a:ext cx="7575863" cy="4400395"/>
          </a:xfrm>
        </p:spPr>
        <p:txBody>
          <a:bodyPr/>
          <a:lstStyle/>
          <a:p>
            <a:r>
              <a:rPr lang="en-US" altLang="en-US" dirty="0"/>
              <a:t>Describe various CPU scheduling algorithms</a:t>
            </a:r>
            <a:endParaRPr lang="en-US" altLang="en-US" dirty="0"/>
          </a:p>
          <a:p>
            <a:r>
              <a:rPr lang="en-US" altLang="en-US" dirty="0"/>
              <a:t>Assess CPU scheduling algorithms based on scheduling criteria</a:t>
            </a:r>
            <a:endParaRPr lang="en-US" altLang="en-US" dirty="0"/>
          </a:p>
          <a:p>
            <a:r>
              <a:rPr lang="en-US" altLang="en-US" dirty="0"/>
              <a:t>Explain the issues related to multiprocessor and multicore scheduling</a:t>
            </a:r>
            <a:endParaRPr lang="en-US" altLang="en-US" dirty="0"/>
          </a:p>
          <a:p>
            <a:r>
              <a:rPr lang="en-US" altLang="en-US" dirty="0"/>
              <a:t>Describe various real-time scheduling algorithms</a:t>
            </a:r>
            <a:endParaRPr lang="en-US" altLang="en-US" dirty="0"/>
          </a:p>
          <a:p>
            <a:r>
              <a:rPr lang="en-US" altLang="en-US" dirty="0"/>
              <a:t>Describe the scheduling algorithms used in the Windows, Linux, and Solaris operating systems</a:t>
            </a:r>
            <a:endParaRPr lang="en-US" altLang="en-US" dirty="0"/>
          </a:p>
          <a:p>
            <a:r>
              <a:rPr lang="en-US" altLang="en-US" dirty="0"/>
              <a:t>Apply modeling and simulations to evaluate CPU scheduling algorithms</a:t>
            </a:r>
            <a:endParaRPr lang="en-US"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itle 1"/>
          <p:cNvSpPr>
            <a:spLocks noGrp="1"/>
          </p:cNvSpPr>
          <p:nvPr>
            <p:ph type="title"/>
          </p:nvPr>
        </p:nvSpPr>
        <p:spPr>
          <a:xfrm>
            <a:off x="890429" y="215191"/>
            <a:ext cx="7880350" cy="576262"/>
          </a:xfrm>
        </p:spPr>
        <p:txBody>
          <a:bodyPr/>
          <a:lstStyle/>
          <a:p>
            <a:r>
              <a:rPr lang="en-US" altLang="en-US" dirty="0"/>
              <a:t>Multilevel Queue</a:t>
            </a:r>
            <a:endParaRPr lang="en-US" altLang="en-US" dirty="0"/>
          </a:p>
        </p:txBody>
      </p:sp>
      <p:sp>
        <p:nvSpPr>
          <p:cNvPr id="56322" name="Content Placeholder 2"/>
          <p:cNvSpPr>
            <a:spLocks noGrp="1"/>
          </p:cNvSpPr>
          <p:nvPr>
            <p:ph idx="1"/>
          </p:nvPr>
        </p:nvSpPr>
        <p:spPr/>
        <p:txBody>
          <a:bodyPr/>
          <a:lstStyle/>
          <a:p>
            <a:r>
              <a:rPr lang="en-US" altLang="en-US"/>
              <a:t>Prioritization based upon process type</a:t>
            </a:r>
            <a:endParaRPr lang="en-US" altLang="en-US"/>
          </a:p>
        </p:txBody>
      </p:sp>
      <p:pic>
        <p:nvPicPr>
          <p:cNvPr id="56323" name="Picture 3"/>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2057400" y="2135188"/>
            <a:ext cx="5583238" cy="297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p:cNvSpPr>
            <a:spLocks noGrp="1" noChangeArrowheads="1"/>
          </p:cNvSpPr>
          <p:nvPr>
            <p:ph type="title"/>
          </p:nvPr>
        </p:nvSpPr>
        <p:spPr>
          <a:xfrm>
            <a:off x="660400" y="181838"/>
            <a:ext cx="8026400" cy="576262"/>
          </a:xfrm>
        </p:spPr>
        <p:txBody>
          <a:bodyPr/>
          <a:lstStyle/>
          <a:p>
            <a:pPr eaLnBrk="1" hangingPunct="1"/>
            <a:r>
              <a:rPr lang="en-US" altLang="en-US" dirty="0"/>
              <a:t>Multilevel Feedback Queue</a:t>
            </a:r>
            <a:endParaRPr lang="en-US" altLang="en-US" dirty="0"/>
          </a:p>
        </p:txBody>
      </p:sp>
      <p:sp>
        <p:nvSpPr>
          <p:cNvPr id="57346" name="Rectangle 3"/>
          <p:cNvSpPr>
            <a:spLocks noGrp="1" noChangeArrowheads="1"/>
          </p:cNvSpPr>
          <p:nvPr>
            <p:ph type="body" idx="1"/>
          </p:nvPr>
        </p:nvSpPr>
        <p:spPr>
          <a:xfrm>
            <a:off x="830424" y="1144346"/>
            <a:ext cx="7341303" cy="4399927"/>
          </a:xfrm>
        </p:spPr>
        <p:txBody>
          <a:bodyPr/>
          <a:lstStyle/>
          <a:p>
            <a:r>
              <a:rPr lang="en-US" altLang="en-US" dirty="0"/>
              <a:t>A process can move between the various queues.</a:t>
            </a:r>
            <a:endParaRPr lang="en-US" altLang="en-US" dirty="0"/>
          </a:p>
          <a:p>
            <a:r>
              <a:rPr lang="en-US" altLang="en-US" dirty="0"/>
              <a:t>Multilevel-feedback-queue scheduler defined by the following parameters:</a:t>
            </a:r>
            <a:endParaRPr lang="en-US" altLang="en-US" dirty="0"/>
          </a:p>
          <a:p>
            <a:pPr lvl="1"/>
            <a:r>
              <a:rPr lang="en-US" altLang="en-US" dirty="0"/>
              <a:t>Number of queues</a:t>
            </a:r>
            <a:endParaRPr lang="en-US" altLang="en-US" dirty="0"/>
          </a:p>
          <a:p>
            <a:pPr lvl="1"/>
            <a:r>
              <a:rPr lang="en-US" altLang="en-US" dirty="0"/>
              <a:t>Scheduling algorithms for each queue</a:t>
            </a:r>
            <a:endParaRPr lang="en-US" altLang="en-US" dirty="0"/>
          </a:p>
          <a:p>
            <a:pPr lvl="1"/>
            <a:r>
              <a:rPr lang="en-US" altLang="en-US" dirty="0"/>
              <a:t>Method used to determine when to upgrade a process</a:t>
            </a:r>
            <a:endParaRPr lang="en-US" altLang="en-US" dirty="0"/>
          </a:p>
          <a:p>
            <a:pPr lvl="1"/>
            <a:r>
              <a:rPr lang="en-US" altLang="en-US" dirty="0"/>
              <a:t>Method used to determine when to demote a process</a:t>
            </a:r>
            <a:endParaRPr lang="en-US" altLang="en-US" dirty="0"/>
          </a:p>
          <a:p>
            <a:pPr lvl="1"/>
            <a:r>
              <a:rPr lang="en-US" altLang="en-US" dirty="0"/>
              <a:t>Method used to determine which queue a process will enter when that process needs service</a:t>
            </a:r>
            <a:endParaRPr lang="en-US" altLang="en-US" dirty="0"/>
          </a:p>
          <a:p>
            <a:r>
              <a:rPr lang="en-US" altLang="en-US" dirty="0"/>
              <a:t>Aging can be implemented using multilevel feedback queue</a:t>
            </a:r>
            <a:endParaRPr lang="en-US"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p:cNvSpPr>
            <a:spLocks noGrp="1" noChangeArrowheads="1"/>
          </p:cNvSpPr>
          <p:nvPr>
            <p:ph type="title"/>
          </p:nvPr>
        </p:nvSpPr>
        <p:spPr>
          <a:xfrm>
            <a:off x="1238137" y="42179"/>
            <a:ext cx="8186349" cy="679450"/>
          </a:xfrm>
        </p:spPr>
        <p:txBody>
          <a:bodyPr/>
          <a:lstStyle/>
          <a:p>
            <a:pPr eaLnBrk="1" hangingPunct="1"/>
            <a:r>
              <a:rPr lang="en-US" altLang="en-US" dirty="0"/>
              <a:t>Example of Multilevel Feedback Queue</a:t>
            </a:r>
            <a:endParaRPr lang="en-US" altLang="en-US" dirty="0"/>
          </a:p>
        </p:txBody>
      </p:sp>
      <p:sp>
        <p:nvSpPr>
          <p:cNvPr id="59394" name="Rectangle 3"/>
          <p:cNvSpPr>
            <a:spLocks noGrp="1" noChangeArrowheads="1"/>
          </p:cNvSpPr>
          <p:nvPr>
            <p:ph type="body" idx="1"/>
          </p:nvPr>
        </p:nvSpPr>
        <p:spPr>
          <a:xfrm>
            <a:off x="806449" y="1101013"/>
            <a:ext cx="4742319" cy="4663180"/>
          </a:xfrm>
        </p:spPr>
        <p:txBody>
          <a:bodyPr/>
          <a:lstStyle/>
          <a:p>
            <a:r>
              <a:rPr lang="en-US" altLang="en-US" dirty="0"/>
              <a:t>Three queues: </a:t>
            </a:r>
            <a:endParaRPr lang="en-US" altLang="en-US" dirty="0"/>
          </a:p>
          <a:p>
            <a:pPr lvl="1"/>
            <a:r>
              <a:rPr lang="en-US" altLang="en-US" sz="1600" i="1" dirty="0"/>
              <a:t>Q</a:t>
            </a:r>
            <a:r>
              <a:rPr lang="en-US" altLang="en-US" sz="1600" baseline="-25000" dirty="0"/>
              <a:t>0</a:t>
            </a:r>
            <a:r>
              <a:rPr lang="en-US" altLang="en-US" sz="1600" dirty="0"/>
              <a:t> – RR with time quantum 8 milliseconds</a:t>
            </a:r>
            <a:endParaRPr lang="en-US" altLang="en-US" sz="1600" dirty="0"/>
          </a:p>
          <a:p>
            <a:pPr lvl="1"/>
            <a:r>
              <a:rPr lang="en-US" altLang="en-US" sz="1600" i="1" dirty="0"/>
              <a:t>Q</a:t>
            </a:r>
            <a:r>
              <a:rPr lang="en-US" altLang="en-US" sz="1600" baseline="-25000" dirty="0"/>
              <a:t>1</a:t>
            </a:r>
            <a:r>
              <a:rPr lang="en-US" altLang="en-US" sz="1600" dirty="0"/>
              <a:t> – RR time quantum 16 milliseconds</a:t>
            </a:r>
            <a:endParaRPr lang="en-US" altLang="en-US" sz="1600" dirty="0"/>
          </a:p>
          <a:p>
            <a:pPr lvl="1"/>
            <a:r>
              <a:rPr lang="en-US" altLang="en-US" sz="1600" i="1" dirty="0"/>
              <a:t>Q</a:t>
            </a:r>
            <a:r>
              <a:rPr lang="en-US" altLang="en-US" sz="1600" baseline="-25000" dirty="0"/>
              <a:t>2</a:t>
            </a:r>
            <a:r>
              <a:rPr lang="en-US" altLang="en-US" sz="1600" dirty="0"/>
              <a:t> – FCFS</a:t>
            </a:r>
            <a:endParaRPr lang="en-US" altLang="en-US" sz="1400" dirty="0"/>
          </a:p>
          <a:p>
            <a:r>
              <a:rPr lang="en-US" altLang="en-US" dirty="0"/>
              <a:t>Scheduling</a:t>
            </a:r>
            <a:endParaRPr lang="en-US" altLang="en-US" dirty="0"/>
          </a:p>
          <a:p>
            <a:pPr lvl="1"/>
            <a:r>
              <a:rPr lang="en-US" altLang="en-US" sz="1600" dirty="0"/>
              <a:t>A new process enters queue </a:t>
            </a:r>
            <a:r>
              <a:rPr lang="en-US" altLang="en-US" sz="1600" i="1" dirty="0"/>
              <a:t>Q</a:t>
            </a:r>
            <a:r>
              <a:rPr lang="en-US" altLang="en-US" sz="1600" i="1" baseline="-25000" dirty="0"/>
              <a:t>0</a:t>
            </a:r>
            <a:r>
              <a:rPr lang="en-US" altLang="en-US" sz="1600" i="1" dirty="0"/>
              <a:t> </a:t>
            </a:r>
            <a:r>
              <a:rPr lang="en-US" altLang="en-US" sz="1600" dirty="0"/>
              <a:t>which is served</a:t>
            </a:r>
            <a:r>
              <a:rPr lang="en-US" altLang="en-US" sz="1600" i="1" dirty="0"/>
              <a:t> </a:t>
            </a:r>
            <a:r>
              <a:rPr lang="en-US" altLang="en-US" sz="1600" dirty="0"/>
              <a:t>in</a:t>
            </a:r>
            <a:r>
              <a:rPr lang="en-US" altLang="en-US" sz="1600" i="1" dirty="0"/>
              <a:t> </a:t>
            </a:r>
            <a:r>
              <a:rPr lang="en-US" altLang="en-US" sz="1600" dirty="0"/>
              <a:t>RR</a:t>
            </a:r>
            <a:endParaRPr lang="en-US" altLang="en-US" sz="1600" dirty="0"/>
          </a:p>
          <a:p>
            <a:pPr lvl="2"/>
            <a:r>
              <a:rPr lang="en-US" altLang="en-US" sz="1400" dirty="0"/>
              <a:t>When it gains CPU, the process receives 8 milliseconds</a:t>
            </a:r>
            <a:endParaRPr lang="en-US" altLang="en-US" sz="1400" dirty="0"/>
          </a:p>
          <a:p>
            <a:pPr lvl="2"/>
            <a:r>
              <a:rPr lang="en-US" altLang="en-US" sz="1400" dirty="0"/>
              <a:t>If it does not finish in 8 milliseconds, the process  is moved to queue </a:t>
            </a:r>
            <a:r>
              <a:rPr lang="en-US" altLang="en-US" sz="1400" i="1" dirty="0"/>
              <a:t>Q</a:t>
            </a:r>
            <a:r>
              <a:rPr lang="en-US" altLang="en-US" sz="1400" baseline="-25000" dirty="0"/>
              <a:t>1</a:t>
            </a:r>
            <a:endParaRPr lang="en-US" altLang="en-US" sz="1400" dirty="0"/>
          </a:p>
          <a:p>
            <a:pPr lvl="1"/>
            <a:r>
              <a:rPr lang="en-US" altLang="en-US" sz="1600" dirty="0"/>
              <a:t>At </a:t>
            </a:r>
            <a:r>
              <a:rPr lang="en-US" altLang="en-US" sz="1600" i="1" dirty="0"/>
              <a:t>Q</a:t>
            </a:r>
            <a:r>
              <a:rPr lang="en-US" altLang="en-US" sz="1600" baseline="-25000" dirty="0"/>
              <a:t>1</a:t>
            </a:r>
            <a:r>
              <a:rPr lang="en-US" altLang="en-US" sz="1600" dirty="0"/>
              <a:t> job is again served in RR and receives 16 additional milliseconds</a:t>
            </a:r>
            <a:endParaRPr lang="en-US" altLang="en-US" sz="1600" dirty="0"/>
          </a:p>
          <a:p>
            <a:pPr lvl="2"/>
            <a:r>
              <a:rPr lang="en-US" altLang="en-US" sz="1400" dirty="0"/>
              <a:t>If it still does not complete, it is preempted and moved to queue </a:t>
            </a:r>
            <a:r>
              <a:rPr lang="en-US" altLang="en-US" sz="1400" i="1" dirty="0"/>
              <a:t>Q</a:t>
            </a:r>
            <a:r>
              <a:rPr lang="en-US" altLang="en-US" sz="1400" baseline="-25000" dirty="0"/>
              <a:t>2</a:t>
            </a:r>
            <a:endParaRPr lang="en-US" altLang="en-US" sz="1400" dirty="0"/>
          </a:p>
        </p:txBody>
      </p:sp>
      <p:pic>
        <p:nvPicPr>
          <p:cNvPr id="59395" name="Picture 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5548769" y="2673752"/>
            <a:ext cx="3344406" cy="2031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p:cNvSpPr>
            <a:spLocks noGrp="1" noChangeArrowheads="1"/>
          </p:cNvSpPr>
          <p:nvPr>
            <p:ph type="title"/>
          </p:nvPr>
        </p:nvSpPr>
        <p:spPr>
          <a:xfrm>
            <a:off x="457200" y="111760"/>
            <a:ext cx="8229600" cy="622988"/>
          </a:xfrm>
        </p:spPr>
        <p:txBody>
          <a:bodyPr/>
          <a:lstStyle/>
          <a:p>
            <a:pPr eaLnBrk="1" hangingPunct="1"/>
            <a:r>
              <a:rPr lang="en-US" altLang="en-US" dirty="0"/>
              <a:t>Thread Scheduling</a:t>
            </a:r>
            <a:endParaRPr lang="en-US" altLang="en-US" dirty="0"/>
          </a:p>
        </p:txBody>
      </p:sp>
      <p:sp>
        <p:nvSpPr>
          <p:cNvPr id="61442" name="Rectangle 3"/>
          <p:cNvSpPr>
            <a:spLocks noGrp="1" noChangeArrowheads="1"/>
          </p:cNvSpPr>
          <p:nvPr>
            <p:ph type="body" idx="1"/>
          </p:nvPr>
        </p:nvSpPr>
        <p:spPr>
          <a:xfrm>
            <a:off x="844550" y="1087121"/>
            <a:ext cx="7661275" cy="3569970"/>
          </a:xfrm>
        </p:spPr>
        <p:txBody>
          <a:bodyPr/>
          <a:lstStyle/>
          <a:p>
            <a:r>
              <a:rPr lang="en-US" altLang="en-US" dirty="0"/>
              <a:t>Distinction between user-level and kernel-level threads</a:t>
            </a:r>
            <a:endParaRPr lang="en-US" altLang="en-US" dirty="0"/>
          </a:p>
          <a:p>
            <a:r>
              <a:rPr lang="en-US" altLang="en-US" dirty="0"/>
              <a:t>When threads supported, threads scheduled, not processes</a:t>
            </a:r>
            <a:endParaRPr lang="en-US" altLang="en-US" dirty="0"/>
          </a:p>
          <a:p>
            <a:r>
              <a:rPr lang="en-US" altLang="en-US" dirty="0"/>
              <a:t>Many-to-one and many-to-many models, thread library schedules user-level threads to run on LWP</a:t>
            </a:r>
            <a:endParaRPr lang="en-US" altLang="en-US" dirty="0"/>
          </a:p>
          <a:p>
            <a:pPr lvl="1"/>
            <a:r>
              <a:rPr lang="en-US" altLang="en-US" dirty="0"/>
              <a:t>Known as </a:t>
            </a:r>
            <a:r>
              <a:rPr lang="en-US" altLang="en-US" b="1" dirty="0">
                <a:solidFill>
                  <a:srgbClr val="006699"/>
                </a:solidFill>
                <a:latin typeface="+mj-lt"/>
              </a:rPr>
              <a:t>process-contention</a:t>
            </a:r>
            <a:r>
              <a:rPr lang="en-US" altLang="en-US" b="1" dirty="0">
                <a:solidFill>
                  <a:srgbClr val="3366FF"/>
                </a:solidFill>
              </a:rPr>
              <a:t> </a:t>
            </a:r>
            <a:r>
              <a:rPr lang="en-US" altLang="en-US" b="1" dirty="0">
                <a:solidFill>
                  <a:srgbClr val="006699"/>
                </a:solidFill>
                <a:latin typeface="+mj-lt"/>
              </a:rPr>
              <a:t>scope</a:t>
            </a:r>
            <a:r>
              <a:rPr lang="en-US" altLang="en-US" b="1" dirty="0">
                <a:solidFill>
                  <a:srgbClr val="3366FF"/>
                </a:solidFill>
              </a:rPr>
              <a:t> </a:t>
            </a:r>
            <a:r>
              <a:rPr lang="en-US" altLang="en-US" dirty="0"/>
              <a:t>(</a:t>
            </a:r>
            <a:r>
              <a:rPr lang="en-US" altLang="en-US" b="1" dirty="0">
                <a:solidFill>
                  <a:srgbClr val="006699"/>
                </a:solidFill>
                <a:latin typeface="+mj-lt"/>
              </a:rPr>
              <a:t>PCS</a:t>
            </a:r>
            <a:r>
              <a:rPr lang="en-US" altLang="en-US" dirty="0"/>
              <a:t>)</a:t>
            </a:r>
            <a:r>
              <a:rPr lang="en-US" altLang="en-US" b="1" dirty="0"/>
              <a:t> </a:t>
            </a:r>
            <a:r>
              <a:rPr lang="en-US" altLang="en-US" dirty="0"/>
              <a:t>since scheduling competition is within the process</a:t>
            </a:r>
            <a:endParaRPr lang="en-US" altLang="en-US" dirty="0"/>
          </a:p>
          <a:p>
            <a:pPr lvl="1"/>
            <a:r>
              <a:rPr lang="en-US" altLang="en-US" dirty="0"/>
              <a:t>Typically done via priority set by programmer</a:t>
            </a:r>
            <a:endParaRPr lang="en-US" altLang="en-US" dirty="0"/>
          </a:p>
          <a:p>
            <a:r>
              <a:rPr lang="en-US" altLang="en-US" dirty="0"/>
              <a:t>Kernel thread scheduled onto available CPU is </a:t>
            </a:r>
            <a:r>
              <a:rPr lang="en-US" altLang="en-US" b="1" dirty="0">
                <a:solidFill>
                  <a:srgbClr val="006699"/>
                </a:solidFill>
                <a:latin typeface="+mj-lt"/>
              </a:rPr>
              <a:t>system-contention</a:t>
            </a:r>
            <a:r>
              <a:rPr lang="en-US" altLang="en-US" b="1" dirty="0">
                <a:solidFill>
                  <a:srgbClr val="3366FF"/>
                </a:solidFill>
              </a:rPr>
              <a:t> </a:t>
            </a:r>
            <a:r>
              <a:rPr lang="en-US" altLang="en-US" b="1" dirty="0">
                <a:solidFill>
                  <a:srgbClr val="006699"/>
                </a:solidFill>
                <a:latin typeface="+mj-lt"/>
              </a:rPr>
              <a:t>scope</a:t>
            </a:r>
            <a:r>
              <a:rPr lang="en-US" altLang="en-US" b="1" dirty="0"/>
              <a:t> </a:t>
            </a:r>
            <a:r>
              <a:rPr lang="en-US" altLang="en-US" dirty="0"/>
              <a:t>(</a:t>
            </a:r>
            <a:r>
              <a:rPr lang="en-US" altLang="en-US" b="1" dirty="0">
                <a:solidFill>
                  <a:srgbClr val="006699"/>
                </a:solidFill>
                <a:latin typeface="+mj-lt"/>
              </a:rPr>
              <a:t>SCS</a:t>
            </a:r>
            <a:r>
              <a:rPr lang="en-US" altLang="en-US" dirty="0"/>
              <a:t>) – competition among all threads in system</a:t>
            </a:r>
            <a:endParaRPr lang="en-US" alt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2"/>
          <p:cNvSpPr>
            <a:spLocks noGrp="1" noChangeArrowheads="1"/>
          </p:cNvSpPr>
          <p:nvPr>
            <p:ph type="title"/>
          </p:nvPr>
        </p:nvSpPr>
        <p:spPr>
          <a:xfrm>
            <a:off x="709613" y="175437"/>
            <a:ext cx="7977187" cy="576262"/>
          </a:xfrm>
        </p:spPr>
        <p:txBody>
          <a:bodyPr/>
          <a:lstStyle/>
          <a:p>
            <a:pPr eaLnBrk="1" hangingPunct="1"/>
            <a:r>
              <a:rPr lang="en-US" altLang="en-US" dirty="0"/>
              <a:t>Pthread Scheduling</a:t>
            </a:r>
            <a:endParaRPr lang="en-US" altLang="en-US" dirty="0"/>
          </a:p>
        </p:txBody>
      </p:sp>
      <p:sp>
        <p:nvSpPr>
          <p:cNvPr id="63490" name="Rectangle 3"/>
          <p:cNvSpPr>
            <a:spLocks noGrp="1" noChangeArrowheads="1"/>
          </p:cNvSpPr>
          <p:nvPr>
            <p:ph type="body" idx="1"/>
          </p:nvPr>
        </p:nvSpPr>
        <p:spPr>
          <a:xfrm>
            <a:off x="849085" y="1137920"/>
            <a:ext cx="7623109" cy="3521710"/>
          </a:xfrm>
        </p:spPr>
        <p:txBody>
          <a:bodyPr/>
          <a:lstStyle/>
          <a:p>
            <a:r>
              <a:rPr lang="en-US" altLang="en-US" dirty="0"/>
              <a:t>API allows specifying either PCS or SCS during thread creation</a:t>
            </a:r>
            <a:endParaRPr lang="en-US" altLang="en-US" dirty="0"/>
          </a:p>
          <a:p>
            <a:pPr lvl="1"/>
            <a:r>
              <a:rPr lang="en-US" altLang="en-US" dirty="0"/>
              <a:t>PTHREAD_SCOPE_PROCESS schedules threads using PCS scheduling</a:t>
            </a:r>
            <a:endParaRPr lang="en-US" altLang="en-US" dirty="0"/>
          </a:p>
          <a:p>
            <a:pPr lvl="1"/>
            <a:r>
              <a:rPr lang="en-US" altLang="en-US" dirty="0"/>
              <a:t>PTHREAD_SCOPE_SYSTEM schedules threads using SCS scheduling</a:t>
            </a:r>
            <a:endParaRPr lang="en-US" altLang="en-US" dirty="0"/>
          </a:p>
          <a:p>
            <a:r>
              <a:rPr lang="en-US" altLang="en-US" dirty="0"/>
              <a:t>Can be limited by OS – Linux and macOS only allow PTHREAD_SCOPE_SYSTEM</a:t>
            </a:r>
            <a:endParaRPr lang="en-US" alt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Rectangle 2"/>
          <p:cNvSpPr>
            <a:spLocks noGrp="1" noChangeArrowheads="1"/>
          </p:cNvSpPr>
          <p:nvPr>
            <p:ph type="title"/>
          </p:nvPr>
        </p:nvSpPr>
        <p:spPr>
          <a:xfrm>
            <a:off x="1138238" y="142417"/>
            <a:ext cx="7548562" cy="576262"/>
          </a:xfrm>
        </p:spPr>
        <p:txBody>
          <a:bodyPr/>
          <a:lstStyle/>
          <a:p>
            <a:pPr eaLnBrk="1" hangingPunct="1"/>
            <a:r>
              <a:rPr lang="en-US" altLang="en-US" dirty="0"/>
              <a:t>Operating System Examples</a:t>
            </a:r>
            <a:endParaRPr lang="en-US" altLang="en-US" dirty="0"/>
          </a:p>
        </p:txBody>
      </p:sp>
      <p:sp>
        <p:nvSpPr>
          <p:cNvPr id="108546" name="Rectangle 3"/>
          <p:cNvSpPr>
            <a:spLocks noGrp="1" noChangeArrowheads="1"/>
          </p:cNvSpPr>
          <p:nvPr>
            <p:ph type="body" idx="1"/>
          </p:nvPr>
        </p:nvSpPr>
        <p:spPr>
          <a:xfrm>
            <a:off x="849086" y="1109663"/>
            <a:ext cx="6750277" cy="3508375"/>
          </a:xfrm>
        </p:spPr>
        <p:txBody>
          <a:bodyPr/>
          <a:lstStyle/>
          <a:p>
            <a:r>
              <a:rPr lang="en-US" altLang="en-US" dirty="0"/>
              <a:t>Linux scheduling</a:t>
            </a:r>
            <a:endParaRPr lang="en-US" altLang="en-US" dirty="0"/>
          </a:p>
          <a:p>
            <a:r>
              <a:rPr lang="en-US" altLang="en-US" strike="sngStrike" dirty="0"/>
              <a:t>Windows scheduling</a:t>
            </a:r>
            <a:endParaRPr lang="en-US" altLang="en-US" strike="sngStrike" dirty="0"/>
          </a:p>
          <a:p>
            <a:r>
              <a:rPr lang="en-US" altLang="en-US" strike="sngStrike" dirty="0"/>
              <a:t>Solaris scheduling</a:t>
            </a:r>
            <a:endParaRPr lang="en-US" altLang="en-US" strike="sngStrike"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Rectangle 2"/>
          <p:cNvSpPr>
            <a:spLocks noGrp="1" noChangeArrowheads="1"/>
          </p:cNvSpPr>
          <p:nvPr>
            <p:ph type="title"/>
          </p:nvPr>
        </p:nvSpPr>
        <p:spPr>
          <a:xfrm>
            <a:off x="1011283" y="129823"/>
            <a:ext cx="7848600" cy="576262"/>
          </a:xfrm>
        </p:spPr>
        <p:txBody>
          <a:bodyPr/>
          <a:lstStyle/>
          <a:p>
            <a:pPr eaLnBrk="1" hangingPunct="1"/>
            <a:r>
              <a:rPr lang="en-US" altLang="en-US" sz="2800" dirty="0"/>
              <a:t>Linux Scheduling Through Version 2.5</a:t>
            </a:r>
            <a:endParaRPr lang="en-US" altLang="en-US" sz="2800" dirty="0"/>
          </a:p>
        </p:txBody>
      </p:sp>
      <p:sp>
        <p:nvSpPr>
          <p:cNvPr id="110594" name="Rectangle 3"/>
          <p:cNvSpPr>
            <a:spLocks noGrp="1" noChangeArrowheads="1"/>
          </p:cNvSpPr>
          <p:nvPr>
            <p:ph type="body" idx="1"/>
          </p:nvPr>
        </p:nvSpPr>
        <p:spPr>
          <a:xfrm>
            <a:off x="802433" y="1057262"/>
            <a:ext cx="7650687" cy="4733938"/>
          </a:xfrm>
        </p:spPr>
        <p:txBody>
          <a:bodyPr/>
          <a:lstStyle/>
          <a:p>
            <a:pPr>
              <a:lnSpc>
                <a:spcPct val="90000"/>
              </a:lnSpc>
            </a:pPr>
            <a:r>
              <a:rPr lang="en-US" altLang="en-US" sz="1600" dirty="0"/>
              <a:t>Prior to kernel version 2.5, ran variation of standard UNIX scheduling algorithm</a:t>
            </a:r>
            <a:endParaRPr lang="en-US" altLang="en-US" sz="1600" dirty="0"/>
          </a:p>
          <a:p>
            <a:pPr>
              <a:lnSpc>
                <a:spcPct val="90000"/>
              </a:lnSpc>
            </a:pPr>
            <a:r>
              <a:rPr lang="en-US" altLang="en-US" sz="1600" dirty="0"/>
              <a:t>Version 2.5 moved to constant order </a:t>
            </a:r>
            <a:r>
              <a:rPr lang="en-US" altLang="en-US" sz="1600" i="1" dirty="0"/>
              <a:t>O</a:t>
            </a:r>
            <a:r>
              <a:rPr lang="en-US" altLang="en-US" sz="1600" dirty="0"/>
              <a:t>(1) scheduling time</a:t>
            </a:r>
            <a:endParaRPr lang="en-US" altLang="en-US" sz="1600" dirty="0"/>
          </a:p>
          <a:p>
            <a:pPr lvl="1">
              <a:lnSpc>
                <a:spcPct val="90000"/>
              </a:lnSpc>
            </a:pPr>
            <a:r>
              <a:rPr lang="en-US" altLang="en-US" sz="1600" dirty="0"/>
              <a:t>Preemptive, priority based</a:t>
            </a:r>
            <a:endParaRPr lang="en-US" altLang="en-US" sz="1600" dirty="0"/>
          </a:p>
          <a:p>
            <a:pPr lvl="1">
              <a:lnSpc>
                <a:spcPct val="90000"/>
              </a:lnSpc>
            </a:pPr>
            <a:r>
              <a:rPr lang="en-US" altLang="en-US" sz="1600" dirty="0"/>
              <a:t>Two priority ranges: time-sharing and real-time</a:t>
            </a:r>
            <a:endParaRPr lang="en-US" altLang="en-US" sz="1600" dirty="0"/>
          </a:p>
          <a:p>
            <a:pPr lvl="1">
              <a:lnSpc>
                <a:spcPct val="90000"/>
              </a:lnSpc>
            </a:pPr>
            <a:r>
              <a:rPr lang="en-US" altLang="en-US" sz="1600" b="1" dirty="0"/>
              <a:t>Real-time </a:t>
            </a:r>
            <a:r>
              <a:rPr lang="en-US" altLang="en-US" sz="1600" dirty="0"/>
              <a:t>range from 0 to 99 and </a:t>
            </a:r>
            <a:r>
              <a:rPr lang="en-US" altLang="en-US" sz="1600" b="1" dirty="0"/>
              <a:t>nice </a:t>
            </a:r>
            <a:r>
              <a:rPr lang="en-US" altLang="en-US" sz="1600" dirty="0"/>
              <a:t>value from 100 to 140</a:t>
            </a:r>
            <a:endParaRPr lang="en-US" altLang="en-US" sz="1600" dirty="0"/>
          </a:p>
          <a:p>
            <a:pPr lvl="1">
              <a:lnSpc>
                <a:spcPct val="90000"/>
              </a:lnSpc>
            </a:pPr>
            <a:r>
              <a:rPr lang="en-US" altLang="en-US" sz="1600" dirty="0"/>
              <a:t>Map into  global priority with numerically lower values indicating higher priority</a:t>
            </a:r>
            <a:endParaRPr lang="en-US" altLang="en-US" sz="1600" dirty="0"/>
          </a:p>
          <a:p>
            <a:pPr lvl="1">
              <a:lnSpc>
                <a:spcPct val="90000"/>
              </a:lnSpc>
            </a:pPr>
            <a:r>
              <a:rPr lang="en-US" altLang="en-US" sz="1600" dirty="0"/>
              <a:t>Higher priority gets larger q</a:t>
            </a:r>
            <a:endParaRPr lang="en-US" altLang="en-US" sz="1600" dirty="0"/>
          </a:p>
          <a:p>
            <a:pPr lvl="1">
              <a:lnSpc>
                <a:spcPct val="90000"/>
              </a:lnSpc>
            </a:pPr>
            <a:r>
              <a:rPr lang="en-US" altLang="en-US" sz="1600" dirty="0"/>
              <a:t>Task run-able as long as time left in time slice (</a:t>
            </a:r>
            <a:r>
              <a:rPr lang="en-US" altLang="en-US" sz="1700" b="1" dirty="0">
                <a:solidFill>
                  <a:srgbClr val="006699"/>
                </a:solidFill>
                <a:latin typeface="+mj-lt"/>
              </a:rPr>
              <a:t>active</a:t>
            </a:r>
            <a:r>
              <a:rPr lang="en-US" altLang="en-US" sz="1600" dirty="0"/>
              <a:t>)</a:t>
            </a:r>
            <a:endParaRPr lang="en-US" altLang="en-US" sz="1600" dirty="0"/>
          </a:p>
          <a:p>
            <a:pPr lvl="1">
              <a:lnSpc>
                <a:spcPct val="90000"/>
              </a:lnSpc>
            </a:pPr>
            <a:r>
              <a:rPr lang="en-US" altLang="en-US" sz="1600" dirty="0"/>
              <a:t>If no time left (</a:t>
            </a:r>
            <a:r>
              <a:rPr lang="en-US" altLang="en-US" sz="1700" b="1" dirty="0">
                <a:solidFill>
                  <a:srgbClr val="006699"/>
                </a:solidFill>
                <a:latin typeface="+mj-lt"/>
              </a:rPr>
              <a:t>expired</a:t>
            </a:r>
            <a:r>
              <a:rPr lang="en-US" altLang="en-US" sz="1600" dirty="0"/>
              <a:t>), not run-able until all other tasks use their slices</a:t>
            </a:r>
            <a:endParaRPr lang="en-US" altLang="en-US" sz="1600" dirty="0"/>
          </a:p>
          <a:p>
            <a:pPr lvl="1">
              <a:lnSpc>
                <a:spcPct val="90000"/>
              </a:lnSpc>
            </a:pPr>
            <a:r>
              <a:rPr lang="en-US" altLang="en-US" sz="1600" dirty="0"/>
              <a:t>All run-able tasks tracked in per-CPU </a:t>
            </a:r>
            <a:r>
              <a:rPr lang="en-US" altLang="en-US" sz="1700" b="1" dirty="0" err="1">
                <a:solidFill>
                  <a:srgbClr val="006699"/>
                </a:solidFill>
                <a:latin typeface="+mj-lt"/>
              </a:rPr>
              <a:t>runqueue</a:t>
            </a:r>
            <a:r>
              <a:rPr lang="en-US" altLang="en-US" sz="1600" b="1" dirty="0">
                <a:solidFill>
                  <a:srgbClr val="3366FF"/>
                </a:solidFill>
              </a:rPr>
              <a:t> </a:t>
            </a:r>
            <a:r>
              <a:rPr lang="en-US" altLang="en-US" sz="1600" dirty="0"/>
              <a:t>data structure</a:t>
            </a:r>
            <a:endParaRPr lang="en-US" altLang="en-US" sz="1600" dirty="0"/>
          </a:p>
          <a:p>
            <a:pPr lvl="2">
              <a:lnSpc>
                <a:spcPct val="90000"/>
              </a:lnSpc>
            </a:pPr>
            <a:r>
              <a:rPr lang="en-US" altLang="en-US" sz="1600" dirty="0"/>
              <a:t>Two priority arrays (active, expired)</a:t>
            </a:r>
            <a:endParaRPr lang="en-US" altLang="en-US" sz="1600" dirty="0"/>
          </a:p>
          <a:p>
            <a:pPr lvl="2">
              <a:lnSpc>
                <a:spcPct val="90000"/>
              </a:lnSpc>
            </a:pPr>
            <a:r>
              <a:rPr lang="en-US" altLang="en-US" sz="1600" dirty="0"/>
              <a:t>Tasks indexed by priority</a:t>
            </a:r>
            <a:endParaRPr lang="en-US" altLang="en-US" sz="1600" dirty="0"/>
          </a:p>
          <a:p>
            <a:pPr lvl="2">
              <a:lnSpc>
                <a:spcPct val="90000"/>
              </a:lnSpc>
            </a:pPr>
            <a:r>
              <a:rPr lang="en-US" altLang="en-US" sz="1600" dirty="0"/>
              <a:t>When no more active, arrays are exchanged</a:t>
            </a:r>
            <a:endParaRPr lang="en-US" altLang="en-US" sz="1600" dirty="0"/>
          </a:p>
          <a:p>
            <a:pPr lvl="1">
              <a:lnSpc>
                <a:spcPct val="90000"/>
              </a:lnSpc>
            </a:pPr>
            <a:r>
              <a:rPr lang="en-US" altLang="en-US" sz="1600" dirty="0"/>
              <a:t>Worked well, but poor response times for interactive processes</a:t>
            </a:r>
            <a:endParaRPr lang="en-US" altLang="en-US" sz="1600" dirty="0"/>
          </a:p>
          <a:p>
            <a:pPr>
              <a:lnSpc>
                <a:spcPct val="90000"/>
              </a:lnSpc>
              <a:buFont typeface="Monotype Sorts" pitchFamily="-84" charset="2"/>
              <a:buNone/>
            </a:pPr>
            <a:endParaRPr lang="en-US" alt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Rectangle 2"/>
          <p:cNvSpPr>
            <a:spLocks noGrp="1" noChangeArrowheads="1"/>
          </p:cNvSpPr>
          <p:nvPr>
            <p:ph type="title"/>
          </p:nvPr>
        </p:nvSpPr>
        <p:spPr>
          <a:xfrm>
            <a:off x="1423952" y="161908"/>
            <a:ext cx="7594600" cy="576262"/>
          </a:xfrm>
        </p:spPr>
        <p:txBody>
          <a:bodyPr/>
          <a:lstStyle/>
          <a:p>
            <a:pPr eaLnBrk="1" hangingPunct="1"/>
            <a:r>
              <a:rPr lang="en-US" altLang="en-US" dirty="0"/>
              <a:t>Linux Scheduling in Version 2.6.23 +</a:t>
            </a:r>
            <a:endParaRPr lang="en-US" altLang="en-US" dirty="0"/>
          </a:p>
        </p:txBody>
      </p:sp>
      <p:sp>
        <p:nvSpPr>
          <p:cNvPr id="112642" name="Rectangle 3"/>
          <p:cNvSpPr>
            <a:spLocks noGrp="1" noChangeArrowheads="1"/>
          </p:cNvSpPr>
          <p:nvPr>
            <p:ph type="body" idx="1"/>
          </p:nvPr>
        </p:nvSpPr>
        <p:spPr>
          <a:xfrm>
            <a:off x="783773" y="1063481"/>
            <a:ext cx="7865703" cy="5071253"/>
          </a:xfrm>
        </p:spPr>
        <p:txBody>
          <a:bodyPr/>
          <a:lstStyle/>
          <a:p>
            <a:pPr>
              <a:lnSpc>
                <a:spcPct val="90000"/>
              </a:lnSpc>
            </a:pPr>
            <a:r>
              <a:rPr lang="en-US" altLang="en-US" b="1" dirty="0">
                <a:solidFill>
                  <a:srgbClr val="006699"/>
                </a:solidFill>
                <a:latin typeface="+mj-lt"/>
              </a:rPr>
              <a:t>Completely Fair Scheduler (CFS)</a:t>
            </a:r>
            <a:endParaRPr lang="en-US" altLang="en-US" b="1" dirty="0">
              <a:solidFill>
                <a:srgbClr val="006699"/>
              </a:solidFill>
              <a:latin typeface="+mj-lt"/>
            </a:endParaRPr>
          </a:p>
          <a:p>
            <a:pPr>
              <a:lnSpc>
                <a:spcPct val="90000"/>
              </a:lnSpc>
            </a:pPr>
            <a:r>
              <a:rPr lang="en-US" altLang="en-US" b="1" dirty="0">
                <a:latin typeface="+mj-lt"/>
              </a:rPr>
              <a:t>Scheduling classes</a:t>
            </a:r>
            <a:endParaRPr lang="en-US" altLang="en-US" b="1" dirty="0">
              <a:latin typeface="+mj-lt"/>
            </a:endParaRPr>
          </a:p>
          <a:p>
            <a:pPr lvl="1">
              <a:lnSpc>
                <a:spcPct val="90000"/>
              </a:lnSpc>
            </a:pPr>
            <a:r>
              <a:rPr lang="en-US" altLang="en-US" dirty="0"/>
              <a:t>Each has specific priority</a:t>
            </a:r>
            <a:endParaRPr lang="en-US" altLang="en-US" dirty="0"/>
          </a:p>
          <a:p>
            <a:pPr lvl="1">
              <a:lnSpc>
                <a:spcPct val="90000"/>
              </a:lnSpc>
            </a:pPr>
            <a:r>
              <a:rPr lang="en-US" altLang="en-US" dirty="0"/>
              <a:t>Scheduler picks highest priority task in highest scheduling class</a:t>
            </a:r>
            <a:endParaRPr lang="en-US" altLang="en-US" dirty="0"/>
          </a:p>
          <a:p>
            <a:pPr lvl="1">
              <a:lnSpc>
                <a:spcPct val="90000"/>
              </a:lnSpc>
            </a:pPr>
            <a:r>
              <a:rPr lang="en-US" altLang="en-US" dirty="0"/>
              <a:t>Rather than quantum based on fixed time allotments, based on proportion of CPU time</a:t>
            </a:r>
            <a:endParaRPr lang="en-US" altLang="en-US" dirty="0"/>
          </a:p>
          <a:p>
            <a:pPr lvl="1">
              <a:lnSpc>
                <a:spcPct val="90000"/>
              </a:lnSpc>
            </a:pPr>
            <a:r>
              <a:rPr lang="en-US" altLang="en-US" dirty="0"/>
              <a:t>Two scheduling classes included, others can be added</a:t>
            </a:r>
            <a:endParaRPr lang="en-US" altLang="en-US" dirty="0"/>
          </a:p>
          <a:p>
            <a:pPr marL="1095375" lvl="2" indent="-240030">
              <a:lnSpc>
                <a:spcPct val="90000"/>
              </a:lnSpc>
              <a:buFont typeface="Arial" panose="020B0604020202020204" pitchFamily="34" charset="0"/>
              <a:buAutoNum type="arabicPeriod"/>
            </a:pPr>
            <a:r>
              <a:rPr lang="en-US" altLang="en-US" dirty="0"/>
              <a:t>default</a:t>
            </a:r>
            <a:endParaRPr lang="en-US" altLang="en-US" dirty="0"/>
          </a:p>
          <a:p>
            <a:pPr marL="1095375" lvl="2" indent="-240030">
              <a:lnSpc>
                <a:spcPct val="90000"/>
              </a:lnSpc>
              <a:buFont typeface="Arial" panose="020B0604020202020204" pitchFamily="34" charset="0"/>
              <a:buAutoNum type="arabicPeriod"/>
            </a:pPr>
            <a:r>
              <a:rPr lang="en-US" altLang="en-US" dirty="0"/>
              <a:t>real-time</a:t>
            </a:r>
            <a:endParaRPr lang="en-US" altLang="en-US" dirty="0"/>
          </a:p>
          <a:p>
            <a:pPr marL="457200" lvl="1" indent="0">
              <a:lnSpc>
                <a:spcPct val="90000"/>
              </a:lnSpc>
              <a:buNone/>
            </a:pPr>
            <a:endParaRPr lang="en-US" alt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Rectangle 2"/>
          <p:cNvSpPr>
            <a:spLocks noGrp="1" noChangeArrowheads="1"/>
          </p:cNvSpPr>
          <p:nvPr>
            <p:ph type="title"/>
          </p:nvPr>
        </p:nvSpPr>
        <p:spPr>
          <a:xfrm>
            <a:off x="1332512" y="69396"/>
            <a:ext cx="7594600" cy="576262"/>
          </a:xfrm>
        </p:spPr>
        <p:txBody>
          <a:bodyPr/>
          <a:lstStyle/>
          <a:p>
            <a:pPr eaLnBrk="1" hangingPunct="1"/>
            <a:r>
              <a:rPr lang="en-US" altLang="en-US" sz="2400" dirty="0"/>
              <a:t>Linux Scheduling in Version 2.6.23 + (Cont.)</a:t>
            </a:r>
            <a:endParaRPr lang="en-US" altLang="en-US" sz="2400" dirty="0"/>
          </a:p>
        </p:txBody>
      </p:sp>
      <p:sp>
        <p:nvSpPr>
          <p:cNvPr id="112642" name="Rectangle 3"/>
          <p:cNvSpPr>
            <a:spLocks noGrp="1" noChangeArrowheads="1"/>
          </p:cNvSpPr>
          <p:nvPr>
            <p:ph type="body" idx="1"/>
          </p:nvPr>
        </p:nvSpPr>
        <p:spPr>
          <a:xfrm>
            <a:off x="783773" y="951721"/>
            <a:ext cx="7205195" cy="4943753"/>
          </a:xfrm>
        </p:spPr>
        <p:txBody>
          <a:bodyPr/>
          <a:lstStyle/>
          <a:p>
            <a:pPr>
              <a:lnSpc>
                <a:spcPct val="90000"/>
              </a:lnSpc>
            </a:pPr>
            <a:r>
              <a:rPr lang="en-US" altLang="en-US" dirty="0"/>
              <a:t>Quantum calculated based on </a:t>
            </a:r>
            <a:r>
              <a:rPr lang="en-US" altLang="en-US" b="1" dirty="0">
                <a:solidFill>
                  <a:srgbClr val="006699"/>
                </a:solidFill>
                <a:latin typeface="+mj-lt"/>
              </a:rPr>
              <a:t>nice value </a:t>
            </a:r>
            <a:r>
              <a:rPr lang="en-US" altLang="en-US" dirty="0"/>
              <a:t>from -20 to +19</a:t>
            </a:r>
            <a:endParaRPr lang="en-US" altLang="en-US" dirty="0"/>
          </a:p>
          <a:p>
            <a:pPr lvl="1">
              <a:lnSpc>
                <a:spcPct val="90000"/>
              </a:lnSpc>
            </a:pPr>
            <a:r>
              <a:rPr lang="en-US" altLang="en-US" dirty="0"/>
              <a:t>Lower value is higher priority</a:t>
            </a:r>
            <a:endParaRPr lang="en-US" altLang="en-US" dirty="0"/>
          </a:p>
          <a:p>
            <a:pPr lvl="1">
              <a:lnSpc>
                <a:spcPct val="90000"/>
              </a:lnSpc>
            </a:pPr>
            <a:r>
              <a:rPr lang="en-US" altLang="en-US" dirty="0"/>
              <a:t>Calculates </a:t>
            </a:r>
            <a:r>
              <a:rPr lang="en-US" altLang="en-US" b="1" dirty="0">
                <a:solidFill>
                  <a:srgbClr val="006699"/>
                </a:solidFill>
                <a:latin typeface="+mj-lt"/>
              </a:rPr>
              <a:t>target latency </a:t>
            </a:r>
            <a:r>
              <a:rPr lang="en-US" altLang="en-US" dirty="0"/>
              <a:t>– interval of time during which task should run at least once</a:t>
            </a:r>
            <a:endParaRPr lang="en-US" altLang="en-US" dirty="0"/>
          </a:p>
          <a:p>
            <a:pPr lvl="1">
              <a:lnSpc>
                <a:spcPct val="90000"/>
              </a:lnSpc>
            </a:pPr>
            <a:r>
              <a:rPr lang="en-US" altLang="en-US" dirty="0"/>
              <a:t>Target latency can increase if say number of active tasks increases</a:t>
            </a:r>
            <a:endParaRPr lang="en-US" altLang="en-US" dirty="0"/>
          </a:p>
          <a:p>
            <a:pPr>
              <a:lnSpc>
                <a:spcPct val="90000"/>
              </a:lnSpc>
            </a:pPr>
            <a:r>
              <a:rPr lang="en-US" altLang="en-US" dirty="0"/>
              <a:t>CFS scheduler maintains per task </a:t>
            </a:r>
            <a:r>
              <a:rPr lang="en-US" altLang="en-US" b="1" dirty="0">
                <a:solidFill>
                  <a:srgbClr val="006699"/>
                </a:solidFill>
                <a:latin typeface="+mj-lt"/>
              </a:rPr>
              <a:t>virtual run time </a:t>
            </a:r>
            <a:r>
              <a:rPr lang="en-US" altLang="en-US" dirty="0"/>
              <a:t>in variable </a:t>
            </a:r>
            <a:r>
              <a:rPr lang="en-US" altLang="en-US" b="1" dirty="0" err="1">
                <a:latin typeface="Courier New" panose="02070309020205020404" pitchFamily="49" charset="0"/>
              </a:rPr>
              <a:t>vruntime</a:t>
            </a:r>
            <a:endParaRPr lang="en-US" altLang="en-US" b="1" dirty="0">
              <a:latin typeface="Courier New" panose="02070309020205020404" pitchFamily="49" charset="0"/>
            </a:endParaRPr>
          </a:p>
          <a:p>
            <a:pPr lvl="1">
              <a:lnSpc>
                <a:spcPct val="90000"/>
              </a:lnSpc>
            </a:pPr>
            <a:r>
              <a:rPr lang="en-US" altLang="en-US" dirty="0"/>
              <a:t>Associated with decay factor based on priority of task – lower priority is higher decay rate</a:t>
            </a:r>
            <a:endParaRPr lang="en-US" altLang="en-US" dirty="0"/>
          </a:p>
          <a:p>
            <a:pPr lvl="1">
              <a:lnSpc>
                <a:spcPct val="90000"/>
              </a:lnSpc>
            </a:pPr>
            <a:r>
              <a:rPr lang="en-US" altLang="en-US" dirty="0"/>
              <a:t>Normal default priority yields virtual run time = actual run time</a:t>
            </a:r>
            <a:endParaRPr lang="en-US" altLang="en-US" dirty="0"/>
          </a:p>
          <a:p>
            <a:pPr>
              <a:lnSpc>
                <a:spcPct val="90000"/>
              </a:lnSpc>
            </a:pPr>
            <a:r>
              <a:rPr lang="en-US" altLang="en-US" dirty="0"/>
              <a:t>To decide next task to run, scheduler picks task with lowest virtual run time</a:t>
            </a:r>
            <a:endParaRPr lang="en-US" altLang="en-US" dirty="0"/>
          </a:p>
          <a:p>
            <a:pPr lvl="1">
              <a:lnSpc>
                <a:spcPct val="90000"/>
              </a:lnSpc>
            </a:pPr>
            <a:endParaRPr lang="en-US" altLang="en-US" dirty="0"/>
          </a:p>
          <a:p>
            <a:pPr marL="1095375" lvl="2" indent="-240030">
              <a:lnSpc>
                <a:spcPct val="90000"/>
              </a:lnSpc>
            </a:pPr>
            <a:endParaRPr lang="en-US" altLang="en-US" sz="1600" dirty="0"/>
          </a:p>
          <a:p>
            <a:pPr lvl="1">
              <a:lnSpc>
                <a:spcPct val="90000"/>
              </a:lnSpc>
            </a:pPr>
            <a:endParaRPr lang="en-US" alt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Rectangle 2"/>
          <p:cNvSpPr>
            <a:spLocks noGrp="1" noChangeArrowheads="1"/>
          </p:cNvSpPr>
          <p:nvPr>
            <p:ph type="title"/>
          </p:nvPr>
        </p:nvSpPr>
        <p:spPr>
          <a:xfrm>
            <a:off x="827088" y="130652"/>
            <a:ext cx="7859712" cy="576262"/>
          </a:xfrm>
        </p:spPr>
        <p:txBody>
          <a:bodyPr/>
          <a:lstStyle/>
          <a:p>
            <a:pPr eaLnBrk="1" hangingPunct="1"/>
            <a:r>
              <a:rPr lang="en-US" altLang="en-US" dirty="0"/>
              <a:t>CFS Performance</a:t>
            </a:r>
            <a:endParaRPr lang="en-US" altLang="en-US" dirty="0"/>
          </a:p>
        </p:txBody>
      </p:sp>
      <p:pic>
        <p:nvPicPr>
          <p:cNvPr id="114690" name="Picture 4" descr="Screen Shot 2012-12-17 at 9.25.06 PM.png"/>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2576513" y="1077913"/>
            <a:ext cx="4389437" cy="537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2"/>
          <p:cNvSpPr>
            <a:spLocks noGrp="1" noChangeArrowheads="1"/>
          </p:cNvSpPr>
          <p:nvPr>
            <p:ph type="title"/>
          </p:nvPr>
        </p:nvSpPr>
        <p:spPr>
          <a:xfrm>
            <a:off x="457200" y="223450"/>
            <a:ext cx="8229600" cy="576262"/>
          </a:xfrm>
        </p:spPr>
        <p:txBody>
          <a:bodyPr/>
          <a:lstStyle/>
          <a:p>
            <a:pPr eaLnBrk="1" hangingPunct="1"/>
            <a:r>
              <a:rPr lang="en-US" altLang="en-US" dirty="0"/>
              <a:t>Basic Concepts</a:t>
            </a:r>
            <a:endParaRPr lang="en-US" altLang="en-US" dirty="0"/>
          </a:p>
        </p:txBody>
      </p:sp>
      <p:sp>
        <p:nvSpPr>
          <p:cNvPr id="11266" name="Rectangle 3"/>
          <p:cNvSpPr>
            <a:spLocks noGrp="1" noChangeArrowheads="1"/>
          </p:cNvSpPr>
          <p:nvPr>
            <p:ph type="body" idx="1"/>
          </p:nvPr>
        </p:nvSpPr>
        <p:spPr>
          <a:xfrm>
            <a:off x="841375" y="1274763"/>
            <a:ext cx="3978275" cy="5057775"/>
          </a:xfrm>
        </p:spPr>
        <p:txBody>
          <a:bodyPr/>
          <a:lstStyle/>
          <a:p>
            <a:r>
              <a:rPr lang="en-US" altLang="en-US" dirty="0"/>
              <a:t>Maximum CPU utilization obtained with multiprogramming</a:t>
            </a:r>
            <a:endParaRPr lang="en-US" altLang="en-US" dirty="0"/>
          </a:p>
          <a:p>
            <a:r>
              <a:rPr lang="en-US" altLang="en-US" dirty="0"/>
              <a:t>CPU–I/O Burst Cycle – Process execution consists of a </a:t>
            </a:r>
            <a:r>
              <a:rPr lang="en-US" altLang="en-US" b="1" dirty="0">
                <a:solidFill>
                  <a:srgbClr val="006699"/>
                </a:solidFill>
                <a:latin typeface="+mj-lt"/>
              </a:rPr>
              <a:t>cycle</a:t>
            </a:r>
            <a:r>
              <a:rPr lang="en-US" altLang="en-US" dirty="0"/>
              <a:t> of CPU execution and I/O wait</a:t>
            </a:r>
            <a:endParaRPr lang="en-US" altLang="en-US" dirty="0"/>
          </a:p>
          <a:p>
            <a:r>
              <a:rPr lang="en-US" altLang="en-US" b="1" dirty="0">
                <a:solidFill>
                  <a:srgbClr val="006699"/>
                </a:solidFill>
                <a:latin typeface="+mj-lt"/>
              </a:rPr>
              <a:t>CPU</a:t>
            </a:r>
            <a:r>
              <a:rPr lang="en-US" altLang="en-US" b="1" dirty="0">
                <a:solidFill>
                  <a:srgbClr val="3366FF"/>
                </a:solidFill>
              </a:rPr>
              <a:t> </a:t>
            </a:r>
            <a:r>
              <a:rPr lang="en-US" altLang="en-US" b="1" dirty="0">
                <a:solidFill>
                  <a:srgbClr val="006699"/>
                </a:solidFill>
                <a:latin typeface="+mj-lt"/>
              </a:rPr>
              <a:t>burst</a:t>
            </a:r>
            <a:r>
              <a:rPr lang="en-US" altLang="en-US" b="1" dirty="0">
                <a:solidFill>
                  <a:srgbClr val="3366FF"/>
                </a:solidFill>
              </a:rPr>
              <a:t> </a:t>
            </a:r>
            <a:r>
              <a:rPr lang="en-US" altLang="en-US" dirty="0"/>
              <a:t>followed by </a:t>
            </a:r>
            <a:r>
              <a:rPr lang="en-US" altLang="en-US" b="1" dirty="0">
                <a:solidFill>
                  <a:srgbClr val="006699"/>
                </a:solidFill>
                <a:latin typeface="+mj-lt"/>
              </a:rPr>
              <a:t>I/O burst</a:t>
            </a:r>
            <a:endParaRPr lang="en-US" altLang="en-US" b="1" dirty="0">
              <a:solidFill>
                <a:srgbClr val="006699"/>
              </a:solidFill>
              <a:latin typeface="+mj-lt"/>
            </a:endParaRPr>
          </a:p>
          <a:p>
            <a:r>
              <a:rPr lang="en-US" altLang="en-US" dirty="0"/>
              <a:t>CPU burst distribution is of main concern</a:t>
            </a:r>
            <a:endParaRPr lang="en-US" altLang="en-US" dirty="0"/>
          </a:p>
          <a:p>
            <a:pPr>
              <a:buFont typeface="Monotype Sorts" pitchFamily="-84" charset="2"/>
              <a:buNone/>
            </a:pPr>
            <a:endParaRPr lang="en-US" altLang="en-US" dirty="0"/>
          </a:p>
        </p:txBody>
      </p:sp>
      <p:pic>
        <p:nvPicPr>
          <p:cNvPr id="11267" name="Picture 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5386388" y="1169988"/>
            <a:ext cx="2603500" cy="4846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Title 1"/>
          <p:cNvSpPr>
            <a:spLocks noGrp="1"/>
          </p:cNvSpPr>
          <p:nvPr>
            <p:ph type="title"/>
          </p:nvPr>
        </p:nvSpPr>
        <p:spPr>
          <a:xfrm>
            <a:off x="457200" y="137390"/>
            <a:ext cx="8229600" cy="576262"/>
          </a:xfrm>
        </p:spPr>
        <p:txBody>
          <a:bodyPr/>
          <a:lstStyle/>
          <a:p>
            <a:r>
              <a:rPr lang="en-US" altLang="en-US" dirty="0"/>
              <a:t>Linux Scheduling (Cont.)</a:t>
            </a:r>
            <a:endParaRPr lang="en-US" altLang="en-US" dirty="0"/>
          </a:p>
        </p:txBody>
      </p:sp>
      <p:sp>
        <p:nvSpPr>
          <p:cNvPr id="116738" name="Content Placeholder 2"/>
          <p:cNvSpPr>
            <a:spLocks noGrp="1"/>
          </p:cNvSpPr>
          <p:nvPr>
            <p:ph idx="1"/>
          </p:nvPr>
        </p:nvSpPr>
        <p:spPr>
          <a:xfrm>
            <a:off x="882650" y="1022668"/>
            <a:ext cx="7791450" cy="4530725"/>
          </a:xfrm>
        </p:spPr>
        <p:txBody>
          <a:bodyPr/>
          <a:lstStyle/>
          <a:p>
            <a:r>
              <a:rPr lang="en-US" altLang="en-US" dirty="0"/>
              <a:t>Real-time scheduling according to POSIX.1b</a:t>
            </a:r>
            <a:endParaRPr lang="en-US" altLang="en-US" dirty="0"/>
          </a:p>
          <a:p>
            <a:pPr lvl="1"/>
            <a:r>
              <a:rPr lang="en-US" altLang="en-US" dirty="0"/>
              <a:t>Real-time tasks have static priorities</a:t>
            </a:r>
            <a:endParaRPr lang="en-US" altLang="en-US" dirty="0"/>
          </a:p>
          <a:p>
            <a:r>
              <a:rPr lang="en-US" altLang="en-US" dirty="0"/>
              <a:t>Real-time plus normal map into global priority scheme</a:t>
            </a:r>
            <a:endParaRPr lang="en-US" altLang="en-US" dirty="0"/>
          </a:p>
          <a:p>
            <a:r>
              <a:rPr lang="en-US" altLang="en-US" dirty="0"/>
              <a:t>Nice value of -20 maps to global priority 100</a:t>
            </a:r>
            <a:endParaRPr lang="en-US" altLang="en-US" dirty="0"/>
          </a:p>
          <a:p>
            <a:r>
              <a:rPr lang="en-US" altLang="en-US" dirty="0"/>
              <a:t>Nice value of +19 maps to priority 139</a:t>
            </a:r>
            <a:endParaRPr lang="en-US" altLang="en-US" dirty="0"/>
          </a:p>
          <a:p>
            <a:endParaRPr lang="en-US" altLang="en-US" dirty="0"/>
          </a:p>
        </p:txBody>
      </p:sp>
      <p:pic>
        <p:nvPicPr>
          <p:cNvPr id="116739" name="Picture 1" descr="Screen Shot 2012-12-17 at 9.28.34 PM.png"/>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666240" y="3081004"/>
            <a:ext cx="5522913" cy="1546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Title 1"/>
          <p:cNvSpPr>
            <a:spLocks noGrp="1"/>
          </p:cNvSpPr>
          <p:nvPr>
            <p:ph type="title"/>
          </p:nvPr>
        </p:nvSpPr>
        <p:spPr>
          <a:xfrm>
            <a:off x="457200" y="228830"/>
            <a:ext cx="8229600" cy="576262"/>
          </a:xfrm>
        </p:spPr>
        <p:txBody>
          <a:bodyPr/>
          <a:lstStyle/>
          <a:p>
            <a:r>
              <a:rPr lang="en-US" altLang="en-US" dirty="0"/>
              <a:t>Linux Scheduling (Cont.)</a:t>
            </a:r>
            <a:endParaRPr lang="en-US" altLang="en-US" dirty="0"/>
          </a:p>
        </p:txBody>
      </p:sp>
      <p:sp>
        <p:nvSpPr>
          <p:cNvPr id="117762" name="Content Placeholder 2"/>
          <p:cNvSpPr>
            <a:spLocks noGrp="1"/>
          </p:cNvSpPr>
          <p:nvPr>
            <p:ph idx="1"/>
          </p:nvPr>
        </p:nvSpPr>
        <p:spPr>
          <a:xfrm>
            <a:off x="882650" y="1144588"/>
            <a:ext cx="7791450" cy="4530725"/>
          </a:xfrm>
        </p:spPr>
        <p:txBody>
          <a:bodyPr/>
          <a:lstStyle/>
          <a:p>
            <a:r>
              <a:rPr lang="en-US" altLang="en-US" dirty="0"/>
              <a:t>Linux supports load balancing, but is also NUMA-aware.</a:t>
            </a:r>
            <a:endParaRPr lang="en-US" altLang="en-US" dirty="0"/>
          </a:p>
          <a:p>
            <a:r>
              <a:rPr lang="en-US" altLang="en-US" b="1" dirty="0"/>
              <a:t>Scheduling domain </a:t>
            </a:r>
            <a:r>
              <a:rPr lang="en-US" altLang="en-US" dirty="0"/>
              <a:t>is a set of CPU cores that can be balanced against one another. </a:t>
            </a:r>
            <a:endParaRPr lang="en-US" altLang="en-US" dirty="0"/>
          </a:p>
          <a:p>
            <a:r>
              <a:rPr lang="en-US" altLang="en-US" dirty="0"/>
              <a:t>Domains are organized by what they share (i.e., cache memory.) Goal is to keep threads from migrating between domains.</a:t>
            </a:r>
            <a:endParaRPr lang="en-US" altLang="en-US" dirty="0"/>
          </a:p>
        </p:txBody>
      </p:sp>
      <p:pic>
        <p:nvPicPr>
          <p:cNvPr id="117763" name="Picture 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2711450" y="3271838"/>
            <a:ext cx="3981450" cy="262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Rectangle 2"/>
          <p:cNvSpPr>
            <a:spLocks noGrp="1" noChangeArrowheads="1"/>
          </p:cNvSpPr>
          <p:nvPr>
            <p:ph type="title"/>
          </p:nvPr>
        </p:nvSpPr>
        <p:spPr>
          <a:xfrm>
            <a:off x="1069975" y="97526"/>
            <a:ext cx="7616825" cy="576262"/>
          </a:xfrm>
        </p:spPr>
        <p:txBody>
          <a:bodyPr/>
          <a:lstStyle/>
          <a:p>
            <a:pPr eaLnBrk="1" hangingPunct="1"/>
            <a:r>
              <a:rPr lang="en-US" altLang="en-US" dirty="0"/>
              <a:t>Algorithm Evaluation</a:t>
            </a:r>
            <a:endParaRPr lang="en-US" altLang="en-US" dirty="0"/>
          </a:p>
        </p:txBody>
      </p:sp>
      <p:sp>
        <p:nvSpPr>
          <p:cNvPr id="130050" name="Rectangle 3"/>
          <p:cNvSpPr>
            <a:spLocks noGrp="1" noChangeArrowheads="1"/>
          </p:cNvSpPr>
          <p:nvPr>
            <p:ph type="body" idx="1"/>
          </p:nvPr>
        </p:nvSpPr>
        <p:spPr>
          <a:xfrm>
            <a:off x="825271" y="965201"/>
            <a:ext cx="6774409" cy="4622799"/>
          </a:xfrm>
        </p:spPr>
        <p:txBody>
          <a:bodyPr/>
          <a:lstStyle/>
          <a:p>
            <a:r>
              <a:rPr lang="en-US" altLang="en-US" dirty="0"/>
              <a:t>How to select CPU-scheduling algorithm for an OS?</a:t>
            </a:r>
            <a:endParaRPr lang="en-US" altLang="en-US" dirty="0"/>
          </a:p>
          <a:p>
            <a:r>
              <a:rPr lang="en-US" altLang="en-US" dirty="0"/>
              <a:t>Determine criteria, then evaluate algorithms</a:t>
            </a:r>
            <a:endParaRPr lang="en-US" altLang="en-US" dirty="0"/>
          </a:p>
          <a:p>
            <a:r>
              <a:rPr lang="en-US" altLang="en-US" b="1" dirty="0">
                <a:solidFill>
                  <a:srgbClr val="006699"/>
                </a:solidFill>
                <a:latin typeface="+mj-lt"/>
              </a:rPr>
              <a:t>Deterministic modeling</a:t>
            </a:r>
            <a:endParaRPr lang="en-US" altLang="en-US" b="1" dirty="0">
              <a:solidFill>
                <a:srgbClr val="006699"/>
              </a:solidFill>
              <a:latin typeface="+mj-lt"/>
            </a:endParaRPr>
          </a:p>
          <a:p>
            <a:pPr lvl="1"/>
            <a:r>
              <a:rPr lang="en-US" altLang="en-US" dirty="0"/>
              <a:t>Type of </a:t>
            </a:r>
            <a:r>
              <a:rPr lang="en-US" altLang="en-US" b="1" dirty="0">
                <a:solidFill>
                  <a:srgbClr val="006699"/>
                </a:solidFill>
                <a:latin typeface="+mj-lt"/>
              </a:rPr>
              <a:t>analytic evaluation</a:t>
            </a:r>
            <a:endParaRPr lang="en-US" altLang="en-US" b="1" dirty="0">
              <a:solidFill>
                <a:srgbClr val="006699"/>
              </a:solidFill>
              <a:latin typeface="+mj-lt"/>
            </a:endParaRPr>
          </a:p>
          <a:p>
            <a:pPr lvl="1"/>
            <a:r>
              <a:rPr lang="en-US" altLang="en-US" dirty="0"/>
              <a:t>Takes a particular predetermined workload and defines the performance of each algorithm  for that workload</a:t>
            </a:r>
            <a:endParaRPr lang="en-US" altLang="en-US" dirty="0"/>
          </a:p>
          <a:p>
            <a:r>
              <a:rPr lang="en-US" altLang="en-US" dirty="0"/>
              <a:t>Consider 5 processes arriving at time 0:</a:t>
            </a:r>
            <a:endParaRPr lang="en-US" altLang="en-US" dirty="0"/>
          </a:p>
        </p:txBody>
      </p:sp>
      <p:pic>
        <p:nvPicPr>
          <p:cNvPr id="130051" name="Picture 1" descr="Screen Shot 2012-12-17 at 9.44.14 PM.png"/>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2401888" y="3526473"/>
            <a:ext cx="1897062" cy="177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Rectangle 2"/>
          <p:cNvSpPr>
            <a:spLocks noGrp="1" noChangeArrowheads="1"/>
          </p:cNvSpPr>
          <p:nvPr>
            <p:ph type="title"/>
          </p:nvPr>
        </p:nvSpPr>
        <p:spPr>
          <a:xfrm>
            <a:off x="1069975" y="89747"/>
            <a:ext cx="7616825" cy="576262"/>
          </a:xfrm>
        </p:spPr>
        <p:txBody>
          <a:bodyPr/>
          <a:lstStyle/>
          <a:p>
            <a:pPr eaLnBrk="1" hangingPunct="1"/>
            <a:r>
              <a:rPr lang="en-US" altLang="en-US" dirty="0"/>
              <a:t>Deterministic Evaluation</a:t>
            </a:r>
            <a:endParaRPr lang="en-US" altLang="en-US" dirty="0"/>
          </a:p>
        </p:txBody>
      </p:sp>
      <p:sp>
        <p:nvSpPr>
          <p:cNvPr id="101378" name="Rectangle 3"/>
          <p:cNvSpPr>
            <a:spLocks noGrp="1" noChangeArrowheads="1"/>
          </p:cNvSpPr>
          <p:nvPr>
            <p:ph type="body" idx="1"/>
          </p:nvPr>
        </p:nvSpPr>
        <p:spPr>
          <a:xfrm>
            <a:off x="827089" y="1097280"/>
            <a:ext cx="7087552" cy="4683760"/>
          </a:xfrm>
        </p:spPr>
        <p:txBody>
          <a:bodyPr/>
          <a:lstStyle/>
          <a:p>
            <a:pPr marL="341630" indent="-341630"/>
            <a:r>
              <a:rPr lang="en-US" altLang="en-US" dirty="0"/>
              <a:t>For each algorithm, calculate minimum average waiting time</a:t>
            </a:r>
            <a:endParaRPr lang="en-US" altLang="en-US" dirty="0"/>
          </a:p>
          <a:p>
            <a:pPr marL="341630" indent="-341630"/>
            <a:r>
              <a:rPr lang="en-US" altLang="en-US" dirty="0"/>
              <a:t>Simple and fast, but requires exact numbers for input, applies only to those inputs</a:t>
            </a:r>
            <a:endParaRPr lang="en-US" altLang="en-US" dirty="0"/>
          </a:p>
          <a:p>
            <a:pPr marL="741680" lvl="1" indent="-284480"/>
            <a:r>
              <a:rPr lang="en-US" altLang="en-US" dirty="0"/>
              <a:t>FCS is 28ms:</a:t>
            </a:r>
            <a:endParaRPr lang="en-US" altLang="en-US" dirty="0"/>
          </a:p>
          <a:p>
            <a:pPr marL="341630" indent="-341630"/>
            <a:endParaRPr lang="en-US" altLang="en-US" dirty="0"/>
          </a:p>
          <a:p>
            <a:pPr marL="341630" indent="-341630">
              <a:buFont typeface="Monotype Sorts" pitchFamily="-84" charset="2"/>
              <a:buNone/>
            </a:pPr>
            <a:endParaRPr lang="en-US" altLang="en-US" dirty="0"/>
          </a:p>
          <a:p>
            <a:pPr marL="741680" lvl="1" indent="-284480"/>
            <a:r>
              <a:rPr lang="en-US" altLang="en-US" dirty="0"/>
              <a:t>Non-preemptive SFJ is 13ms:</a:t>
            </a:r>
            <a:endParaRPr lang="en-US" altLang="en-US" dirty="0"/>
          </a:p>
          <a:p>
            <a:pPr marL="341630" indent="-341630"/>
            <a:endParaRPr lang="en-US" altLang="en-US" dirty="0"/>
          </a:p>
          <a:p>
            <a:pPr marL="341630" indent="-341630">
              <a:buFont typeface="Monotype Sorts" pitchFamily="-84" charset="2"/>
              <a:buNone/>
            </a:pPr>
            <a:endParaRPr lang="en-US" altLang="en-US" dirty="0"/>
          </a:p>
          <a:p>
            <a:pPr marL="741680" lvl="1" indent="-284480"/>
            <a:r>
              <a:rPr lang="en-US" altLang="en-US" dirty="0"/>
              <a:t>RR is 23ms:</a:t>
            </a:r>
            <a:endParaRPr lang="en-US" altLang="en-US" dirty="0"/>
          </a:p>
          <a:p>
            <a:pPr marL="341630" indent="-341630">
              <a:buFont typeface="Monotype Sorts" pitchFamily="-84" charset="2"/>
              <a:buNone/>
            </a:pPr>
            <a:endParaRPr lang="en-US" altLang="en-US" dirty="0"/>
          </a:p>
        </p:txBody>
      </p:sp>
      <p:pic>
        <p:nvPicPr>
          <p:cNvPr id="132099" name="Picture 2" descr="Screen Shot 2012-12-17 at 9.47.12 PM.png"/>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935163" y="2517775"/>
            <a:ext cx="4445000"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2100" name="Picture 3" descr="Screen Shot 2012-12-17 at 9.47.18 PM.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93888" y="3596641"/>
            <a:ext cx="4529137" cy="773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2101" name="Picture 4" descr="Screen Shot 2012-12-17 at 9.47.24 PM.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98650" y="4770120"/>
            <a:ext cx="4445000"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Rectangle 2"/>
          <p:cNvSpPr>
            <a:spLocks noGrp="1" noChangeArrowheads="1"/>
          </p:cNvSpPr>
          <p:nvPr>
            <p:ph type="ctrTitle"/>
          </p:nvPr>
        </p:nvSpPr>
        <p:spPr/>
        <p:txBody>
          <a:bodyPr/>
          <a:lstStyle/>
          <a:p>
            <a:pPr eaLnBrk="1" hangingPunct="1"/>
            <a:r>
              <a:rPr lang="en-US" altLang="en-US" dirty="0"/>
              <a:t>End of Chapter 5</a:t>
            </a:r>
            <a:endParaRPr lang="en-US"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a:xfrm>
            <a:off x="1066800" y="222868"/>
            <a:ext cx="7620000" cy="576262"/>
          </a:xfrm>
        </p:spPr>
        <p:txBody>
          <a:bodyPr/>
          <a:lstStyle/>
          <a:p>
            <a:pPr eaLnBrk="1" hangingPunct="1"/>
            <a:r>
              <a:rPr lang="en-US" altLang="en-US" dirty="0"/>
              <a:t>Histogram of CPU-burst Times</a:t>
            </a:r>
            <a:endParaRPr lang="en-US" altLang="en-US" dirty="0"/>
          </a:p>
        </p:txBody>
      </p:sp>
      <p:sp>
        <p:nvSpPr>
          <p:cNvPr id="13314" name="TextBox 2"/>
          <p:cNvSpPr txBox="1">
            <a:spLocks noChangeArrowheads="1"/>
          </p:cNvSpPr>
          <p:nvPr/>
        </p:nvSpPr>
        <p:spPr bwMode="auto">
          <a:xfrm>
            <a:off x="1279525" y="1323975"/>
            <a:ext cx="3725863"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84" charset="2"/>
              <a:buChar char="n"/>
              <a:defRPr kumimoji="1">
                <a:solidFill>
                  <a:schemeClr val="tx1"/>
                </a:solidFill>
                <a:latin typeface="Helvetica" charset="0"/>
                <a:ea typeface="MS PGothic" panose="020B0600070205080204" pitchFamily="34" charset="-128"/>
                <a:cs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charset="0"/>
                <a:ea typeface="MS PGothic" panose="020B0600070205080204" pitchFamily="34" charset="-128"/>
              </a:defRPr>
            </a:lvl9pPr>
          </a:lstStyle>
          <a:p>
            <a:pPr>
              <a:spcBef>
                <a:spcPct val="0"/>
              </a:spcBef>
              <a:buClrTx/>
              <a:buSzTx/>
              <a:buFontTx/>
              <a:buNone/>
            </a:pPr>
            <a:r>
              <a:rPr kumimoji="0" lang="en-US" altLang="en-US">
                <a:latin typeface="Verdana" panose="020B0604030504040204" pitchFamily="34" charset="0"/>
              </a:rPr>
              <a:t>Large number of short bursts</a:t>
            </a:r>
            <a:endParaRPr kumimoji="0" lang="en-US" altLang="en-US">
              <a:latin typeface="Verdana" panose="020B0604030504040204" pitchFamily="34" charset="0"/>
            </a:endParaRPr>
          </a:p>
          <a:p>
            <a:pPr>
              <a:spcBef>
                <a:spcPct val="0"/>
              </a:spcBef>
              <a:buClrTx/>
              <a:buSzTx/>
              <a:buFontTx/>
              <a:buNone/>
            </a:pPr>
            <a:endParaRPr kumimoji="0" lang="en-US" altLang="en-US">
              <a:latin typeface="Verdana" panose="020B0604030504040204" pitchFamily="34" charset="0"/>
            </a:endParaRPr>
          </a:p>
          <a:p>
            <a:pPr>
              <a:spcBef>
                <a:spcPct val="0"/>
              </a:spcBef>
              <a:buClrTx/>
              <a:buSzTx/>
              <a:buFontTx/>
              <a:buNone/>
            </a:pPr>
            <a:r>
              <a:rPr kumimoji="0" lang="en-US" altLang="en-US">
                <a:latin typeface="Verdana" panose="020B0604030504040204" pitchFamily="34" charset="0"/>
              </a:rPr>
              <a:t>Small number of longer bursts</a:t>
            </a:r>
            <a:endParaRPr kumimoji="0" lang="en-US" altLang="en-US">
              <a:latin typeface="Verdana" panose="020B0604030504040204" pitchFamily="34" charset="0"/>
            </a:endParaRPr>
          </a:p>
        </p:txBody>
      </p:sp>
      <p:pic>
        <p:nvPicPr>
          <p:cNvPr id="13315" name="Picture 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2417763" y="2479675"/>
            <a:ext cx="4922837" cy="294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title"/>
          </p:nvPr>
        </p:nvSpPr>
        <p:spPr>
          <a:xfrm>
            <a:off x="838200" y="229606"/>
            <a:ext cx="7848600" cy="576262"/>
          </a:xfrm>
        </p:spPr>
        <p:txBody>
          <a:bodyPr/>
          <a:lstStyle/>
          <a:p>
            <a:pPr eaLnBrk="1" hangingPunct="1"/>
            <a:r>
              <a:rPr lang="en-US" altLang="en-US" dirty="0"/>
              <a:t>CPU Scheduler</a:t>
            </a:r>
            <a:endParaRPr lang="en-US" altLang="en-US" dirty="0"/>
          </a:p>
        </p:txBody>
      </p:sp>
      <p:sp>
        <p:nvSpPr>
          <p:cNvPr id="27651" name="Rectangle 3"/>
          <p:cNvSpPr>
            <a:spLocks noGrp="1" noChangeArrowheads="1"/>
          </p:cNvSpPr>
          <p:nvPr>
            <p:ph type="body" idx="1"/>
          </p:nvPr>
        </p:nvSpPr>
        <p:spPr>
          <a:xfrm>
            <a:off x="838201" y="1169988"/>
            <a:ext cx="7227276" cy="4808781"/>
          </a:xfrm>
        </p:spPr>
        <p:txBody>
          <a:bodyPr/>
          <a:lstStyle/>
          <a:p>
            <a:pPr>
              <a:defRPr/>
            </a:pPr>
            <a:r>
              <a:rPr lang="en-US" dirty="0">
                <a:ea typeface="MS PGothic" panose="020B0600070205080204" pitchFamily="34" charset="-128"/>
                <a:cs typeface="MS PGothic" panose="020B0600070205080204" pitchFamily="34" charset="-128"/>
              </a:rPr>
              <a:t>The</a:t>
            </a:r>
            <a:r>
              <a:rPr lang="en-US" b="1" dirty="0">
                <a:solidFill>
                  <a:srgbClr val="3366FF"/>
                </a:solidFill>
                <a:ea typeface="MS PGothic" panose="020B0600070205080204" pitchFamily="34" charset="-128"/>
                <a:cs typeface="MS PGothic" panose="020B0600070205080204" pitchFamily="34" charset="-128"/>
              </a:rPr>
              <a:t> </a:t>
            </a:r>
            <a:r>
              <a:rPr lang="en-US" b="1" dirty="0">
                <a:solidFill>
                  <a:srgbClr val="006699"/>
                </a:solidFill>
                <a:latin typeface="+mj-lt"/>
              </a:rPr>
              <a:t>CPU scheduler </a:t>
            </a:r>
            <a:r>
              <a:rPr lang="en-US" dirty="0">
                <a:ea typeface="MS PGothic" panose="020B0600070205080204" pitchFamily="34" charset="-128"/>
                <a:cs typeface="MS PGothic" panose="020B0600070205080204" pitchFamily="34" charset="-128"/>
              </a:rPr>
              <a:t>selects from among the processes in ready queue, and allocates a CPU core to one of them</a:t>
            </a:r>
            <a:endParaRPr lang="en-US" dirty="0">
              <a:ea typeface="MS PGothic" panose="020B0600070205080204" pitchFamily="34" charset="-128"/>
              <a:cs typeface="MS PGothic" panose="020B0600070205080204" pitchFamily="34" charset="-128"/>
            </a:endParaRPr>
          </a:p>
          <a:p>
            <a:pPr marL="742950" lvl="1">
              <a:defRPr/>
            </a:pPr>
            <a:r>
              <a:rPr lang="en-US" dirty="0">
                <a:ea typeface="MS PGothic" panose="020B0600070205080204" pitchFamily="34" charset="-128"/>
              </a:rPr>
              <a:t>Queue may be ordered in various ways</a:t>
            </a:r>
            <a:endParaRPr lang="en-US" dirty="0">
              <a:ea typeface="MS PGothic" panose="020B0600070205080204" pitchFamily="34" charset="-128"/>
            </a:endParaRPr>
          </a:p>
          <a:p>
            <a:pPr>
              <a:defRPr/>
            </a:pPr>
            <a:r>
              <a:rPr lang="en-US" dirty="0">
                <a:ea typeface="MS PGothic" panose="020B0600070205080204" pitchFamily="34" charset="-128"/>
                <a:cs typeface="MS PGothic" panose="020B0600070205080204" pitchFamily="34" charset="-128"/>
              </a:rPr>
              <a:t>CPU scheduling decisions may take place when a process:</a:t>
            </a:r>
            <a:endParaRPr lang="en-US" dirty="0">
              <a:ea typeface="MS PGothic" panose="020B0600070205080204" pitchFamily="34" charset="-128"/>
              <a:cs typeface="MS PGothic" panose="020B0600070205080204" pitchFamily="34" charset="-128"/>
            </a:endParaRPr>
          </a:p>
          <a:p>
            <a:pPr marL="800100" lvl="1" indent="-342900">
              <a:buFont typeface="Monotype Sorts" pitchFamily="-84" charset="2"/>
              <a:buNone/>
              <a:defRPr/>
            </a:pPr>
            <a:r>
              <a:rPr lang="en-US" dirty="0">
                <a:solidFill>
                  <a:srgbClr val="CC6600"/>
                </a:solidFill>
                <a:ea typeface="MS PGothic" panose="020B0600070205080204" pitchFamily="34" charset="-128"/>
              </a:rPr>
              <a:t>1.	</a:t>
            </a:r>
            <a:r>
              <a:rPr lang="en-US" dirty="0">
                <a:ea typeface="MS PGothic" panose="020B0600070205080204" pitchFamily="34" charset="-128"/>
              </a:rPr>
              <a:t>Switches from running to waiting state</a:t>
            </a:r>
            <a:endParaRPr lang="en-US" dirty="0">
              <a:ea typeface="MS PGothic" panose="020B0600070205080204" pitchFamily="34" charset="-128"/>
            </a:endParaRPr>
          </a:p>
          <a:p>
            <a:pPr marL="800100" lvl="1" indent="-342900">
              <a:buFont typeface="Monotype Sorts" pitchFamily="-84" charset="2"/>
              <a:buNone/>
              <a:defRPr/>
            </a:pPr>
            <a:r>
              <a:rPr lang="en-US" dirty="0">
                <a:solidFill>
                  <a:srgbClr val="CC6600"/>
                </a:solidFill>
                <a:ea typeface="MS PGothic" panose="020B0600070205080204" pitchFamily="34" charset="-128"/>
              </a:rPr>
              <a:t>2.</a:t>
            </a:r>
            <a:r>
              <a:rPr lang="en-US" dirty="0">
                <a:ea typeface="MS PGothic" panose="020B0600070205080204" pitchFamily="34" charset="-128"/>
              </a:rPr>
              <a:t>	Switches from running to ready state</a:t>
            </a:r>
            <a:endParaRPr lang="en-US" dirty="0">
              <a:ea typeface="MS PGothic" panose="020B0600070205080204" pitchFamily="34" charset="-128"/>
            </a:endParaRPr>
          </a:p>
          <a:p>
            <a:pPr marL="800100" lvl="1" indent="-342900">
              <a:buFont typeface="Monotype Sorts" pitchFamily="-84" charset="2"/>
              <a:buNone/>
              <a:defRPr/>
            </a:pPr>
            <a:r>
              <a:rPr lang="en-US" dirty="0">
                <a:solidFill>
                  <a:srgbClr val="CC6600"/>
                </a:solidFill>
                <a:ea typeface="MS PGothic" panose="020B0600070205080204" pitchFamily="34" charset="-128"/>
              </a:rPr>
              <a:t>3.</a:t>
            </a:r>
            <a:r>
              <a:rPr lang="en-US" dirty="0">
                <a:ea typeface="MS PGothic" panose="020B0600070205080204" pitchFamily="34" charset="-128"/>
              </a:rPr>
              <a:t>	Switches from waiting to ready</a:t>
            </a:r>
            <a:endParaRPr lang="en-US" dirty="0">
              <a:ea typeface="MS PGothic" panose="020B0600070205080204" pitchFamily="34" charset="-128"/>
            </a:endParaRPr>
          </a:p>
          <a:p>
            <a:pPr marL="800100" lvl="1" indent="-342900">
              <a:buFont typeface="Monotype Sorts" pitchFamily="-84" charset="2"/>
              <a:buAutoNum type="arabicPeriod" startAt="4"/>
              <a:defRPr/>
            </a:pPr>
            <a:r>
              <a:rPr lang="en-US" dirty="0">
                <a:ea typeface="MS PGothic" panose="020B0600070205080204" pitchFamily="34" charset="-128"/>
              </a:rPr>
              <a:t>Terminates</a:t>
            </a:r>
            <a:endParaRPr lang="en-US" dirty="0">
              <a:ea typeface="MS PGothic" panose="020B0600070205080204" pitchFamily="34" charset="-128"/>
            </a:endParaRPr>
          </a:p>
          <a:p>
            <a:pPr>
              <a:defRPr/>
            </a:pPr>
            <a:r>
              <a:rPr lang="en-US" dirty="0">
                <a:ea typeface="MS PGothic" panose="020B0600070205080204" pitchFamily="34" charset="-128"/>
                <a:cs typeface="MS PGothic" panose="020B0600070205080204" pitchFamily="34" charset="-128"/>
              </a:rPr>
              <a:t>For situations 1 and 4, there is no choice in terms of scheduling. A new process (if one exists in the ready queue) must be selected for execution. </a:t>
            </a:r>
            <a:endParaRPr lang="en-US" dirty="0">
              <a:ea typeface="MS PGothic" panose="020B0600070205080204" pitchFamily="34" charset="-128"/>
              <a:cs typeface="MS PGothic" panose="020B0600070205080204" pitchFamily="34" charset="-128"/>
            </a:endParaRPr>
          </a:p>
          <a:p>
            <a:pPr>
              <a:defRPr/>
            </a:pPr>
            <a:r>
              <a:rPr lang="en-US" dirty="0">
                <a:ea typeface="MS PGothic" panose="020B0600070205080204" pitchFamily="34" charset="-128"/>
                <a:cs typeface="MS PGothic" panose="020B0600070205080204" pitchFamily="34" charset="-128"/>
              </a:rPr>
              <a:t>For situations 2 and 3, however, there is  a choice.</a:t>
            </a:r>
            <a:endParaRPr lang="en-US" b="1" dirty="0">
              <a:solidFill>
                <a:srgbClr val="3366FF"/>
              </a:solidFill>
              <a:ea typeface="MS PGothic" panose="020B0600070205080204" pitchFamily="34" charset="-128"/>
              <a:cs typeface="MS PGothic" panose="020B0600070205080204" pitchFamily="34" charset="-128"/>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title"/>
          </p:nvPr>
        </p:nvSpPr>
        <p:spPr>
          <a:xfrm>
            <a:off x="1236777" y="167086"/>
            <a:ext cx="7848600" cy="576262"/>
          </a:xfrm>
        </p:spPr>
        <p:txBody>
          <a:bodyPr/>
          <a:lstStyle/>
          <a:p>
            <a:pPr eaLnBrk="1" hangingPunct="1"/>
            <a:r>
              <a:rPr lang="en-US" altLang="en-US" sz="2800" dirty="0"/>
              <a:t>Preemptive and Nonpreemptive Scheduling</a:t>
            </a:r>
            <a:endParaRPr lang="en-US" altLang="en-US" sz="2800" dirty="0"/>
          </a:p>
        </p:txBody>
      </p:sp>
      <p:sp>
        <p:nvSpPr>
          <p:cNvPr id="27651" name="Rectangle 3"/>
          <p:cNvSpPr>
            <a:spLocks noGrp="1" noChangeArrowheads="1"/>
          </p:cNvSpPr>
          <p:nvPr>
            <p:ph type="body" idx="1"/>
          </p:nvPr>
        </p:nvSpPr>
        <p:spPr>
          <a:xfrm>
            <a:off x="931985" y="1193434"/>
            <a:ext cx="6828692" cy="4707181"/>
          </a:xfrm>
        </p:spPr>
        <p:txBody>
          <a:bodyPr/>
          <a:lstStyle/>
          <a:p>
            <a:pPr>
              <a:defRPr/>
            </a:pPr>
            <a:r>
              <a:rPr lang="en-US" dirty="0">
                <a:ea typeface="MS PGothic" panose="020B0600070205080204" pitchFamily="34" charset="-128"/>
              </a:rPr>
              <a:t>When scheduling takes place only under circumstances 1 and 4, the scheduling scheme is </a:t>
            </a:r>
            <a:r>
              <a:rPr lang="en-US" b="1" dirty="0">
                <a:solidFill>
                  <a:srgbClr val="006699"/>
                </a:solidFill>
                <a:latin typeface="+mj-lt"/>
              </a:rPr>
              <a:t>nonpreemptive</a:t>
            </a:r>
            <a:r>
              <a:rPr lang="en-US" dirty="0">
                <a:ea typeface="MS PGothic" panose="020B0600070205080204" pitchFamily="34" charset="-128"/>
              </a:rPr>
              <a:t>.</a:t>
            </a:r>
            <a:endParaRPr lang="en-US" dirty="0">
              <a:ea typeface="MS PGothic" panose="020B0600070205080204" pitchFamily="34" charset="-128"/>
            </a:endParaRPr>
          </a:p>
          <a:p>
            <a:pPr>
              <a:defRPr/>
            </a:pPr>
            <a:r>
              <a:rPr lang="en-US" dirty="0">
                <a:ea typeface="MS PGothic" panose="020B0600070205080204" pitchFamily="34" charset="-128"/>
              </a:rPr>
              <a:t>Otherwise, it is </a:t>
            </a:r>
            <a:r>
              <a:rPr lang="en-US" b="1" dirty="0">
                <a:solidFill>
                  <a:srgbClr val="006699"/>
                </a:solidFill>
                <a:latin typeface="+mj-lt"/>
              </a:rPr>
              <a:t>preemptive</a:t>
            </a:r>
            <a:r>
              <a:rPr lang="en-US" dirty="0">
                <a:ea typeface="MS PGothic" panose="020B0600070205080204" pitchFamily="34" charset="-128"/>
              </a:rPr>
              <a:t>. </a:t>
            </a:r>
            <a:endParaRPr lang="en-US" dirty="0">
              <a:ea typeface="MS PGothic" panose="020B0600070205080204" pitchFamily="34" charset="-128"/>
            </a:endParaRPr>
          </a:p>
          <a:p>
            <a:pPr>
              <a:defRPr/>
            </a:pPr>
            <a:r>
              <a:rPr lang="en-US" dirty="0">
                <a:ea typeface="MS PGothic" panose="020B0600070205080204" pitchFamily="34" charset="-128"/>
              </a:rPr>
              <a:t>Under Nonpreemptive scheduling, once the CPU has been allocated to a process, the process keeps the CPU until it releases it either by terminating or by switching to the waiting state. </a:t>
            </a:r>
            <a:endParaRPr lang="en-US" dirty="0">
              <a:ea typeface="MS PGothic" panose="020B0600070205080204" pitchFamily="34" charset="-128"/>
            </a:endParaRPr>
          </a:p>
          <a:p>
            <a:pPr>
              <a:defRPr/>
            </a:pPr>
            <a:r>
              <a:rPr lang="en-US" dirty="0">
                <a:ea typeface="MS PGothic" panose="020B0600070205080204" pitchFamily="34" charset="-128"/>
              </a:rPr>
              <a:t>Virtually all modern operating systems including Windows, MacOS, Linux, and UNIX use preemptive scheduling algorithms.</a:t>
            </a:r>
            <a:endParaRPr lang="en-US" dirty="0">
              <a:ea typeface="MS PGothic" panose="020B0600070205080204" pitchFamily="34" charset="-128"/>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title"/>
          </p:nvPr>
        </p:nvSpPr>
        <p:spPr>
          <a:xfrm>
            <a:off x="1236777" y="167086"/>
            <a:ext cx="7848600" cy="576262"/>
          </a:xfrm>
        </p:spPr>
        <p:txBody>
          <a:bodyPr/>
          <a:lstStyle/>
          <a:p>
            <a:pPr eaLnBrk="1" hangingPunct="1"/>
            <a:r>
              <a:rPr lang="en-US" altLang="en-US" sz="2800" dirty="0"/>
              <a:t>Preemptive Scheduling and Race Conditions</a:t>
            </a:r>
            <a:endParaRPr lang="en-US" altLang="en-US" sz="2800" dirty="0"/>
          </a:p>
        </p:txBody>
      </p:sp>
      <p:sp>
        <p:nvSpPr>
          <p:cNvPr id="27651" name="Rectangle 3"/>
          <p:cNvSpPr>
            <a:spLocks noGrp="1" noChangeArrowheads="1"/>
          </p:cNvSpPr>
          <p:nvPr>
            <p:ph type="body" idx="1"/>
          </p:nvPr>
        </p:nvSpPr>
        <p:spPr>
          <a:xfrm>
            <a:off x="931985" y="1193435"/>
            <a:ext cx="6273800" cy="4621212"/>
          </a:xfrm>
        </p:spPr>
        <p:txBody>
          <a:bodyPr/>
          <a:lstStyle/>
          <a:p>
            <a:pPr>
              <a:defRPr/>
            </a:pPr>
            <a:r>
              <a:rPr lang="en-US" dirty="0">
                <a:ea typeface="MS PGothic" panose="020B0600070205080204" pitchFamily="34" charset="-128"/>
              </a:rPr>
              <a:t>Preemptive scheduling can result in race conditions when data are shared among several processes.</a:t>
            </a:r>
            <a:endParaRPr lang="en-US" dirty="0">
              <a:ea typeface="MS PGothic" panose="020B0600070205080204" pitchFamily="34" charset="-128"/>
            </a:endParaRPr>
          </a:p>
          <a:p>
            <a:pPr>
              <a:defRPr/>
            </a:pPr>
            <a:r>
              <a:rPr lang="en-US" dirty="0">
                <a:ea typeface="MS PGothic" panose="020B0600070205080204" pitchFamily="34" charset="-128"/>
              </a:rPr>
              <a:t>Consider the case of two processes that share data. While one process is updating the data, it is preempted so that the second process can run. The second process then tries to read the data, which are in an inconsistent state. </a:t>
            </a:r>
            <a:endParaRPr lang="en-US" dirty="0">
              <a:ea typeface="MS PGothic" panose="020B0600070205080204" pitchFamily="34" charset="-128"/>
            </a:endParaRPr>
          </a:p>
          <a:p>
            <a:pPr>
              <a:defRPr/>
            </a:pPr>
            <a:r>
              <a:rPr lang="en-US" dirty="0">
                <a:ea typeface="MS PGothic" panose="020B0600070205080204" pitchFamily="34" charset="-128"/>
              </a:rPr>
              <a:t>This issue will be explored in detail in Chapter 6.</a:t>
            </a:r>
            <a:endParaRPr lang="en-US" dirty="0">
              <a:ea typeface="MS PGothic" panose="020B0600070205080204" pitchFamily="34" charset="-128"/>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p:nvPr>
        </p:nvSpPr>
        <p:spPr>
          <a:xfrm>
            <a:off x="457200" y="217329"/>
            <a:ext cx="8229600" cy="576263"/>
          </a:xfrm>
        </p:spPr>
        <p:txBody>
          <a:bodyPr/>
          <a:lstStyle/>
          <a:p>
            <a:pPr eaLnBrk="1" hangingPunct="1"/>
            <a:r>
              <a:rPr lang="en-US" altLang="en-US" dirty="0"/>
              <a:t>Dispatcher</a:t>
            </a:r>
            <a:endParaRPr lang="en-US" altLang="en-US" dirty="0"/>
          </a:p>
        </p:txBody>
      </p:sp>
      <p:sp>
        <p:nvSpPr>
          <p:cNvPr id="17410" name="Rectangle 3"/>
          <p:cNvSpPr>
            <a:spLocks noGrp="1" noChangeArrowheads="1"/>
          </p:cNvSpPr>
          <p:nvPr>
            <p:ph type="body" idx="1"/>
          </p:nvPr>
        </p:nvSpPr>
        <p:spPr>
          <a:xfrm>
            <a:off x="849083" y="1119235"/>
            <a:ext cx="4754548" cy="4515661"/>
          </a:xfrm>
        </p:spPr>
        <p:txBody>
          <a:bodyPr/>
          <a:lstStyle/>
          <a:p>
            <a:r>
              <a:rPr lang="en-US" altLang="en-US" dirty="0"/>
              <a:t>Dispatcher module gives control of the CPU to the process selected by the CPU scheduler; this involves:</a:t>
            </a:r>
            <a:endParaRPr lang="en-US" altLang="en-US" dirty="0"/>
          </a:p>
          <a:p>
            <a:pPr lvl="1"/>
            <a:r>
              <a:rPr lang="en-US" altLang="en-US" dirty="0"/>
              <a:t>Switching context</a:t>
            </a:r>
            <a:endParaRPr lang="en-US" altLang="en-US" dirty="0"/>
          </a:p>
          <a:p>
            <a:pPr lvl="1"/>
            <a:r>
              <a:rPr lang="en-US" altLang="en-US" dirty="0"/>
              <a:t>Switching to user mode</a:t>
            </a:r>
            <a:endParaRPr lang="en-US" altLang="en-US" dirty="0"/>
          </a:p>
          <a:p>
            <a:pPr lvl="1"/>
            <a:r>
              <a:rPr lang="en-US" altLang="en-US" dirty="0"/>
              <a:t>Jumping to the proper location in the user program to restart that program</a:t>
            </a:r>
            <a:endParaRPr lang="en-US" altLang="en-US" dirty="0"/>
          </a:p>
          <a:p>
            <a:r>
              <a:rPr lang="en-US" altLang="en-US" b="1" dirty="0">
                <a:solidFill>
                  <a:srgbClr val="006699"/>
                </a:solidFill>
                <a:latin typeface="+mj-lt"/>
              </a:rPr>
              <a:t>Dispatch latency </a:t>
            </a:r>
            <a:r>
              <a:rPr lang="en-US" altLang="en-US" dirty="0"/>
              <a:t>– time it takes for the dispatcher to stop one process and start another running</a:t>
            </a:r>
            <a:endParaRPr lang="en-US" altLang="en-US" dirty="0"/>
          </a:p>
        </p:txBody>
      </p:sp>
      <p:pic>
        <p:nvPicPr>
          <p:cNvPr id="17411" name="Picture 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5556824" y="1109784"/>
            <a:ext cx="5424942" cy="3648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os-8">
  <a:themeElements>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os-8">
      <a:majorFont>
        <a:latin typeface="Arial"/>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a:ln>
              <a:noFill/>
            </a:ln>
            <a:solidFill>
              <a:schemeClr val="tx1"/>
            </a:solidFill>
            <a:effectLst/>
            <a:latin typeface="Verdana" panose="020B060403050404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a:ln>
              <a:noFill/>
            </a:ln>
            <a:solidFill>
              <a:schemeClr val="tx1"/>
            </a:solidFill>
            <a:effectLst/>
            <a:latin typeface="Verdana" panose="020B0604030504040204" pitchFamily="34" charset="0"/>
          </a:defRPr>
        </a:defPPr>
      </a:lstStyle>
    </a:lnDef>
  </a:objectDefaults>
  <a:extraClrSchemeLst>
    <a:extraClrScheme>
      <a:clrScheme name="os-8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os-8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os-8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os-8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os-8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OS8</Template>
  <TotalTime>0</TotalTime>
  <Words>12470</Words>
  <Application>WPS Presentation</Application>
  <PresentationFormat>On-screen Show (4:3)</PresentationFormat>
  <Paragraphs>411</Paragraphs>
  <Slides>44</Slides>
  <Notes>64</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44</vt:i4>
      </vt:variant>
    </vt:vector>
  </HeadingPairs>
  <TitlesOfParts>
    <vt:vector size="60" baseType="lpstr">
      <vt:lpstr>Arial</vt:lpstr>
      <vt:lpstr>SimSun</vt:lpstr>
      <vt:lpstr>Wingdings</vt:lpstr>
      <vt:lpstr>Verdana</vt:lpstr>
      <vt:lpstr>MS PGothic</vt:lpstr>
      <vt:lpstr>Times New Roman</vt:lpstr>
      <vt:lpstr>Helvetica</vt:lpstr>
      <vt:lpstr>Webdings</vt:lpstr>
      <vt:lpstr>Monotype Sorts</vt:lpstr>
      <vt:lpstr>Wingdings</vt:lpstr>
      <vt:lpstr>Microsoft YaHei</vt:lpstr>
      <vt:lpstr>Arial Unicode MS</vt:lpstr>
      <vt:lpstr>Lucida Grande</vt:lpstr>
      <vt:lpstr>Symbol</vt:lpstr>
      <vt:lpstr>Courier New</vt:lpstr>
      <vt:lpstr>os-8</vt:lpstr>
      <vt:lpstr>Chapter 5:  CPU Scheduling</vt:lpstr>
      <vt:lpstr>Outline</vt:lpstr>
      <vt:lpstr>Objectives</vt:lpstr>
      <vt:lpstr>Basic Concepts</vt:lpstr>
      <vt:lpstr>Histogram of CPU-burst Times</vt:lpstr>
      <vt:lpstr>CPU Scheduler</vt:lpstr>
      <vt:lpstr>Preemptive and Nonpreemptive Scheduling</vt:lpstr>
      <vt:lpstr>Preemptive Scheduling and Race Conditions</vt:lpstr>
      <vt:lpstr>Dispatcher</vt:lpstr>
      <vt:lpstr>Scheduling Criteria</vt:lpstr>
      <vt:lpstr>Scheduling Algorithm Optimization Criteria</vt:lpstr>
      <vt:lpstr>First- Come, First-Served (FCFS) Scheduling</vt:lpstr>
      <vt:lpstr>FCFS Scheduling (Cont.)</vt:lpstr>
      <vt:lpstr>Shortest-Job-First (SJF) Scheduling</vt:lpstr>
      <vt:lpstr>Example of SJF</vt:lpstr>
      <vt:lpstr>Determining Length of Next CPU Burst</vt:lpstr>
      <vt:lpstr>Prediction of the Length of the Next CPU Burst</vt:lpstr>
      <vt:lpstr>Examples of Exponential Averaging</vt:lpstr>
      <vt:lpstr>Shortest Remaining Time First Scheduling</vt:lpstr>
      <vt:lpstr>Example of Shortest-remaining-time-first</vt:lpstr>
      <vt:lpstr>Round Robin (RR)</vt:lpstr>
      <vt:lpstr>Example of RR with Time Quantum = 4</vt:lpstr>
      <vt:lpstr>Time Quantum and Context Switch Time</vt:lpstr>
      <vt:lpstr>Turnaround Time Varies With The Time Quantum</vt:lpstr>
      <vt:lpstr>Priority Scheduling</vt:lpstr>
      <vt:lpstr>Example of Priority Scheduling</vt:lpstr>
      <vt:lpstr>Priority Scheduling w/ Round-Robin</vt:lpstr>
      <vt:lpstr>Multilevel Queue</vt:lpstr>
      <vt:lpstr>Multilevel Queue</vt:lpstr>
      <vt:lpstr>Multilevel Queue</vt:lpstr>
      <vt:lpstr>Multilevel Feedback Queue</vt:lpstr>
      <vt:lpstr>Example of Multilevel Feedback Queue</vt:lpstr>
      <vt:lpstr>Thread Scheduling</vt:lpstr>
      <vt:lpstr>Pthread Scheduling</vt:lpstr>
      <vt:lpstr>Operating System Examples</vt:lpstr>
      <vt:lpstr>Linux Scheduling Through Version 2.5</vt:lpstr>
      <vt:lpstr>Linux Scheduling in Version 2.6.23 +</vt:lpstr>
      <vt:lpstr>Linux Scheduling in Version 2.6.23 + (Cont.)</vt:lpstr>
      <vt:lpstr>CFS Performance</vt:lpstr>
      <vt:lpstr>Linux Scheduling (Cont.)</vt:lpstr>
      <vt:lpstr>Linux Scheduling (Cont.)</vt:lpstr>
      <vt:lpstr>Algorithm Evaluation</vt:lpstr>
      <vt:lpstr>Deterministic Evaluation</vt:lpstr>
      <vt:lpstr>End of Chapter 5</vt:lpstr>
    </vt:vector>
  </TitlesOfParts>
  <Company>Lucent Technologies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dc:title>
  <dc:creator>Lucent End User</dc:creator>
  <cp:lastModifiedBy>Muhammad Minhal Raxa</cp:lastModifiedBy>
  <cp:revision>263</cp:revision>
  <cp:lastPrinted>2013-09-10T17:57:00Z</cp:lastPrinted>
  <dcterms:created xsi:type="dcterms:W3CDTF">2011-01-13T23:43:00Z</dcterms:created>
  <dcterms:modified xsi:type="dcterms:W3CDTF">2024-03-27T05:57:53Z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C534833C142B424B81788B5D0F29D34D_13</vt:lpwstr>
  </property>
  <property fmtid="{D5CDD505-2E9C-101B-9397-08002B2CF9AE}" pid="3" name="KSOProductBuildVer">
    <vt:lpwstr>1033-12.2.0.13489</vt:lpwstr>
  </property>
</Properties>
</file>