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98" r:id="rId3"/>
    <p:sldId id="259" r:id="rId4"/>
    <p:sldId id="301" r:id="rId5"/>
    <p:sldId id="299" r:id="rId6"/>
    <p:sldId id="300" r:id="rId7"/>
    <p:sldId id="303" r:id="rId8"/>
    <p:sldId id="302" r:id="rId9"/>
    <p:sldId id="305" r:id="rId10"/>
    <p:sldId id="304" r:id="rId11"/>
    <p:sldId id="306" r:id="rId12"/>
    <p:sldId id="308" r:id="rId13"/>
    <p:sldId id="310" r:id="rId14"/>
    <p:sldId id="276" r:id="rId15"/>
    <p:sldId id="277" r:id="rId16"/>
    <p:sldId id="309" r:id="rId17"/>
    <p:sldId id="313" r:id="rId18"/>
    <p:sldId id="315" r:id="rId19"/>
    <p:sldId id="316" r:id="rId20"/>
    <p:sldId id="319" r:id="rId21"/>
    <p:sldId id="311" r:id="rId22"/>
    <p:sldId id="312" r:id="rId23"/>
    <p:sldId id="314" r:id="rId24"/>
    <p:sldId id="318" r:id="rId25"/>
    <p:sldId id="317" r:id="rId26"/>
    <p:sldId id="307" r:id="rId27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59" autoAdjust="0"/>
    <p:restoredTop sz="93957" autoAdjust="0"/>
  </p:normalViewPr>
  <p:slideViewPr>
    <p:cSldViewPr>
      <p:cViewPr varScale="1">
        <p:scale>
          <a:sx n="68" d="100"/>
          <a:sy n="68" d="100"/>
        </p:scale>
        <p:origin x="15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F9A5E15-E13B-4882-8813-2340F0BF3C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6ECE356-7AA0-4B37-84CA-1CB67389DA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E356-7AA0-4B37-84CA-1CB67389DAC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E356-7AA0-4B37-84CA-1CB67389DA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E356-7AA0-4B37-84CA-1CB67389DA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E356-7AA0-4B37-84CA-1CB67389DA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8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8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229600" y="62484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6992659E-A555-4170-A040-A081B1C438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f.edu/courses/cop3502h.02/trees1.pdf" TargetMode="External"/><Relationship Id="rId2" Type="http://schemas.openxmlformats.org/officeDocument/2006/relationships/hyperlink" Target="http://www.bowdoin.edu/~ltoma/teaching/cs210/spring09/Slides/210-Tre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tree, is a finite set of nodes together with a finite set of directed edges that define parent-child relationships. Each directed edge connects a parent to its child. Example:</a:t>
            </a:r>
          </a:p>
          <a:p>
            <a:endParaRPr lang="en-US" dirty="0"/>
          </a:p>
          <a:p>
            <a:pPr lvl="1">
              <a:buFontTx/>
              <a:buNone/>
            </a:pPr>
            <a:r>
              <a:rPr lang="en-US" dirty="0"/>
              <a:t>Nodes={A,B,C,D,E,FG,H}</a:t>
            </a:r>
          </a:p>
          <a:p>
            <a:pPr lvl="1">
              <a:buFontTx/>
              <a:buNone/>
            </a:pPr>
            <a:r>
              <a:rPr lang="en-US" dirty="0"/>
              <a:t>Edges={(A,B),(A,E),(B,F),(B,G),(B,H),</a:t>
            </a:r>
          </a:p>
          <a:p>
            <a:pPr lvl="1">
              <a:buFontTx/>
              <a:buNone/>
            </a:pPr>
            <a:r>
              <a:rPr lang="en-US" dirty="0"/>
              <a:t>			(E,C),(E,D)} 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128" name="Group 32"/>
          <p:cNvGrpSpPr>
            <a:grpSpLocks/>
          </p:cNvGrpSpPr>
          <p:nvPr/>
        </p:nvGrpSpPr>
        <p:grpSpPr bwMode="auto">
          <a:xfrm>
            <a:off x="5580063" y="2205038"/>
            <a:ext cx="3240087" cy="2016125"/>
            <a:chOff x="1655" y="1525"/>
            <a:chExt cx="2041" cy="1270"/>
          </a:xfrm>
        </p:grpSpPr>
        <p:sp>
          <p:nvSpPr>
            <p:cNvPr id="4100" name="Oval 4"/>
            <p:cNvSpPr>
              <a:spLocks noChangeArrowheads="1"/>
            </p:cNvSpPr>
            <p:nvPr/>
          </p:nvSpPr>
          <p:spPr bwMode="auto">
            <a:xfrm>
              <a:off x="2561" y="1525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2789" y="1752"/>
              <a:ext cx="31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H="1">
              <a:off x="2245" y="1752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3016" y="2024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grpSp>
          <p:nvGrpSpPr>
            <p:cNvPr id="4127" name="Group 31"/>
            <p:cNvGrpSpPr>
              <a:grpSpLocks/>
            </p:cNvGrpSpPr>
            <p:nvPr/>
          </p:nvGrpSpPr>
          <p:grpSpPr bwMode="auto">
            <a:xfrm>
              <a:off x="1655" y="1979"/>
              <a:ext cx="816" cy="771"/>
              <a:chOff x="1837" y="1979"/>
              <a:chExt cx="816" cy="771"/>
            </a:xfrm>
          </p:grpSpPr>
          <p:sp>
            <p:nvSpPr>
              <p:cNvPr id="4104" name="Oval 8"/>
              <p:cNvSpPr>
                <a:spLocks noChangeArrowheads="1"/>
              </p:cNvSpPr>
              <p:nvPr/>
            </p:nvSpPr>
            <p:spPr bwMode="auto">
              <a:xfrm>
                <a:off x="2200" y="1979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4105" name="Line 9"/>
              <p:cNvSpPr>
                <a:spLocks noChangeShapeType="1"/>
              </p:cNvSpPr>
              <p:nvPr/>
            </p:nvSpPr>
            <p:spPr bwMode="auto">
              <a:xfrm flipH="1">
                <a:off x="2018" y="2205"/>
                <a:ext cx="181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" name="Line 12"/>
              <p:cNvSpPr>
                <a:spLocks noChangeShapeType="1"/>
              </p:cNvSpPr>
              <p:nvPr/>
            </p:nvSpPr>
            <p:spPr bwMode="auto">
              <a:xfrm>
                <a:off x="2426" y="2205"/>
                <a:ext cx="91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" name="Oval 13"/>
              <p:cNvSpPr>
                <a:spLocks noChangeArrowheads="1"/>
              </p:cNvSpPr>
              <p:nvPr/>
            </p:nvSpPr>
            <p:spPr bwMode="auto">
              <a:xfrm>
                <a:off x="2381" y="2478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4110" name="Oval 14"/>
              <p:cNvSpPr>
                <a:spLocks noChangeArrowheads="1"/>
              </p:cNvSpPr>
              <p:nvPr/>
            </p:nvSpPr>
            <p:spPr bwMode="auto">
              <a:xfrm>
                <a:off x="1837" y="2478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 flipH="1">
              <a:off x="2925" y="2251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>
              <a:off x="3198" y="229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2744" y="2523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3061" y="2523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>
              <a:off x="3288" y="2205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3424" y="2523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depth of root is 0</a:t>
            </a:r>
          </a:p>
          <a:p>
            <a:r>
              <a:rPr lang="en-US" dirty="0"/>
              <a:t>Depth of any node is the depth of its parent+1</a:t>
            </a:r>
          </a:p>
          <a:p>
            <a:r>
              <a:rPr lang="en-US" dirty="0"/>
              <a:t>Height of any tree is the maximum depth, i.e. the longest path from root to leaf (Or leaf to root).</a:t>
            </a:r>
          </a:p>
          <a:p>
            <a:r>
              <a:rPr lang="en-US" dirty="0"/>
              <a:t>Uncles</a:t>
            </a:r>
          </a:p>
          <a:p>
            <a:r>
              <a:rPr lang="en-US" dirty="0"/>
              <a:t>Grandfather</a:t>
            </a:r>
          </a:p>
          <a:p>
            <a:r>
              <a:rPr lang="en-US" dirty="0"/>
              <a:t>Grandchildren</a:t>
            </a:r>
          </a:p>
          <a:p>
            <a:r>
              <a:rPr lang="en-US" dirty="0"/>
              <a:t>Internal</a:t>
            </a:r>
          </a:p>
          <a:p>
            <a:r>
              <a:rPr lang="en-US" dirty="0"/>
              <a:t>External</a:t>
            </a:r>
          </a:p>
          <a:p>
            <a:r>
              <a:rPr lang="en-US" dirty="0"/>
              <a:t>Nodes with no children are called leaves, or external nodes. Nodes which are not leaves are called internal nodes.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ees Registr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71736" y="2000240"/>
            <a:ext cx="2152650" cy="3357586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00042"/>
            <a:ext cx="8229600" cy="9223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Applications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Useful in defining hierarchies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Organizations, biology etc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Decision Trees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Binary Search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trees</a:t>
            </a:r>
          </a:p>
          <a:p>
            <a:endParaRPr lang="en-US" dirty="0"/>
          </a:p>
          <a:p>
            <a:r>
              <a:rPr lang="en-US" dirty="0"/>
              <a:t>Binary</a:t>
            </a:r>
          </a:p>
          <a:p>
            <a:r>
              <a:rPr lang="en-US" dirty="0"/>
              <a:t>ternary</a:t>
            </a:r>
          </a:p>
          <a:p>
            <a:r>
              <a:rPr lang="en-US" dirty="0" err="1"/>
              <a:t>Quarternary</a:t>
            </a:r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Binary Tree 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either empty (no nodes), or consists of a node called root which has two pointers to two different binary trees (left </a:t>
            </a:r>
            <a:r>
              <a:rPr lang="en-US" dirty="0" err="1"/>
              <a:t>subtree</a:t>
            </a:r>
            <a:r>
              <a:rPr lang="en-US" dirty="0"/>
              <a:t> and right </a:t>
            </a:r>
            <a:r>
              <a:rPr lang="en-US" dirty="0" err="1"/>
              <a:t>subtree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5714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Binary Trees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500042"/>
            <a:ext cx="8229600" cy="762000"/>
          </a:xfrm>
        </p:spPr>
        <p:txBody>
          <a:bodyPr/>
          <a:lstStyle/>
          <a:p>
            <a:r>
              <a:rPr lang="en-US" dirty="0"/>
              <a:t> A binary tree T is </a:t>
            </a:r>
            <a:r>
              <a:rPr lang="en-US" dirty="0">
                <a:solidFill>
                  <a:srgbClr val="FF0000"/>
                </a:solidFill>
              </a:rPr>
              <a:t>full</a:t>
            </a:r>
            <a:r>
              <a:rPr lang="en-US" dirty="0"/>
              <a:t> if  each node is either a leaf (0 child nodes) or possesses exactly two child nodes.</a:t>
            </a:r>
          </a:p>
        </p:txBody>
      </p:sp>
      <p:sp>
        <p:nvSpPr>
          <p:cNvPr id="22595" name="Rectangle 67"/>
          <p:cNvSpPr>
            <a:spLocks noChangeArrowheads="1"/>
          </p:cNvSpPr>
          <p:nvPr/>
        </p:nvSpPr>
        <p:spPr bwMode="auto">
          <a:xfrm>
            <a:off x="500034" y="1142984"/>
            <a:ext cx="822960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algn="l" rtl="0">
              <a:spcBef>
                <a:spcPct val="20000"/>
              </a:spcBef>
              <a:buFontTx/>
              <a:buChar char="•"/>
            </a:pPr>
            <a:r>
              <a:rPr lang="en-US" sz="2000" dirty="0"/>
              <a:t>A binary tree T with n levels is </a:t>
            </a:r>
            <a:r>
              <a:rPr lang="en-US" sz="2000" dirty="0">
                <a:solidFill>
                  <a:srgbClr val="FF0000"/>
                </a:solidFill>
              </a:rPr>
              <a:t>complete</a:t>
            </a:r>
            <a:r>
              <a:rPr lang="en-US" sz="2000" dirty="0"/>
              <a:t> if all levels except possibly the last are completely full, and the last level has all its nodes to the left side.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000240"/>
            <a:ext cx="4143404" cy="452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16" name="Group 64"/>
          <p:cNvGrpSpPr>
            <a:grpSpLocks/>
          </p:cNvGrpSpPr>
          <p:nvPr/>
        </p:nvGrpSpPr>
        <p:grpSpPr bwMode="auto">
          <a:xfrm>
            <a:off x="323850" y="2276475"/>
            <a:ext cx="360363" cy="146050"/>
            <a:chOff x="476" y="1797"/>
            <a:chExt cx="227" cy="92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476" y="1798"/>
              <a:ext cx="227" cy="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 flipV="1">
              <a:off x="476" y="1797"/>
              <a:ext cx="22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971550" y="2349500"/>
            <a:ext cx="720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979613" y="227647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411413" y="2349500"/>
            <a:ext cx="720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667125" y="2133600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H="1">
            <a:off x="3540125" y="2262188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3419475" y="246221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4067175" y="2420938"/>
            <a:ext cx="720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3626" name="Group 74"/>
          <p:cNvGrpSpPr>
            <a:grpSpLocks/>
          </p:cNvGrpSpPr>
          <p:nvPr/>
        </p:nvGrpSpPr>
        <p:grpSpPr bwMode="auto">
          <a:xfrm>
            <a:off x="6418263" y="2133600"/>
            <a:ext cx="889000" cy="792163"/>
            <a:chOff x="4043" y="1344"/>
            <a:chExt cx="560" cy="499"/>
          </a:xfrm>
        </p:grpSpPr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 flipH="1">
              <a:off x="4122" y="1622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95" y="1344"/>
              <a:ext cx="408" cy="298"/>
              <a:chOff x="2134" y="1434"/>
              <a:chExt cx="408" cy="298"/>
            </a:xfrm>
          </p:grpSpPr>
          <p:sp>
            <p:nvSpPr>
              <p:cNvPr id="23573" name="Oval 21"/>
              <p:cNvSpPr>
                <a:spLocks noChangeArrowheads="1"/>
              </p:cNvSpPr>
              <p:nvPr/>
            </p:nvSpPr>
            <p:spPr bwMode="auto">
              <a:xfrm>
                <a:off x="2290" y="1434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auto">
              <a:xfrm flipH="1">
                <a:off x="2210" y="1515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5" name="Line 23"/>
              <p:cNvSpPr>
                <a:spLocks noChangeShapeType="1"/>
              </p:cNvSpPr>
              <p:nvPr/>
            </p:nvSpPr>
            <p:spPr bwMode="auto">
              <a:xfrm>
                <a:off x="2372" y="1510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6" name="Oval 24"/>
              <p:cNvSpPr>
                <a:spLocks noChangeArrowheads="1"/>
              </p:cNvSpPr>
              <p:nvPr/>
            </p:nvSpPr>
            <p:spPr bwMode="auto">
              <a:xfrm>
                <a:off x="2134" y="1641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451" y="1636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0" name="Oval 28"/>
            <p:cNvSpPr>
              <a:spLocks noChangeArrowheads="1"/>
            </p:cNvSpPr>
            <p:nvPr/>
          </p:nvSpPr>
          <p:spPr bwMode="auto">
            <a:xfrm>
              <a:off x="4043" y="1746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25" name="Group 73"/>
            <p:cNvGrpSpPr>
              <a:grpSpLocks/>
            </p:cNvGrpSpPr>
            <p:nvPr/>
          </p:nvGrpSpPr>
          <p:grpSpPr bwMode="auto">
            <a:xfrm>
              <a:off x="4273" y="1622"/>
              <a:ext cx="134" cy="221"/>
              <a:chOff x="2426" y="3572"/>
              <a:chExt cx="134" cy="221"/>
            </a:xfrm>
          </p:grpSpPr>
          <p:sp>
            <p:nvSpPr>
              <p:cNvPr id="23570" name="Line 18"/>
              <p:cNvSpPr>
                <a:spLocks noChangeShapeType="1"/>
              </p:cNvSpPr>
              <p:nvPr/>
            </p:nvSpPr>
            <p:spPr bwMode="auto">
              <a:xfrm>
                <a:off x="2426" y="3572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1" name="Oval 29"/>
              <p:cNvSpPr>
                <a:spLocks noChangeArrowheads="1"/>
              </p:cNvSpPr>
              <p:nvPr/>
            </p:nvSpPr>
            <p:spPr bwMode="auto">
              <a:xfrm>
                <a:off x="2469" y="3702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658" name="Group 106"/>
          <p:cNvGrpSpPr>
            <a:grpSpLocks/>
          </p:cNvGrpSpPr>
          <p:nvPr/>
        </p:nvGrpSpPr>
        <p:grpSpPr bwMode="auto">
          <a:xfrm>
            <a:off x="8243888" y="4416425"/>
            <a:ext cx="220662" cy="355600"/>
            <a:chOff x="2741" y="3566"/>
            <a:chExt cx="139" cy="224"/>
          </a:xfrm>
        </p:grpSpPr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2741" y="3566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Oval 31"/>
            <p:cNvSpPr>
              <a:spLocks noChangeArrowheads="1"/>
            </p:cNvSpPr>
            <p:nvPr/>
          </p:nvSpPr>
          <p:spPr bwMode="auto">
            <a:xfrm>
              <a:off x="2789" y="369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4" name="Line 32"/>
          <p:cNvSpPr>
            <a:spLocks noChangeShapeType="1"/>
          </p:cNvSpPr>
          <p:nvPr/>
        </p:nvSpPr>
        <p:spPr bwMode="auto">
          <a:xfrm>
            <a:off x="7524750" y="2492375"/>
            <a:ext cx="720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3622" name="Group 70"/>
          <p:cNvGrpSpPr>
            <a:grpSpLocks/>
          </p:cNvGrpSpPr>
          <p:nvPr/>
        </p:nvGrpSpPr>
        <p:grpSpPr bwMode="auto">
          <a:xfrm>
            <a:off x="5281613" y="2184400"/>
            <a:ext cx="269875" cy="344488"/>
            <a:chOff x="3345" y="1420"/>
            <a:chExt cx="170" cy="217"/>
          </a:xfrm>
        </p:grpSpPr>
        <p:sp>
          <p:nvSpPr>
            <p:cNvPr id="23617" name="Line 65"/>
            <p:cNvSpPr>
              <a:spLocks noChangeShapeType="1"/>
            </p:cNvSpPr>
            <p:nvPr/>
          </p:nvSpPr>
          <p:spPr bwMode="auto">
            <a:xfrm>
              <a:off x="3345" y="1420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18" name="Oval 66"/>
            <p:cNvSpPr>
              <a:spLocks noChangeArrowheads="1"/>
            </p:cNvSpPr>
            <p:nvPr/>
          </p:nvSpPr>
          <p:spPr bwMode="auto">
            <a:xfrm>
              <a:off x="3424" y="1546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19" name="Oval 67"/>
          <p:cNvSpPr>
            <a:spLocks noChangeArrowheads="1"/>
          </p:cNvSpPr>
          <p:nvPr/>
        </p:nvSpPr>
        <p:spPr bwMode="auto">
          <a:xfrm>
            <a:off x="5148263" y="206057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H="1">
            <a:off x="5021263" y="218916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21" name="Oval 69"/>
          <p:cNvSpPr>
            <a:spLocks noChangeArrowheads="1"/>
          </p:cNvSpPr>
          <p:nvPr/>
        </p:nvSpPr>
        <p:spPr bwMode="auto">
          <a:xfrm>
            <a:off x="4900613" y="2389188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4" name="Line 72"/>
          <p:cNvSpPr>
            <a:spLocks noChangeShapeType="1"/>
          </p:cNvSpPr>
          <p:nvPr/>
        </p:nvSpPr>
        <p:spPr bwMode="auto">
          <a:xfrm>
            <a:off x="5724525" y="2420938"/>
            <a:ext cx="720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3641" name="Group 89"/>
          <p:cNvGrpSpPr>
            <a:grpSpLocks/>
          </p:cNvGrpSpPr>
          <p:nvPr/>
        </p:nvGrpSpPr>
        <p:grpSpPr bwMode="auto">
          <a:xfrm>
            <a:off x="7956550" y="2276475"/>
            <a:ext cx="889000" cy="803275"/>
            <a:chOff x="5012" y="1434"/>
            <a:chExt cx="560" cy="506"/>
          </a:xfrm>
        </p:grpSpPr>
        <p:grpSp>
          <p:nvGrpSpPr>
            <p:cNvPr id="23639" name="Group 87"/>
            <p:cNvGrpSpPr>
              <a:grpSpLocks/>
            </p:cNvGrpSpPr>
            <p:nvPr/>
          </p:nvGrpSpPr>
          <p:grpSpPr bwMode="auto">
            <a:xfrm>
              <a:off x="5394" y="1713"/>
              <a:ext cx="115" cy="227"/>
              <a:chOff x="2575" y="3566"/>
              <a:chExt cx="115" cy="227"/>
            </a:xfrm>
          </p:grpSpPr>
          <p:sp>
            <p:nvSpPr>
              <p:cNvPr id="23579" name="Line 27"/>
              <p:cNvSpPr>
                <a:spLocks noChangeShapeType="1"/>
              </p:cNvSpPr>
              <p:nvPr/>
            </p:nvSpPr>
            <p:spPr bwMode="auto">
              <a:xfrm flipH="1">
                <a:off x="2600" y="3566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2" name="Oval 30"/>
              <p:cNvSpPr>
                <a:spLocks noChangeArrowheads="1"/>
              </p:cNvSpPr>
              <p:nvPr/>
            </p:nvSpPr>
            <p:spPr bwMode="auto">
              <a:xfrm>
                <a:off x="2575" y="3702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627" name="Group 75"/>
            <p:cNvGrpSpPr>
              <a:grpSpLocks/>
            </p:cNvGrpSpPr>
            <p:nvPr/>
          </p:nvGrpSpPr>
          <p:grpSpPr bwMode="auto">
            <a:xfrm>
              <a:off x="5012" y="1434"/>
              <a:ext cx="560" cy="499"/>
              <a:chOff x="4043" y="1344"/>
              <a:chExt cx="560" cy="499"/>
            </a:xfrm>
          </p:grpSpPr>
          <p:sp>
            <p:nvSpPr>
              <p:cNvPr id="23628" name="Line 76"/>
              <p:cNvSpPr>
                <a:spLocks noChangeShapeType="1"/>
              </p:cNvSpPr>
              <p:nvPr/>
            </p:nvSpPr>
            <p:spPr bwMode="auto">
              <a:xfrm flipH="1">
                <a:off x="4122" y="1622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629" name="Group 77"/>
              <p:cNvGrpSpPr>
                <a:grpSpLocks/>
              </p:cNvGrpSpPr>
              <p:nvPr/>
            </p:nvGrpSpPr>
            <p:grpSpPr bwMode="auto">
              <a:xfrm>
                <a:off x="4195" y="1344"/>
                <a:ext cx="408" cy="298"/>
                <a:chOff x="2134" y="1434"/>
                <a:chExt cx="408" cy="298"/>
              </a:xfrm>
            </p:grpSpPr>
            <p:sp>
              <p:nvSpPr>
                <p:cNvPr id="23630" name="Oval 78"/>
                <p:cNvSpPr>
                  <a:spLocks noChangeArrowheads="1"/>
                </p:cNvSpPr>
                <p:nvPr/>
              </p:nvSpPr>
              <p:spPr bwMode="auto">
                <a:xfrm>
                  <a:off x="2290" y="1434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1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2210" y="1515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32" name="Line 80"/>
                <p:cNvSpPr>
                  <a:spLocks noChangeShapeType="1"/>
                </p:cNvSpPr>
                <p:nvPr/>
              </p:nvSpPr>
              <p:spPr bwMode="auto">
                <a:xfrm>
                  <a:off x="2372" y="1510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33" name="Oval 81"/>
                <p:cNvSpPr>
                  <a:spLocks noChangeArrowheads="1"/>
                </p:cNvSpPr>
                <p:nvPr/>
              </p:nvSpPr>
              <p:spPr bwMode="auto">
                <a:xfrm>
                  <a:off x="2134" y="1641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4" name="Oval 82"/>
                <p:cNvSpPr>
                  <a:spLocks noChangeArrowheads="1"/>
                </p:cNvSpPr>
                <p:nvPr/>
              </p:nvSpPr>
              <p:spPr bwMode="auto">
                <a:xfrm>
                  <a:off x="2451" y="1636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635" name="Oval 83"/>
              <p:cNvSpPr>
                <a:spLocks noChangeArrowheads="1"/>
              </p:cNvSpPr>
              <p:nvPr/>
            </p:nvSpPr>
            <p:spPr bwMode="auto">
              <a:xfrm>
                <a:off x="4043" y="1746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636" name="Group 84"/>
              <p:cNvGrpSpPr>
                <a:grpSpLocks/>
              </p:cNvGrpSpPr>
              <p:nvPr/>
            </p:nvGrpSpPr>
            <p:grpSpPr bwMode="auto">
              <a:xfrm>
                <a:off x="4273" y="1622"/>
                <a:ext cx="134" cy="221"/>
                <a:chOff x="2426" y="3572"/>
                <a:chExt cx="134" cy="221"/>
              </a:xfrm>
            </p:grpSpPr>
            <p:sp>
              <p:nvSpPr>
                <p:cNvPr id="23637" name="Line 85"/>
                <p:cNvSpPr>
                  <a:spLocks noChangeShapeType="1"/>
                </p:cNvSpPr>
                <p:nvPr/>
              </p:nvSpPr>
              <p:spPr bwMode="auto">
                <a:xfrm>
                  <a:off x="2426" y="3572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38" name="Oval 86"/>
                <p:cNvSpPr>
                  <a:spLocks noChangeArrowheads="1"/>
                </p:cNvSpPr>
                <p:nvPr/>
              </p:nvSpPr>
              <p:spPr bwMode="auto">
                <a:xfrm>
                  <a:off x="2469" y="3702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3640" name="Line 88"/>
          <p:cNvSpPr>
            <a:spLocks noChangeShapeType="1"/>
          </p:cNvSpPr>
          <p:nvPr/>
        </p:nvSpPr>
        <p:spPr bwMode="auto">
          <a:xfrm>
            <a:off x="8388350" y="3357563"/>
            <a:ext cx="1588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3642" name="Group 90"/>
          <p:cNvGrpSpPr>
            <a:grpSpLocks/>
          </p:cNvGrpSpPr>
          <p:nvPr/>
        </p:nvGrpSpPr>
        <p:grpSpPr bwMode="auto">
          <a:xfrm>
            <a:off x="7380288" y="4005263"/>
            <a:ext cx="889000" cy="803275"/>
            <a:chOff x="5012" y="1434"/>
            <a:chExt cx="560" cy="506"/>
          </a:xfrm>
        </p:grpSpPr>
        <p:grpSp>
          <p:nvGrpSpPr>
            <p:cNvPr id="23643" name="Group 91"/>
            <p:cNvGrpSpPr>
              <a:grpSpLocks/>
            </p:cNvGrpSpPr>
            <p:nvPr/>
          </p:nvGrpSpPr>
          <p:grpSpPr bwMode="auto">
            <a:xfrm>
              <a:off x="5394" y="1713"/>
              <a:ext cx="115" cy="227"/>
              <a:chOff x="2575" y="3566"/>
              <a:chExt cx="115" cy="227"/>
            </a:xfrm>
          </p:grpSpPr>
          <p:sp>
            <p:nvSpPr>
              <p:cNvPr id="23644" name="Line 92"/>
              <p:cNvSpPr>
                <a:spLocks noChangeShapeType="1"/>
              </p:cNvSpPr>
              <p:nvPr/>
            </p:nvSpPr>
            <p:spPr bwMode="auto">
              <a:xfrm flipH="1">
                <a:off x="2600" y="3566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45" name="Oval 93"/>
              <p:cNvSpPr>
                <a:spLocks noChangeArrowheads="1"/>
              </p:cNvSpPr>
              <p:nvPr/>
            </p:nvSpPr>
            <p:spPr bwMode="auto">
              <a:xfrm>
                <a:off x="2575" y="3702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646" name="Group 94"/>
            <p:cNvGrpSpPr>
              <a:grpSpLocks/>
            </p:cNvGrpSpPr>
            <p:nvPr/>
          </p:nvGrpSpPr>
          <p:grpSpPr bwMode="auto">
            <a:xfrm>
              <a:off x="5012" y="1434"/>
              <a:ext cx="560" cy="499"/>
              <a:chOff x="4043" y="1344"/>
              <a:chExt cx="560" cy="499"/>
            </a:xfrm>
          </p:grpSpPr>
          <p:sp>
            <p:nvSpPr>
              <p:cNvPr id="23647" name="Line 95"/>
              <p:cNvSpPr>
                <a:spLocks noChangeShapeType="1"/>
              </p:cNvSpPr>
              <p:nvPr/>
            </p:nvSpPr>
            <p:spPr bwMode="auto">
              <a:xfrm flipH="1">
                <a:off x="4122" y="1622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648" name="Group 96"/>
              <p:cNvGrpSpPr>
                <a:grpSpLocks/>
              </p:cNvGrpSpPr>
              <p:nvPr/>
            </p:nvGrpSpPr>
            <p:grpSpPr bwMode="auto">
              <a:xfrm>
                <a:off x="4195" y="1344"/>
                <a:ext cx="408" cy="298"/>
                <a:chOff x="2134" y="1434"/>
                <a:chExt cx="408" cy="298"/>
              </a:xfrm>
            </p:grpSpPr>
            <p:sp>
              <p:nvSpPr>
                <p:cNvPr id="23649" name="Oval 97"/>
                <p:cNvSpPr>
                  <a:spLocks noChangeArrowheads="1"/>
                </p:cNvSpPr>
                <p:nvPr/>
              </p:nvSpPr>
              <p:spPr bwMode="auto">
                <a:xfrm>
                  <a:off x="2290" y="1434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0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2210" y="1515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51" name="Line 99"/>
                <p:cNvSpPr>
                  <a:spLocks noChangeShapeType="1"/>
                </p:cNvSpPr>
                <p:nvPr/>
              </p:nvSpPr>
              <p:spPr bwMode="auto">
                <a:xfrm>
                  <a:off x="2372" y="1510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52" name="Oval 100"/>
                <p:cNvSpPr>
                  <a:spLocks noChangeArrowheads="1"/>
                </p:cNvSpPr>
                <p:nvPr/>
              </p:nvSpPr>
              <p:spPr bwMode="auto">
                <a:xfrm>
                  <a:off x="2134" y="1641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3" name="Oval 101"/>
                <p:cNvSpPr>
                  <a:spLocks noChangeArrowheads="1"/>
                </p:cNvSpPr>
                <p:nvPr/>
              </p:nvSpPr>
              <p:spPr bwMode="auto">
                <a:xfrm>
                  <a:off x="2451" y="1636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654" name="Oval 102"/>
              <p:cNvSpPr>
                <a:spLocks noChangeArrowheads="1"/>
              </p:cNvSpPr>
              <p:nvPr/>
            </p:nvSpPr>
            <p:spPr bwMode="auto">
              <a:xfrm>
                <a:off x="4043" y="1746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655" name="Group 103"/>
              <p:cNvGrpSpPr>
                <a:grpSpLocks/>
              </p:cNvGrpSpPr>
              <p:nvPr/>
            </p:nvGrpSpPr>
            <p:grpSpPr bwMode="auto">
              <a:xfrm>
                <a:off x="4273" y="1622"/>
                <a:ext cx="134" cy="221"/>
                <a:chOff x="2426" y="3572"/>
                <a:chExt cx="134" cy="221"/>
              </a:xfrm>
            </p:grpSpPr>
            <p:sp>
              <p:nvSpPr>
                <p:cNvPr id="23656" name="Line 104"/>
                <p:cNvSpPr>
                  <a:spLocks noChangeShapeType="1"/>
                </p:cNvSpPr>
                <p:nvPr/>
              </p:nvSpPr>
              <p:spPr bwMode="auto">
                <a:xfrm>
                  <a:off x="2426" y="3572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57" name="Oval 105"/>
                <p:cNvSpPr>
                  <a:spLocks noChangeArrowheads="1"/>
                </p:cNvSpPr>
                <p:nvPr/>
              </p:nvSpPr>
              <p:spPr bwMode="auto">
                <a:xfrm>
                  <a:off x="2469" y="3702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3659" name="Line 107"/>
          <p:cNvSpPr>
            <a:spLocks noChangeShapeType="1"/>
          </p:cNvSpPr>
          <p:nvPr/>
        </p:nvSpPr>
        <p:spPr bwMode="auto">
          <a:xfrm flipH="1">
            <a:off x="6372225" y="4292600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3660" name="Group 108"/>
          <p:cNvGrpSpPr>
            <a:grpSpLocks/>
          </p:cNvGrpSpPr>
          <p:nvPr/>
        </p:nvGrpSpPr>
        <p:grpSpPr bwMode="auto">
          <a:xfrm>
            <a:off x="5722938" y="4416425"/>
            <a:ext cx="220662" cy="355600"/>
            <a:chOff x="2741" y="3566"/>
            <a:chExt cx="139" cy="224"/>
          </a:xfrm>
        </p:grpSpPr>
        <p:sp>
          <p:nvSpPr>
            <p:cNvPr id="23661" name="Line 109"/>
            <p:cNvSpPr>
              <a:spLocks noChangeShapeType="1"/>
            </p:cNvSpPr>
            <p:nvPr/>
          </p:nvSpPr>
          <p:spPr bwMode="auto">
            <a:xfrm>
              <a:off x="2741" y="3566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62" name="Oval 110"/>
            <p:cNvSpPr>
              <a:spLocks noChangeArrowheads="1"/>
            </p:cNvSpPr>
            <p:nvPr/>
          </p:nvSpPr>
          <p:spPr bwMode="auto">
            <a:xfrm>
              <a:off x="2789" y="369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663" name="Group 111"/>
          <p:cNvGrpSpPr>
            <a:grpSpLocks/>
          </p:cNvGrpSpPr>
          <p:nvPr/>
        </p:nvGrpSpPr>
        <p:grpSpPr bwMode="auto">
          <a:xfrm>
            <a:off x="4859338" y="4005263"/>
            <a:ext cx="889000" cy="803275"/>
            <a:chOff x="5012" y="1434"/>
            <a:chExt cx="560" cy="506"/>
          </a:xfrm>
        </p:grpSpPr>
        <p:grpSp>
          <p:nvGrpSpPr>
            <p:cNvPr id="23664" name="Group 112"/>
            <p:cNvGrpSpPr>
              <a:grpSpLocks/>
            </p:cNvGrpSpPr>
            <p:nvPr/>
          </p:nvGrpSpPr>
          <p:grpSpPr bwMode="auto">
            <a:xfrm>
              <a:off x="5394" y="1713"/>
              <a:ext cx="115" cy="227"/>
              <a:chOff x="2575" y="3566"/>
              <a:chExt cx="115" cy="227"/>
            </a:xfrm>
          </p:grpSpPr>
          <p:sp>
            <p:nvSpPr>
              <p:cNvPr id="23665" name="Line 113"/>
              <p:cNvSpPr>
                <a:spLocks noChangeShapeType="1"/>
              </p:cNvSpPr>
              <p:nvPr/>
            </p:nvSpPr>
            <p:spPr bwMode="auto">
              <a:xfrm flipH="1">
                <a:off x="2600" y="3566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6" name="Oval 114"/>
              <p:cNvSpPr>
                <a:spLocks noChangeArrowheads="1"/>
              </p:cNvSpPr>
              <p:nvPr/>
            </p:nvSpPr>
            <p:spPr bwMode="auto">
              <a:xfrm>
                <a:off x="2575" y="3702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667" name="Group 115"/>
            <p:cNvGrpSpPr>
              <a:grpSpLocks/>
            </p:cNvGrpSpPr>
            <p:nvPr/>
          </p:nvGrpSpPr>
          <p:grpSpPr bwMode="auto">
            <a:xfrm>
              <a:off x="5012" y="1434"/>
              <a:ext cx="560" cy="499"/>
              <a:chOff x="4043" y="1344"/>
              <a:chExt cx="560" cy="499"/>
            </a:xfrm>
          </p:grpSpPr>
          <p:sp>
            <p:nvSpPr>
              <p:cNvPr id="23668" name="Line 116"/>
              <p:cNvSpPr>
                <a:spLocks noChangeShapeType="1"/>
              </p:cNvSpPr>
              <p:nvPr/>
            </p:nvSpPr>
            <p:spPr bwMode="auto">
              <a:xfrm flipH="1">
                <a:off x="4122" y="1622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669" name="Group 117"/>
              <p:cNvGrpSpPr>
                <a:grpSpLocks/>
              </p:cNvGrpSpPr>
              <p:nvPr/>
            </p:nvGrpSpPr>
            <p:grpSpPr bwMode="auto">
              <a:xfrm>
                <a:off x="4195" y="1344"/>
                <a:ext cx="408" cy="298"/>
                <a:chOff x="2134" y="1434"/>
                <a:chExt cx="408" cy="298"/>
              </a:xfrm>
            </p:grpSpPr>
            <p:sp>
              <p:nvSpPr>
                <p:cNvPr id="23670" name="Oval 118"/>
                <p:cNvSpPr>
                  <a:spLocks noChangeArrowheads="1"/>
                </p:cNvSpPr>
                <p:nvPr/>
              </p:nvSpPr>
              <p:spPr bwMode="auto">
                <a:xfrm>
                  <a:off x="2290" y="1434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1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2210" y="1515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72" name="Line 120"/>
                <p:cNvSpPr>
                  <a:spLocks noChangeShapeType="1"/>
                </p:cNvSpPr>
                <p:nvPr/>
              </p:nvSpPr>
              <p:spPr bwMode="auto">
                <a:xfrm>
                  <a:off x="2372" y="1510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73" name="Oval 121"/>
                <p:cNvSpPr>
                  <a:spLocks noChangeArrowheads="1"/>
                </p:cNvSpPr>
                <p:nvPr/>
              </p:nvSpPr>
              <p:spPr bwMode="auto">
                <a:xfrm>
                  <a:off x="2134" y="1641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4" name="Oval 122"/>
                <p:cNvSpPr>
                  <a:spLocks noChangeArrowheads="1"/>
                </p:cNvSpPr>
                <p:nvPr/>
              </p:nvSpPr>
              <p:spPr bwMode="auto">
                <a:xfrm>
                  <a:off x="2451" y="1636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675" name="Oval 123"/>
              <p:cNvSpPr>
                <a:spLocks noChangeArrowheads="1"/>
              </p:cNvSpPr>
              <p:nvPr/>
            </p:nvSpPr>
            <p:spPr bwMode="auto">
              <a:xfrm>
                <a:off x="4043" y="1746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676" name="Group 124"/>
              <p:cNvGrpSpPr>
                <a:grpSpLocks/>
              </p:cNvGrpSpPr>
              <p:nvPr/>
            </p:nvGrpSpPr>
            <p:grpSpPr bwMode="auto">
              <a:xfrm>
                <a:off x="4273" y="1622"/>
                <a:ext cx="134" cy="221"/>
                <a:chOff x="2426" y="3572"/>
                <a:chExt cx="134" cy="221"/>
              </a:xfrm>
            </p:grpSpPr>
            <p:sp>
              <p:nvSpPr>
                <p:cNvPr id="23677" name="Line 125"/>
                <p:cNvSpPr>
                  <a:spLocks noChangeShapeType="1"/>
                </p:cNvSpPr>
                <p:nvPr/>
              </p:nvSpPr>
              <p:spPr bwMode="auto">
                <a:xfrm>
                  <a:off x="2426" y="3572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78" name="Oval 126"/>
                <p:cNvSpPr>
                  <a:spLocks noChangeArrowheads="1"/>
                </p:cNvSpPr>
                <p:nvPr/>
              </p:nvSpPr>
              <p:spPr bwMode="auto">
                <a:xfrm>
                  <a:off x="2469" y="3702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3679" name="Oval 127"/>
          <p:cNvSpPr>
            <a:spLocks noChangeArrowheads="1"/>
          </p:cNvSpPr>
          <p:nvPr/>
        </p:nvSpPr>
        <p:spPr bwMode="auto">
          <a:xfrm>
            <a:off x="4643438" y="4941888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80" name="Line 128"/>
          <p:cNvSpPr>
            <a:spLocks noChangeShapeType="1"/>
          </p:cNvSpPr>
          <p:nvPr/>
        </p:nvSpPr>
        <p:spPr bwMode="auto">
          <a:xfrm flipH="1">
            <a:off x="4748213" y="4745038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Content Placeholder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tree_node</a:t>
            </a:r>
            <a:r>
              <a:rPr lang="en-US" dirty="0"/>
              <a:t>{ 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data; </a:t>
            </a:r>
          </a:p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tree_node</a:t>
            </a:r>
            <a:r>
              <a:rPr lang="en-US" dirty="0"/>
              <a:t> *</a:t>
            </a:r>
            <a:r>
              <a:rPr lang="en-US" dirty="0" err="1"/>
              <a:t>left_child</a:t>
            </a:r>
            <a:r>
              <a:rPr lang="en-US" dirty="0"/>
              <a:t>; </a:t>
            </a:r>
          </a:p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tree_node</a:t>
            </a:r>
            <a:r>
              <a:rPr lang="en-US" dirty="0"/>
              <a:t> *</a:t>
            </a:r>
            <a:r>
              <a:rPr lang="en-US" dirty="0" err="1"/>
              <a:t>right_child</a:t>
            </a:r>
            <a:r>
              <a:rPr lang="en-US" dirty="0"/>
              <a:t>; </a:t>
            </a:r>
          </a:p>
          <a:p>
            <a:r>
              <a:rPr lang="en-US" dirty="0"/>
              <a:t>}; </a:t>
            </a:r>
          </a:p>
          <a:p>
            <a:endParaRPr lang="en-US" dirty="0"/>
          </a:p>
        </p:txBody>
      </p:sp>
      <p:pic>
        <p:nvPicPr>
          <p:cNvPr id="4" name="Picture 3" descr="Tre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3286124"/>
            <a:ext cx="563880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Traversing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Definition: To traverse a data structure is to process, however you like, every node in the data structure </a:t>
            </a:r>
            <a:r>
              <a:rPr lang="en-US" i="1" dirty="0"/>
              <a:t>exactly once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Note: You may ``pass through'' a node as many times as you like but you must only “process the node once”.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Breadth 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Depth first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"/>
            <a:ext cx="8229600" cy="42860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Breadth First</a:t>
            </a:r>
          </a:p>
        </p:txBody>
      </p:sp>
      <p:pic>
        <p:nvPicPr>
          <p:cNvPr id="4" name="Content Placeholder 3" descr="Tree traversal 3 breadth fir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71802" y="928670"/>
            <a:ext cx="3576792" cy="2543980"/>
          </a:xfr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57158" y="5572140"/>
            <a:ext cx="82296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latin typeface="+mj-lt"/>
                <a:ea typeface="+mj-ea"/>
                <a:cs typeface="+mj-cs"/>
              </a:rPr>
              <a:t>Level by Level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857232"/>
            <a:ext cx="4190476" cy="24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657872"/>
          </a:xfrm>
        </p:spPr>
        <p:txBody>
          <a:bodyPr/>
          <a:lstStyle/>
          <a:p>
            <a:pPr marL="381000" indent="-381000"/>
            <a:r>
              <a:rPr lang="en-US" dirty="0"/>
              <a:t>The simplest form of tree is a binary tree. A binary tree consists of a node (called the root node) and left and right sub-trees.</a:t>
            </a:r>
          </a:p>
          <a:p>
            <a:pPr marL="381000" indent="-381000"/>
            <a:r>
              <a:rPr lang="en-US" dirty="0"/>
              <a:t>Both the sub-trees are themselves binary trees.</a:t>
            </a:r>
          </a:p>
          <a:p>
            <a:endParaRPr lang="en-US" dirty="0"/>
          </a:p>
        </p:txBody>
      </p:sp>
      <p:pic>
        <p:nvPicPr>
          <p:cNvPr id="4" name="Picture 3" descr="Tre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824037"/>
            <a:ext cx="563880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5601-915C-6CC0-2BF8-1EFC4E3D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3E10-A4BD-8089-2532-F87E51DF1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ree traversal 1.jpg">
            <a:extLst>
              <a:ext uri="{FF2B5EF4-FFF2-40B4-BE49-F238E27FC236}">
                <a16:creationId xmlns:a16="http://schemas.microsoft.com/office/drawing/2014/main" id="{47447304-FD4A-FD8F-4FEE-49A05F4B5ED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702076"/>
            <a:ext cx="5577441" cy="46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"/>
            <a:ext cx="8229600" cy="6429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Traversing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229244"/>
          </a:xfrm>
        </p:spPr>
        <p:txBody>
          <a:bodyPr/>
          <a:lstStyle/>
          <a:p>
            <a:r>
              <a:rPr lang="en-US" dirty="0"/>
              <a:t>Left-Node-Right -&gt;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r>
              <a:rPr lang="en-US" dirty="0"/>
              <a:t>Node-Left-Right -&gt; Preorder traversal</a:t>
            </a:r>
          </a:p>
          <a:p>
            <a:r>
              <a:rPr lang="en-US" dirty="0"/>
              <a:t>Left-Right-Node -&gt;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Preorder </a:t>
            </a:r>
            <a:r>
              <a:rPr lang="en-US"/>
              <a:t>Traversal =&gt; +*AB-/CDE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Inorder</a:t>
            </a:r>
            <a:r>
              <a:rPr lang="en-US" dirty="0"/>
              <a:t> Traversal =&gt; A*B+C/D-E</a:t>
            </a:r>
          </a:p>
          <a:p>
            <a:endParaRPr lang="en-US" dirty="0"/>
          </a:p>
          <a:p>
            <a:r>
              <a:rPr lang="en-US" dirty="0" err="1"/>
              <a:t>Postorder</a:t>
            </a:r>
            <a:r>
              <a:rPr lang="en-US" dirty="0"/>
              <a:t> Traversal =&gt; AB*CD/E-+</a:t>
            </a:r>
          </a:p>
          <a:p>
            <a:endParaRPr lang="en-US" dirty="0"/>
          </a:p>
        </p:txBody>
      </p:sp>
      <p:pic>
        <p:nvPicPr>
          <p:cNvPr id="4" name="Picture 3" descr="Tree traversal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8" y="785794"/>
            <a:ext cx="256222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Pre-Order Traversal-&gt; do (N) </a:t>
            </a:r>
            <a:r>
              <a:rPr lang="en-US" i="1" dirty="0"/>
              <a:t>before</a:t>
            </a:r>
            <a:r>
              <a:rPr lang="en-US" dirty="0"/>
              <a:t> anything else.</a:t>
            </a:r>
          </a:p>
          <a:p>
            <a:r>
              <a:rPr lang="en-US" dirty="0"/>
              <a:t>Post-Order Traversal-&gt; do (N) </a:t>
            </a:r>
            <a:r>
              <a:rPr lang="en-US" i="1" dirty="0"/>
              <a:t>after</a:t>
            </a:r>
            <a:r>
              <a:rPr lang="en-US" dirty="0"/>
              <a:t> everything else.</a:t>
            </a:r>
          </a:p>
          <a:p>
            <a:r>
              <a:rPr lang="en-US" dirty="0"/>
              <a:t>In-Order, or Infix Order, Traversal-&gt; do (N) in between the two </a:t>
            </a:r>
            <a:r>
              <a:rPr lang="en-US" dirty="0" err="1"/>
              <a:t>subtrees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Tree traversal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2857496"/>
            <a:ext cx="441007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Pre-Order: A-B-D-C-E-F</a:t>
            </a:r>
          </a:p>
          <a:p>
            <a:r>
              <a:rPr lang="en-US" dirty="0"/>
              <a:t>In-Order: B-D-A-E-C-F</a:t>
            </a:r>
          </a:p>
          <a:p>
            <a:r>
              <a:rPr lang="en-US" dirty="0"/>
              <a:t>Post-Order: D-B-E-F-C-A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800748"/>
          </a:xfrm>
        </p:spPr>
        <p:txBody>
          <a:bodyPr/>
          <a:lstStyle/>
          <a:p>
            <a:r>
              <a:rPr lang="en-US" dirty="0"/>
              <a:t>preorder(node)</a:t>
            </a:r>
          </a:p>
          <a:p>
            <a:r>
              <a:rPr lang="en-US" dirty="0"/>
              <a:t>  if node == null then return</a:t>
            </a:r>
          </a:p>
          <a:p>
            <a:r>
              <a:rPr lang="en-US" dirty="0"/>
              <a:t>  visit(node)</a:t>
            </a:r>
          </a:p>
          <a:p>
            <a:r>
              <a:rPr lang="en-US" dirty="0"/>
              <a:t>  preorder(</a:t>
            </a:r>
            <a:r>
              <a:rPr lang="en-US" dirty="0" err="1"/>
              <a:t>node.left</a:t>
            </a:r>
            <a:r>
              <a:rPr lang="en-US" dirty="0"/>
              <a:t>) </a:t>
            </a:r>
          </a:p>
          <a:p>
            <a:r>
              <a:rPr lang="en-US" dirty="0"/>
              <a:t>  preorder(</a:t>
            </a:r>
            <a:r>
              <a:rPr lang="en-US" dirty="0" err="1"/>
              <a:t>node.right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inorder</a:t>
            </a:r>
            <a:r>
              <a:rPr lang="en-US" dirty="0"/>
              <a:t>(node)</a:t>
            </a:r>
          </a:p>
          <a:p>
            <a:r>
              <a:rPr lang="en-US" dirty="0"/>
              <a:t>  if node == null then return</a:t>
            </a:r>
          </a:p>
          <a:p>
            <a:r>
              <a:rPr lang="en-US" dirty="0"/>
              <a:t>  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node.left</a:t>
            </a:r>
            <a:r>
              <a:rPr lang="en-US" dirty="0"/>
              <a:t>)</a:t>
            </a:r>
          </a:p>
          <a:p>
            <a:r>
              <a:rPr lang="en-US" dirty="0"/>
              <a:t>  visit(node)</a:t>
            </a:r>
          </a:p>
          <a:p>
            <a:r>
              <a:rPr lang="en-US" dirty="0"/>
              <a:t>  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node.right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/>
              <a:t>postorder</a:t>
            </a:r>
            <a:r>
              <a:rPr lang="en-US" dirty="0"/>
              <a:t>(node)</a:t>
            </a:r>
          </a:p>
          <a:p>
            <a:r>
              <a:rPr lang="en-US" dirty="0"/>
              <a:t>  if node == null then return</a:t>
            </a:r>
          </a:p>
          <a:p>
            <a:r>
              <a:rPr lang="en-US" dirty="0"/>
              <a:t>  </a:t>
            </a:r>
            <a:r>
              <a:rPr lang="en-US" dirty="0" err="1"/>
              <a:t>postorder</a:t>
            </a:r>
            <a:r>
              <a:rPr lang="en-US" dirty="0"/>
              <a:t>(</a:t>
            </a:r>
            <a:r>
              <a:rPr lang="en-US" dirty="0" err="1"/>
              <a:t>node.left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postorder</a:t>
            </a:r>
            <a:r>
              <a:rPr lang="en-US" dirty="0"/>
              <a:t>(</a:t>
            </a:r>
            <a:r>
              <a:rPr lang="en-US" dirty="0" err="1"/>
              <a:t>node.right</a:t>
            </a:r>
            <a:r>
              <a:rPr lang="en-US" dirty="0"/>
              <a:t>)</a:t>
            </a:r>
          </a:p>
          <a:p>
            <a:r>
              <a:rPr lang="en-US" dirty="0"/>
              <a:t>  visit(node)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39"/>
          <p:cNvGraphicFramePr>
            <a:graphicFrameLocks noGrp="1"/>
          </p:cNvGraphicFramePr>
          <p:nvPr>
            <p:ph idx="1"/>
          </p:nvPr>
        </p:nvGraphicFramePr>
        <p:xfrm>
          <a:off x="46037" y="285750"/>
          <a:ext cx="9097963" cy="6276976"/>
        </p:xfrm>
        <a:graphic>
          <a:graphicData uri="http://schemas.openxmlformats.org/drawingml/2006/table">
            <a:tbl>
              <a:tblPr rtl="1"/>
              <a:tblGrid>
                <a:gridCol w="485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CODE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Traversal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void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preorderTraverse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() 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   std::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cout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&lt;&lt; " " &lt;&lt;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getValue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();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   if(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LeftTree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)  {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LeftTree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-&gt;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preorderTraverse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();  }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   if(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RightTree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) {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RightTree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-&gt;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preorderTraverse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(); }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 }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left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subtree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if any.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right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subtree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if any.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Preorder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(N-L-R)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void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inorderTraverse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   if(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LeftTree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)  {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LeftTree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-&gt;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inorderTraverse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();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   std::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cout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&lt;&lt; " " &lt;&lt;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getValue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   if(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RightTree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) {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RightTree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-&gt;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inorderTraverse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();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 }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left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subtree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if any. Visit the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right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subtree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if any.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Inorder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(L-N-R)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void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postorderTraverse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   if(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LeftTree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)  {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LeftTree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-&gt;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postorderTraverse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();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   if(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RightTree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) {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RightTree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-&gt;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postorderTraverse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();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   std::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cout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&lt;&lt; " " &lt;&lt;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getValue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cs typeface="Courier New" pitchFamily="1" charset="0"/>
                        </a:rPr>
                        <a:t>  }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left subtree, if any.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right subtree, if any.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node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Postorder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(L-R-N)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Algorithms, </a:t>
            </a:r>
            <a:r>
              <a:rPr lang="en-US" dirty="0" err="1"/>
              <a:t>Sedgewick</a:t>
            </a:r>
            <a:r>
              <a:rPr lang="en-US" dirty="0"/>
              <a:t> and Wayne</a:t>
            </a:r>
          </a:p>
          <a:p>
            <a:r>
              <a:rPr lang="en-US" dirty="0"/>
              <a:t>Data Structures Using C, By </a:t>
            </a:r>
            <a:r>
              <a:rPr lang="en-US" dirty="0" err="1"/>
              <a:t>Samir</a:t>
            </a:r>
            <a:r>
              <a:rPr lang="en-US" dirty="0"/>
              <a:t> Kumar </a:t>
            </a:r>
            <a:r>
              <a:rPr lang="en-US" dirty="0" err="1"/>
              <a:t>Bandyopadhya</a:t>
            </a:r>
            <a:endParaRPr lang="en-US" dirty="0"/>
          </a:p>
          <a:p>
            <a:r>
              <a:rPr lang="en-US" dirty="0">
                <a:hlinkClick r:id="rId2"/>
              </a:rPr>
              <a:t>http://www.bowdoin.edu/~ltoma/teaching/cs210/spring09/Slides/210-Trees.pdf</a:t>
            </a:r>
            <a:endParaRPr lang="en-US" dirty="0"/>
          </a:p>
          <a:p>
            <a:r>
              <a:rPr lang="en-US" dirty="0">
                <a:hlinkClick r:id="rId3"/>
              </a:rPr>
              <a:t>http://www.cs.ucf.edu/courses/cop3502h.02/trees1.pdf</a:t>
            </a:r>
            <a:endParaRPr lang="en-US" dirty="0"/>
          </a:p>
          <a:p>
            <a:r>
              <a:rPr lang="en-US" dirty="0"/>
              <a:t>http://courses.cs.vt.edu/~cs3114/Fall09/wmcquain/Notes/T03a.BinaryTreeTheorems.pdf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5728"/>
            <a:ext cx="8229600" cy="5657872"/>
          </a:xfrm>
        </p:spPr>
        <p:txBody>
          <a:bodyPr/>
          <a:lstStyle/>
          <a:p>
            <a:pPr marL="381000" indent="-381000"/>
            <a:r>
              <a:rPr lang="en-US" dirty="0"/>
              <a:t>A tree satisfies the following properties: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It has one designated node, called the root, that has no parent.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Every node, except the root, has exactly one parent.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A node may have zero or more children.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There is a unique directed path from the root to each node.</a:t>
            </a:r>
          </a:p>
        </p:txBody>
      </p:sp>
      <p:grpSp>
        <p:nvGrpSpPr>
          <p:cNvPr id="5155" name="Group 35"/>
          <p:cNvGrpSpPr>
            <a:grpSpLocks/>
          </p:cNvGrpSpPr>
          <p:nvPr/>
        </p:nvGrpSpPr>
        <p:grpSpPr bwMode="auto">
          <a:xfrm>
            <a:off x="1857356" y="2786058"/>
            <a:ext cx="2160587" cy="2016125"/>
            <a:chOff x="793" y="2568"/>
            <a:chExt cx="1361" cy="1270"/>
          </a:xfrm>
        </p:grpSpPr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1291" y="256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1519" y="2795"/>
              <a:ext cx="9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H="1">
              <a:off x="975" y="2795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42" name="Group 22"/>
            <p:cNvGrpSpPr>
              <a:grpSpLocks/>
            </p:cNvGrpSpPr>
            <p:nvPr/>
          </p:nvGrpSpPr>
          <p:grpSpPr bwMode="auto">
            <a:xfrm>
              <a:off x="1202" y="3067"/>
              <a:ext cx="952" cy="771"/>
              <a:chOff x="1474" y="3067"/>
              <a:chExt cx="952" cy="771"/>
            </a:xfrm>
          </p:grpSpPr>
          <p:sp>
            <p:nvSpPr>
              <p:cNvPr id="5128" name="Oval 8"/>
              <p:cNvSpPr>
                <a:spLocks noChangeArrowheads="1"/>
              </p:cNvSpPr>
              <p:nvPr/>
            </p:nvSpPr>
            <p:spPr bwMode="auto">
              <a:xfrm>
                <a:off x="1746" y="3067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/>
            </p:nvSpPr>
            <p:spPr bwMode="auto">
              <a:xfrm flipH="1">
                <a:off x="1655" y="3294"/>
                <a:ext cx="136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/>
            </p:nvSpPr>
            <p:spPr bwMode="auto">
              <a:xfrm>
                <a:off x="1928" y="333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" name="Oval 17"/>
              <p:cNvSpPr>
                <a:spLocks noChangeArrowheads="1"/>
              </p:cNvSpPr>
              <p:nvPr/>
            </p:nvSpPr>
            <p:spPr bwMode="auto">
              <a:xfrm>
                <a:off x="1474" y="3566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5138" name="Oval 18"/>
              <p:cNvSpPr>
                <a:spLocks noChangeArrowheads="1"/>
              </p:cNvSpPr>
              <p:nvPr/>
            </p:nvSpPr>
            <p:spPr bwMode="auto">
              <a:xfrm>
                <a:off x="1791" y="3566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/>
            </p:nvSpPr>
            <p:spPr bwMode="auto">
              <a:xfrm>
                <a:off x="2018" y="3248"/>
                <a:ext cx="227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" name="Oval 20"/>
              <p:cNvSpPr>
                <a:spLocks noChangeArrowheads="1"/>
              </p:cNvSpPr>
              <p:nvPr/>
            </p:nvSpPr>
            <p:spPr bwMode="auto">
              <a:xfrm>
                <a:off x="2154" y="3566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793" y="3067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  <p:grpSp>
        <p:nvGrpSpPr>
          <p:cNvPr id="5170" name="Group 50"/>
          <p:cNvGrpSpPr>
            <a:grpSpLocks/>
          </p:cNvGrpSpPr>
          <p:nvPr/>
        </p:nvGrpSpPr>
        <p:grpSpPr bwMode="auto">
          <a:xfrm>
            <a:off x="5357818" y="2928934"/>
            <a:ext cx="2160587" cy="2016125"/>
            <a:chOff x="2337" y="2523"/>
            <a:chExt cx="1361" cy="1270"/>
          </a:xfrm>
        </p:grpSpPr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2835" y="2523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3063" y="2750"/>
              <a:ext cx="9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H="1">
              <a:off x="2519" y="2750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46" name="Group 26"/>
            <p:cNvGrpSpPr>
              <a:grpSpLocks/>
            </p:cNvGrpSpPr>
            <p:nvPr/>
          </p:nvGrpSpPr>
          <p:grpSpPr bwMode="auto">
            <a:xfrm>
              <a:off x="2746" y="3022"/>
              <a:ext cx="952" cy="771"/>
              <a:chOff x="1474" y="3067"/>
              <a:chExt cx="952" cy="771"/>
            </a:xfrm>
          </p:grpSpPr>
          <p:sp>
            <p:nvSpPr>
              <p:cNvPr id="5147" name="Oval 27"/>
              <p:cNvSpPr>
                <a:spLocks noChangeArrowheads="1"/>
              </p:cNvSpPr>
              <p:nvPr/>
            </p:nvSpPr>
            <p:spPr bwMode="auto">
              <a:xfrm>
                <a:off x="1746" y="3067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/>
            </p:nvSpPr>
            <p:spPr bwMode="auto">
              <a:xfrm flipH="1">
                <a:off x="1655" y="3294"/>
                <a:ext cx="136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9" name="Line 29"/>
              <p:cNvSpPr>
                <a:spLocks noChangeShapeType="1"/>
              </p:cNvSpPr>
              <p:nvPr/>
            </p:nvSpPr>
            <p:spPr bwMode="auto">
              <a:xfrm>
                <a:off x="1928" y="333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0" name="Oval 30"/>
              <p:cNvSpPr>
                <a:spLocks noChangeArrowheads="1"/>
              </p:cNvSpPr>
              <p:nvPr/>
            </p:nvSpPr>
            <p:spPr bwMode="auto">
              <a:xfrm>
                <a:off x="1474" y="3566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5151" name="Oval 31"/>
              <p:cNvSpPr>
                <a:spLocks noChangeArrowheads="1"/>
              </p:cNvSpPr>
              <p:nvPr/>
            </p:nvSpPr>
            <p:spPr bwMode="auto">
              <a:xfrm>
                <a:off x="1791" y="3566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/>
            </p:nvSpPr>
            <p:spPr bwMode="auto">
              <a:xfrm>
                <a:off x="2018" y="3248"/>
                <a:ext cx="227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3" name="Oval 33"/>
              <p:cNvSpPr>
                <a:spLocks noChangeArrowheads="1"/>
              </p:cNvSpPr>
              <p:nvPr/>
            </p:nvSpPr>
            <p:spPr bwMode="auto">
              <a:xfrm>
                <a:off x="2154" y="3566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2337" y="3022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>
              <a:off x="2562" y="3294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71" name="Text Box 51"/>
          <p:cNvSpPr txBox="1">
            <a:spLocks noChangeArrowheads="1"/>
          </p:cNvSpPr>
          <p:nvPr/>
        </p:nvSpPr>
        <p:spPr bwMode="auto">
          <a:xfrm>
            <a:off x="1928794" y="4929198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5172" name="Text Box 52"/>
          <p:cNvSpPr txBox="1">
            <a:spLocks noChangeArrowheads="1"/>
          </p:cNvSpPr>
          <p:nvPr/>
        </p:nvSpPr>
        <p:spPr bwMode="auto">
          <a:xfrm>
            <a:off x="5786446" y="5072074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Not a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Tree vs Binary Tree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Tree vs Binary Tre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9125" y="2366169"/>
            <a:ext cx="7905750" cy="25527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29600" cy="92233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Number of nodes at each level?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n=1,2,4,8,16…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n=2^0 , 2^1 , 2^2 , 2^3 , 2^4 ,…2^h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Total Number of nodes?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n=1+2+4+8+…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n=2^(h+1) -1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 descr="Tre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857232"/>
            <a:ext cx="4507262" cy="1857388"/>
          </a:xfr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42844" y="142852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Binary 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800748"/>
          </a:xfrm>
        </p:spPr>
        <p:txBody>
          <a:bodyPr/>
          <a:lstStyle/>
          <a:p>
            <a:r>
              <a:rPr lang="en-US" dirty="0"/>
              <a:t>Root Node</a:t>
            </a:r>
          </a:p>
          <a:p>
            <a:pPr lvl="1"/>
            <a:r>
              <a:rPr lang="en-US" dirty="0"/>
              <a:t>Node at the "top" of a tree - the one from which all operations on the tree commence. The root node may not exist (a NULL tree with no nodes in it) or have 0, 1 or 2 children in a binary tree.</a:t>
            </a:r>
          </a:p>
          <a:p>
            <a:r>
              <a:rPr lang="en-US" dirty="0"/>
              <a:t>Leaf Node</a:t>
            </a:r>
          </a:p>
          <a:p>
            <a:pPr lvl="1"/>
            <a:r>
              <a:rPr lang="en-US" dirty="0"/>
              <a:t>Node at the "bottom" of a tree - farthest from the root. Leaf nodes have no children.</a:t>
            </a:r>
          </a:p>
          <a:p>
            <a:r>
              <a:rPr lang="en-US" dirty="0"/>
              <a:t>Siblings </a:t>
            </a:r>
          </a:p>
          <a:p>
            <a:pPr lvl="1"/>
            <a:r>
              <a:rPr lang="en-US" dirty="0"/>
              <a:t>Two nodes that have the same parent are called siblings</a:t>
            </a:r>
          </a:p>
          <a:p>
            <a:r>
              <a:rPr lang="en-US" dirty="0"/>
              <a:t>Parent</a:t>
            </a:r>
          </a:p>
          <a:p>
            <a:r>
              <a:rPr lang="en-US" dirty="0"/>
              <a:t>Child</a:t>
            </a:r>
          </a:p>
          <a:p>
            <a:r>
              <a:rPr lang="en-US" dirty="0"/>
              <a:t>Ancestors</a:t>
            </a:r>
          </a:p>
          <a:p>
            <a:r>
              <a:rPr lang="en-US" dirty="0"/>
              <a:t>Descendants</a:t>
            </a:r>
          </a:p>
          <a:p>
            <a:r>
              <a:rPr lang="en-US" dirty="0">
                <a:solidFill>
                  <a:srgbClr val="FF0000"/>
                </a:solidFill>
              </a:rPr>
              <a:t>Complete Tree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Tree in which each leaf is at the same distance from the root. (For now)</a:t>
            </a:r>
          </a:p>
          <a:p>
            <a:r>
              <a:rPr lang="en-US" dirty="0"/>
              <a:t>Height</a:t>
            </a:r>
          </a:p>
          <a:p>
            <a:pPr lvl="1"/>
            <a:r>
              <a:rPr lang="en-US" dirty="0"/>
              <a:t>Number of nodes which must be traversed from the root to reach a leaf of a tree.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4286280"/>
          </a:xfrm>
        </p:spPr>
        <p:txBody>
          <a:bodyPr/>
          <a:lstStyle/>
          <a:p>
            <a:r>
              <a:rPr lang="en-US" dirty="0"/>
              <a:t>The nodes that are directly accessible from a node are called children of that node.</a:t>
            </a:r>
          </a:p>
          <a:p>
            <a:r>
              <a:rPr lang="en-US" dirty="0" err="1"/>
              <a:t>d,e</a:t>
            </a:r>
            <a:r>
              <a:rPr lang="en-US" dirty="0"/>
              <a:t> and f are children of b </a:t>
            </a:r>
          </a:p>
          <a:p>
            <a:r>
              <a:rPr lang="en-US" dirty="0"/>
              <a:t>b is the parent of </a:t>
            </a:r>
            <a:r>
              <a:rPr lang="en-US" dirty="0" err="1"/>
              <a:t>d,e</a:t>
            </a:r>
            <a:r>
              <a:rPr lang="en-US" dirty="0"/>
              <a:t> and f</a:t>
            </a:r>
          </a:p>
          <a:p>
            <a:r>
              <a:rPr lang="en-US" dirty="0" err="1"/>
              <a:t>d,e</a:t>
            </a:r>
            <a:r>
              <a:rPr lang="en-US" dirty="0"/>
              <a:t> and f are siblings (common parent)</a:t>
            </a:r>
          </a:p>
          <a:p>
            <a:r>
              <a:rPr lang="en-US" dirty="0"/>
              <a:t>e, g, h, j, l are leaves</a:t>
            </a:r>
          </a:p>
          <a:p>
            <a:r>
              <a:rPr lang="en-US" dirty="0"/>
              <a:t>b is an ancestor of </a:t>
            </a:r>
            <a:r>
              <a:rPr lang="en-US" dirty="0" err="1"/>
              <a:t>i</a:t>
            </a:r>
            <a:r>
              <a:rPr lang="en-US" dirty="0"/>
              <a:t>, j, k</a:t>
            </a:r>
          </a:p>
          <a:p>
            <a:r>
              <a:rPr lang="en-US" dirty="0" err="1"/>
              <a:t>i,j,k</a:t>
            </a:r>
            <a:r>
              <a:rPr lang="en-US" dirty="0"/>
              <a:t> are descendants of b</a:t>
            </a:r>
          </a:p>
          <a:p>
            <a:r>
              <a:rPr lang="en-US" sz="1600" dirty="0"/>
              <a:t>Note: If there is a path from node1 to node2, node1 is the ancestor of node2 and node2 is the descendant of node1.</a:t>
            </a:r>
          </a:p>
          <a:p>
            <a:r>
              <a:rPr lang="en-US" sz="1600" dirty="0"/>
              <a:t>Note: A node is also called ancestor and descendant of itself. So, when the ancestor and descendants are different than the node itself, they are called proper ancestors and proper descendants.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0"/>
            <a:ext cx="41910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Ancestors</a:t>
            </a:r>
          </a:p>
        </p:txBody>
      </p:sp>
      <p:pic>
        <p:nvPicPr>
          <p:cNvPr id="6" name="Content Placeholder 5" descr="Trees Ancest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6958" y="1341438"/>
            <a:ext cx="4990084" cy="46021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ees descendan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70" y="857232"/>
            <a:ext cx="4807695" cy="460216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1268</Words>
  <Application>Microsoft Office PowerPoint</Application>
  <PresentationFormat>On-screen Show (4:3)</PresentationFormat>
  <Paragraphs>178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Courier New</vt:lpstr>
      <vt:lpstr>Default Design</vt:lpstr>
      <vt:lpstr>Tree</vt:lpstr>
      <vt:lpstr>PowerPoint Presentation</vt:lpstr>
      <vt:lpstr>PowerPoint Presentation</vt:lpstr>
      <vt:lpstr>Tree vs Binary Tree</vt:lpstr>
      <vt:lpstr>Number of nodes at each level? n=1,2,4,8,16… n=2^0 , 2^1 , 2^2 , 2^3 , 2^4 ,…2^h Total Number of nodes? n=1+2+4+8+… n=2^(h+1) -1  </vt:lpstr>
      <vt:lpstr>PowerPoint Presentation</vt:lpstr>
      <vt:lpstr>PowerPoint Presentation</vt:lpstr>
      <vt:lpstr>Ancestors</vt:lpstr>
      <vt:lpstr>PowerPoint Presentation</vt:lpstr>
      <vt:lpstr>PowerPoint Presentation</vt:lpstr>
      <vt:lpstr>Applications  Useful in defining hierarchies Organizations, biology etc Decision Trees Binary Search</vt:lpstr>
      <vt:lpstr>PowerPoint Presentation</vt:lpstr>
      <vt:lpstr>Binary Tree formal definition</vt:lpstr>
      <vt:lpstr>Binary Trees</vt:lpstr>
      <vt:lpstr>PowerPoint Presentation</vt:lpstr>
      <vt:lpstr>PowerPoint Presentation</vt:lpstr>
      <vt:lpstr>Traversing a Tree</vt:lpstr>
      <vt:lpstr>Breadth First</vt:lpstr>
      <vt:lpstr>PowerPoint Presentation</vt:lpstr>
      <vt:lpstr>PowerPoint Presentation</vt:lpstr>
      <vt:lpstr>Traversing a Tree</vt:lpstr>
      <vt:lpstr>Traversing a Tree structure</vt:lpstr>
      <vt:lpstr>PowerPoint Presentation</vt:lpstr>
      <vt:lpstr>PowerPoint Presentation</vt:lpstr>
      <vt:lpstr>PowerPoint Presentation</vt:lpstr>
      <vt:lpstr>References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Win98</dc:creator>
  <cp:lastModifiedBy>Farrukh</cp:lastModifiedBy>
  <cp:revision>145</cp:revision>
  <dcterms:created xsi:type="dcterms:W3CDTF">2002-03-16T10:48:17Z</dcterms:created>
  <dcterms:modified xsi:type="dcterms:W3CDTF">2023-10-16T08:48:05Z</dcterms:modified>
</cp:coreProperties>
</file>