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5" r:id="rId12"/>
    <p:sldId id="266" r:id="rId13"/>
    <p:sldId id="264" r:id="rId14"/>
    <p:sldId id="282" r:id="rId15"/>
    <p:sldId id="283" r:id="rId16"/>
    <p:sldId id="284" r:id="rId17"/>
    <p:sldId id="285" r:id="rId18"/>
    <p:sldId id="286" r:id="rId19"/>
    <p:sldId id="271" r:id="rId20"/>
    <p:sldId id="272" r:id="rId21"/>
    <p:sldId id="274" r:id="rId22"/>
    <p:sldId id="275" r:id="rId23"/>
    <p:sldId id="276" r:id="rId24"/>
    <p:sldId id="277" r:id="rId25"/>
    <p:sldId id="273" r:id="rId26"/>
    <p:sldId id="278" r:id="rId27"/>
    <p:sldId id="279" r:id="rId28"/>
    <p:sldId id="280" r:id="rId29"/>
    <p:sldId id="281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EF88-D4C7-4165-B88D-5C90ABC44C2C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1DA5-14C5-4BD3-94A5-5A2981CB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auss.ececs.uc.edu/Courses/C228/LectureNotes/Trees/BalancedBinaries/avl.pdf" TargetMode="External"/><Relationship Id="rId2" Type="http://schemas.openxmlformats.org/officeDocument/2006/relationships/hyperlink" Target="http://pages.cs.wisc.edu/~paton/readings/liblitVersion/AVL-Tree-Rotation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-study.blogspot.com/2012/11/cases-of-rotation-of-avl-tree.html" TargetMode="External"/><Relationship Id="rId4" Type="http://schemas.openxmlformats.org/officeDocument/2006/relationships/hyperlink" Target="http://www.dcs.gla.ac.uk/~pat/52233/slides/AVLTrees1x1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19200"/>
            <a:ext cx="1752600" cy="160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28194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left-left tree.</a:t>
            </a:r>
          </a:p>
          <a:p>
            <a:r>
              <a:rPr lang="en-US" dirty="0"/>
              <a:t>To fix this, we will perform a single right rotation, rooted at C. This is done in the following steps: </a:t>
            </a:r>
          </a:p>
          <a:p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becomes the new root.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 takes ownership of </a:t>
            </a:r>
            <a:r>
              <a:rPr lang="en-US" dirty="0" err="1"/>
              <a:t>b's</a:t>
            </a:r>
            <a:r>
              <a:rPr lang="en-US" dirty="0"/>
              <a:t> right child, as its left child. In this case, that value is null.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takes ownership of c, as it's right child.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RIGHT ROTATION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800599"/>
            <a:ext cx="2209800" cy="180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dirty="0"/>
              <a:t>DOUBLE ROTATION</a:t>
            </a:r>
          </a:p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57200"/>
            <a:ext cx="1676400" cy="171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2286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right-left tree</a:t>
            </a:r>
          </a:p>
          <a:p>
            <a:r>
              <a:rPr lang="en-US" dirty="0"/>
              <a:t>We will perform a right rotation on the right </a:t>
            </a:r>
            <a:r>
              <a:rPr lang="en-US" dirty="0" err="1"/>
              <a:t>subtree</a:t>
            </a:r>
            <a:r>
              <a:rPr lang="en-US" dirty="0"/>
              <a:t>. We are not rotating on our current root. We are rotating on our right child. Think of our right </a:t>
            </a:r>
            <a:r>
              <a:rPr lang="en-US" dirty="0" err="1"/>
              <a:t>subtree</a:t>
            </a:r>
            <a:r>
              <a:rPr lang="en-US" dirty="0"/>
              <a:t>, isolated from our main tree, and perform a right rotation on it: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352800"/>
            <a:ext cx="317431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330536"/>
            <a:ext cx="2743200" cy="152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1000" y="4724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our tree becomes a right-right tree. After performing a rotation on our right </a:t>
            </a:r>
            <a:r>
              <a:rPr lang="en-US" dirty="0" err="1"/>
              <a:t>subtree</a:t>
            </a:r>
            <a:r>
              <a:rPr lang="en-US" dirty="0"/>
              <a:t>, we have prepared our root to be rotated left.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sz="2400" dirty="0"/>
              <a:t>To balance a tree which has a left </a:t>
            </a:r>
            <a:r>
              <a:rPr lang="en-US" sz="2400" dirty="0" err="1"/>
              <a:t>subtree</a:t>
            </a:r>
            <a:r>
              <a:rPr lang="en-US" sz="2400" dirty="0"/>
              <a:t>, that is right heavy.</a:t>
            </a:r>
          </a:p>
          <a:p>
            <a:r>
              <a:rPr lang="en-US" sz="2400" dirty="0"/>
              <a:t>Or a left right tree.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130707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2743200"/>
            <a:ext cx="85344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 has a height of 2, and the right </a:t>
            </a:r>
            <a:r>
              <a:rPr lang="en-US" dirty="0" err="1"/>
              <a:t>subtree</a:t>
            </a:r>
            <a:r>
              <a:rPr lang="en-US" dirty="0"/>
              <a:t> has a height of 0. This makes the balance factor of our root node, c, equal to -2.</a:t>
            </a:r>
          </a:p>
          <a:p>
            <a:pPr marL="0" lvl="1" algn="ctr"/>
            <a:r>
              <a:rPr lang="en-US" sz="1600" dirty="0"/>
              <a:t>Balance factor = height(right </a:t>
            </a:r>
            <a:r>
              <a:rPr lang="en-US" sz="1600" dirty="0" err="1"/>
              <a:t>subtree</a:t>
            </a:r>
            <a:r>
              <a:rPr lang="en-US" sz="1600" dirty="0"/>
              <a:t>) - height(left </a:t>
            </a:r>
            <a:r>
              <a:rPr lang="en-US" sz="1600" dirty="0" err="1"/>
              <a:t>subtree</a:t>
            </a:r>
            <a:r>
              <a:rPr lang="en-US" sz="1600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make it a left-left tree, and then perform right rotation.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495800"/>
            <a:ext cx="30670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IF tree is right heavy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tree's right </a:t>
            </a:r>
            <a:r>
              <a:rPr lang="en-US" dirty="0" err="1"/>
              <a:t>subtree</a:t>
            </a:r>
            <a:r>
              <a:rPr lang="en-US" dirty="0"/>
              <a:t> is left heavy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Perform Double Left rotation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Perform Single Left rotation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tree is left heavy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tree's left </a:t>
            </a:r>
            <a:r>
              <a:rPr lang="en-US" dirty="0" err="1"/>
              <a:t>subtree</a:t>
            </a:r>
            <a:r>
              <a:rPr lang="en-US" dirty="0"/>
              <a:t> is right heavy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Perform Double Right rotation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Perform Single Right rotation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EBEF-1342-0400-17B4-CC800861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83E7-D28B-FECF-DFAC-69968EE5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newly inserted node be w </a:t>
            </a:r>
          </a:p>
          <a:p>
            <a:r>
              <a:rPr lang="en-US" dirty="0"/>
              <a:t>Perform standard BST insert for w. </a:t>
            </a:r>
          </a:p>
          <a:p>
            <a:r>
              <a:rPr lang="en-US" dirty="0"/>
              <a:t>Starting from w, travel up and find the first unbalanced node. Let z be the first unbalanced node, y be the child of z that comes on the path from w to z and x be the grandchild of z that comes on the path from w to z. </a:t>
            </a:r>
          </a:p>
        </p:txBody>
      </p:sp>
    </p:spTree>
    <p:extLst>
      <p:ext uri="{BB962C8B-B14F-4D97-AF65-F5344CB8AC3E}">
        <p14:creationId xmlns:p14="http://schemas.microsoft.com/office/powerpoint/2010/main" val="281018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649-86AE-30C7-4384-A2685254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32618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//right rotate subtree rooted with y</a:t>
            </a:r>
          </a:p>
          <a:p>
            <a:r>
              <a:rPr lang="en-US" dirty="0"/>
              <a:t>Node </a:t>
            </a:r>
            <a:r>
              <a:rPr lang="en-US" dirty="0" err="1"/>
              <a:t>rightRotate</a:t>
            </a:r>
            <a:r>
              <a:rPr lang="en-US" dirty="0"/>
              <a:t>(Node y) { </a:t>
            </a:r>
          </a:p>
          <a:p>
            <a:r>
              <a:rPr lang="en-US" dirty="0"/>
              <a:t>		Node x = </a:t>
            </a:r>
            <a:r>
              <a:rPr lang="en-US" dirty="0" err="1"/>
              <a:t>y.left</a:t>
            </a:r>
            <a:r>
              <a:rPr lang="en-US" dirty="0"/>
              <a:t>; </a:t>
            </a:r>
          </a:p>
          <a:p>
            <a:r>
              <a:rPr lang="en-US" dirty="0"/>
              <a:t>		Node T2 = </a:t>
            </a:r>
            <a:r>
              <a:rPr lang="en-US" dirty="0" err="1"/>
              <a:t>x.right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		// Perform rotation </a:t>
            </a:r>
          </a:p>
          <a:p>
            <a:r>
              <a:rPr lang="en-US" dirty="0"/>
              <a:t>		</a:t>
            </a:r>
            <a:r>
              <a:rPr lang="en-US" dirty="0" err="1"/>
              <a:t>x.right</a:t>
            </a:r>
            <a:r>
              <a:rPr lang="en-US" dirty="0"/>
              <a:t> = y; </a:t>
            </a:r>
          </a:p>
          <a:p>
            <a:r>
              <a:rPr lang="en-US" dirty="0"/>
              <a:t>		</a:t>
            </a:r>
            <a:r>
              <a:rPr lang="en-US" dirty="0" err="1"/>
              <a:t>y.left</a:t>
            </a:r>
            <a:r>
              <a:rPr lang="en-US" dirty="0"/>
              <a:t> = T2; </a:t>
            </a:r>
          </a:p>
          <a:p>
            <a:endParaRPr lang="en-US" dirty="0"/>
          </a:p>
          <a:p>
            <a:r>
              <a:rPr lang="en-US" dirty="0"/>
              <a:t>		// Update heights </a:t>
            </a:r>
          </a:p>
          <a:p>
            <a:r>
              <a:rPr lang="en-US" dirty="0"/>
              <a:t>		</a:t>
            </a:r>
            <a:r>
              <a:rPr lang="en-US" dirty="0" err="1"/>
              <a:t>y.height</a:t>
            </a:r>
            <a:r>
              <a:rPr lang="en-US" dirty="0"/>
              <a:t> = max(height(</a:t>
            </a:r>
            <a:r>
              <a:rPr lang="en-US" dirty="0" err="1"/>
              <a:t>y.left</a:t>
            </a:r>
            <a:r>
              <a:rPr lang="en-US" dirty="0"/>
              <a:t>), height(</a:t>
            </a:r>
            <a:r>
              <a:rPr lang="en-US" dirty="0" err="1"/>
              <a:t>y.right</a:t>
            </a:r>
            <a:r>
              <a:rPr lang="en-US" dirty="0"/>
              <a:t>)) + 1; </a:t>
            </a:r>
          </a:p>
          <a:p>
            <a:r>
              <a:rPr lang="en-US" dirty="0"/>
              <a:t>		</a:t>
            </a:r>
            <a:r>
              <a:rPr lang="en-US" dirty="0" err="1"/>
              <a:t>x.height</a:t>
            </a:r>
            <a:r>
              <a:rPr lang="en-US" dirty="0"/>
              <a:t> = max(height(</a:t>
            </a:r>
            <a:r>
              <a:rPr lang="en-US" dirty="0" err="1"/>
              <a:t>x.left</a:t>
            </a:r>
            <a:r>
              <a:rPr lang="en-US" dirty="0"/>
              <a:t>), height(</a:t>
            </a:r>
            <a:r>
              <a:rPr lang="en-US" dirty="0" err="1"/>
              <a:t>x.right</a:t>
            </a:r>
            <a:r>
              <a:rPr lang="en-US" dirty="0"/>
              <a:t>)) + 1; </a:t>
            </a:r>
          </a:p>
          <a:p>
            <a:endParaRPr lang="en-US" dirty="0"/>
          </a:p>
          <a:p>
            <a:r>
              <a:rPr lang="en-US" dirty="0"/>
              <a:t>		// Return new root </a:t>
            </a:r>
          </a:p>
          <a:p>
            <a:r>
              <a:rPr lang="en-US" dirty="0"/>
              <a:t>		return x; </a:t>
            </a:r>
          </a:p>
          <a:p>
            <a:r>
              <a:rPr lang="en-US" dirty="0"/>
              <a:t>	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520F7-04E7-4C4D-1724-6C20D08EF11B}"/>
              </a:ext>
            </a:extLst>
          </p:cNvPr>
          <p:cNvSpPr txBox="1"/>
          <p:nvPr/>
        </p:nvSpPr>
        <p:spPr>
          <a:xfrm>
            <a:off x="4876800" y="210072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 becomes the new root.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 takes ownership of b's right child, as its left child.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takes ownership of c, as it's right child.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830D83-72E8-D775-0175-F00903A52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1685" y="404221"/>
            <a:ext cx="1752600" cy="160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8F8969B-937E-5149-B362-08A3F314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7980" y="305209"/>
            <a:ext cx="2209800" cy="180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608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CC4F-8D56-7B98-7BBA-F5FA55D7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//left rotate subtree rooted with x </a:t>
            </a:r>
          </a:p>
          <a:p>
            <a:r>
              <a:rPr lang="en-US" dirty="0"/>
              <a:t>Node </a:t>
            </a:r>
            <a:r>
              <a:rPr lang="en-US" dirty="0" err="1"/>
              <a:t>leftRotate</a:t>
            </a:r>
            <a:r>
              <a:rPr lang="en-US" dirty="0"/>
              <a:t>(Node x) { </a:t>
            </a:r>
          </a:p>
          <a:p>
            <a:r>
              <a:rPr lang="en-US" dirty="0"/>
              <a:t>		Node y = </a:t>
            </a:r>
            <a:r>
              <a:rPr lang="en-US" dirty="0" err="1"/>
              <a:t>x.right</a:t>
            </a:r>
            <a:r>
              <a:rPr lang="en-US" dirty="0"/>
              <a:t>; </a:t>
            </a:r>
          </a:p>
          <a:p>
            <a:r>
              <a:rPr lang="en-US" dirty="0"/>
              <a:t>		Node T2 = </a:t>
            </a:r>
            <a:r>
              <a:rPr lang="en-US" dirty="0" err="1"/>
              <a:t>y.left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		// Perform rotation </a:t>
            </a:r>
          </a:p>
          <a:p>
            <a:r>
              <a:rPr lang="en-US" dirty="0"/>
              <a:t>		</a:t>
            </a:r>
            <a:r>
              <a:rPr lang="en-US" dirty="0" err="1"/>
              <a:t>y.left</a:t>
            </a:r>
            <a:r>
              <a:rPr lang="en-US" dirty="0"/>
              <a:t> = x; </a:t>
            </a:r>
          </a:p>
          <a:p>
            <a:r>
              <a:rPr lang="en-US" dirty="0"/>
              <a:t>		</a:t>
            </a:r>
            <a:r>
              <a:rPr lang="en-US" dirty="0" err="1"/>
              <a:t>x.right</a:t>
            </a:r>
            <a:r>
              <a:rPr lang="en-US" dirty="0"/>
              <a:t> = T2; </a:t>
            </a:r>
          </a:p>
          <a:p>
            <a:endParaRPr lang="en-US" dirty="0"/>
          </a:p>
          <a:p>
            <a:r>
              <a:rPr lang="en-US" dirty="0"/>
              <a:t>		// Update heights </a:t>
            </a:r>
          </a:p>
          <a:p>
            <a:r>
              <a:rPr lang="en-US" dirty="0"/>
              <a:t>		</a:t>
            </a:r>
            <a:r>
              <a:rPr lang="en-US" dirty="0" err="1"/>
              <a:t>x.height</a:t>
            </a:r>
            <a:r>
              <a:rPr lang="en-US" dirty="0"/>
              <a:t> = max(height(</a:t>
            </a:r>
            <a:r>
              <a:rPr lang="en-US" dirty="0" err="1"/>
              <a:t>x.left</a:t>
            </a:r>
            <a:r>
              <a:rPr lang="en-US" dirty="0"/>
              <a:t>), height(</a:t>
            </a:r>
            <a:r>
              <a:rPr lang="en-US" dirty="0" err="1"/>
              <a:t>x.right</a:t>
            </a:r>
            <a:r>
              <a:rPr lang="en-US" dirty="0"/>
              <a:t>)) + 1; </a:t>
            </a:r>
          </a:p>
          <a:p>
            <a:r>
              <a:rPr lang="en-US" dirty="0"/>
              <a:t>		</a:t>
            </a:r>
            <a:r>
              <a:rPr lang="en-US" dirty="0" err="1"/>
              <a:t>y.height</a:t>
            </a:r>
            <a:r>
              <a:rPr lang="en-US" dirty="0"/>
              <a:t> = max(height(</a:t>
            </a:r>
            <a:r>
              <a:rPr lang="en-US" dirty="0" err="1"/>
              <a:t>y.left</a:t>
            </a:r>
            <a:r>
              <a:rPr lang="en-US" dirty="0"/>
              <a:t>), height(</a:t>
            </a:r>
            <a:r>
              <a:rPr lang="en-US" dirty="0" err="1"/>
              <a:t>y.right</a:t>
            </a:r>
            <a:r>
              <a:rPr lang="en-US" dirty="0"/>
              <a:t>)) + 1; </a:t>
            </a:r>
          </a:p>
          <a:p>
            <a:endParaRPr lang="en-US" dirty="0"/>
          </a:p>
          <a:p>
            <a:r>
              <a:rPr lang="en-US" dirty="0"/>
              <a:t>		// Return new root </a:t>
            </a:r>
          </a:p>
          <a:p>
            <a:r>
              <a:rPr lang="en-US" dirty="0"/>
              <a:t>		return y; </a:t>
            </a:r>
          </a:p>
          <a:p>
            <a:r>
              <a:rPr lang="en-US" dirty="0"/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103763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35ED-3C26-D2E8-A3A8-C9D80155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of node N </a:t>
            </a:r>
          </a:p>
          <a:p>
            <a:r>
              <a:rPr lang="en-US" dirty="0"/>
              <a:t>	int </a:t>
            </a:r>
            <a:r>
              <a:rPr lang="en-US" dirty="0" err="1"/>
              <a:t>getBalance</a:t>
            </a:r>
            <a:r>
              <a:rPr lang="en-US" dirty="0"/>
              <a:t>(Node N) { </a:t>
            </a:r>
          </a:p>
          <a:p>
            <a:r>
              <a:rPr lang="en-US" dirty="0"/>
              <a:t>		if (N == null) </a:t>
            </a:r>
          </a:p>
          <a:p>
            <a:r>
              <a:rPr lang="en-US" dirty="0"/>
              <a:t>			return 0; </a:t>
            </a:r>
          </a:p>
          <a:p>
            <a:endParaRPr lang="en-US" dirty="0"/>
          </a:p>
          <a:p>
            <a:r>
              <a:rPr lang="en-US" dirty="0"/>
              <a:t>		return height(</a:t>
            </a:r>
            <a:r>
              <a:rPr lang="en-US" dirty="0" err="1"/>
              <a:t>N.left</a:t>
            </a:r>
            <a:r>
              <a:rPr lang="en-US" dirty="0"/>
              <a:t>) - height(</a:t>
            </a:r>
            <a:r>
              <a:rPr lang="en-US" dirty="0" err="1"/>
              <a:t>N.right</a:t>
            </a:r>
            <a:r>
              <a:rPr lang="en-US" dirty="0"/>
              <a:t>); </a:t>
            </a:r>
          </a:p>
          <a:p>
            <a:r>
              <a:rPr lang="en-US" dirty="0"/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223648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1BD6C-0C4E-B6BA-B1BF-232D79895601}"/>
              </a:ext>
            </a:extLst>
          </p:cNvPr>
          <p:cNvSpPr txBox="1"/>
          <p:nvPr/>
        </p:nvSpPr>
        <p:spPr>
          <a:xfrm>
            <a:off x="449705" y="413430"/>
            <a:ext cx="79248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 insert(Node </a:t>
            </a:r>
            <a:r>
              <a:rPr lang="en-US" dirty="0" err="1"/>
              <a:t>node</a:t>
            </a:r>
            <a:r>
              <a:rPr lang="en-US" dirty="0"/>
              <a:t>, int key) { </a:t>
            </a:r>
          </a:p>
          <a:p>
            <a:r>
              <a:rPr lang="en-US" dirty="0"/>
              <a:t>//Get the balance factor of this ancestor node to check whether this node became unbalanced */</a:t>
            </a:r>
          </a:p>
          <a:p>
            <a:r>
              <a:rPr lang="en-US" dirty="0"/>
              <a:t>		int balance = </a:t>
            </a:r>
            <a:r>
              <a:rPr lang="en-US" dirty="0" err="1"/>
              <a:t>getBalance</a:t>
            </a:r>
            <a:r>
              <a:rPr lang="en-US" dirty="0"/>
              <a:t>(node); </a:t>
            </a:r>
          </a:p>
          <a:p>
            <a:r>
              <a:rPr lang="en-US" dirty="0"/>
              <a:t>// If this node becomes unbalanced, then there // are 4 cases </a:t>
            </a:r>
          </a:p>
          <a:p>
            <a:r>
              <a:rPr lang="en-US" dirty="0"/>
              <a:t>//Left </a:t>
            </a:r>
            <a:r>
              <a:rPr lang="en-US" dirty="0" err="1"/>
              <a:t>Left</a:t>
            </a:r>
            <a:r>
              <a:rPr lang="en-US" dirty="0"/>
              <a:t> Case </a:t>
            </a:r>
          </a:p>
          <a:p>
            <a:r>
              <a:rPr lang="en-US" dirty="0"/>
              <a:t>		if (balance &gt; 1 &amp;&amp; key &lt; </a:t>
            </a:r>
            <a:r>
              <a:rPr lang="en-US" dirty="0" err="1"/>
              <a:t>node.left.key</a:t>
            </a:r>
            <a:r>
              <a:rPr lang="en-US" dirty="0"/>
              <a:t>) </a:t>
            </a:r>
          </a:p>
          <a:p>
            <a:r>
              <a:rPr lang="en-US" dirty="0"/>
              <a:t>			return </a:t>
            </a:r>
            <a:r>
              <a:rPr lang="en-US" dirty="0" err="1"/>
              <a:t>rightRotate</a:t>
            </a:r>
            <a:r>
              <a:rPr lang="en-US" dirty="0"/>
              <a:t>(node); </a:t>
            </a:r>
          </a:p>
          <a:p>
            <a:r>
              <a:rPr lang="en-US" dirty="0"/>
              <a:t>// Right </a:t>
            </a:r>
            <a:r>
              <a:rPr lang="en-US" dirty="0" err="1"/>
              <a:t>Right</a:t>
            </a:r>
            <a:r>
              <a:rPr lang="en-US" dirty="0"/>
              <a:t> Case </a:t>
            </a:r>
          </a:p>
          <a:p>
            <a:r>
              <a:rPr lang="en-US" dirty="0"/>
              <a:t>		if (balance &lt; -1 &amp;&amp; key &gt; </a:t>
            </a:r>
            <a:r>
              <a:rPr lang="en-US" dirty="0" err="1"/>
              <a:t>node.right.key</a:t>
            </a:r>
            <a:r>
              <a:rPr lang="en-US" dirty="0"/>
              <a:t>) </a:t>
            </a:r>
          </a:p>
          <a:p>
            <a:r>
              <a:rPr lang="en-US" dirty="0"/>
              <a:t>			return </a:t>
            </a:r>
            <a:r>
              <a:rPr lang="en-US" dirty="0" err="1"/>
              <a:t>leftRotate</a:t>
            </a:r>
            <a:r>
              <a:rPr lang="en-US" dirty="0"/>
              <a:t>(node); </a:t>
            </a:r>
          </a:p>
          <a:p>
            <a:r>
              <a:rPr lang="en-US" dirty="0"/>
              <a:t>// Left Right Case </a:t>
            </a:r>
          </a:p>
          <a:p>
            <a:r>
              <a:rPr lang="en-US" dirty="0"/>
              <a:t>		if (balance &gt; 1 &amp;&amp; key &gt; </a:t>
            </a:r>
            <a:r>
              <a:rPr lang="en-US" dirty="0" err="1"/>
              <a:t>node.left.key</a:t>
            </a:r>
            <a:r>
              <a:rPr lang="en-US" dirty="0"/>
              <a:t>) { </a:t>
            </a:r>
          </a:p>
          <a:p>
            <a:r>
              <a:rPr lang="en-US" dirty="0"/>
              <a:t>			</a:t>
            </a:r>
            <a:r>
              <a:rPr lang="en-US" dirty="0" err="1"/>
              <a:t>node.left</a:t>
            </a:r>
            <a:r>
              <a:rPr lang="en-US" dirty="0"/>
              <a:t> = </a:t>
            </a:r>
            <a:r>
              <a:rPr lang="en-US" dirty="0" err="1"/>
              <a:t>leftRotate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); </a:t>
            </a:r>
          </a:p>
          <a:p>
            <a:r>
              <a:rPr lang="en-US" dirty="0"/>
              <a:t>			return </a:t>
            </a:r>
            <a:r>
              <a:rPr lang="en-US" dirty="0" err="1"/>
              <a:t>rightRotate</a:t>
            </a:r>
            <a:r>
              <a:rPr lang="en-US" dirty="0"/>
              <a:t>(node);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// Right Left Case </a:t>
            </a:r>
          </a:p>
          <a:p>
            <a:r>
              <a:rPr lang="en-US" dirty="0"/>
              <a:t>		if (balance &lt; -1 &amp;&amp; key &lt; </a:t>
            </a:r>
            <a:r>
              <a:rPr lang="en-US" dirty="0" err="1"/>
              <a:t>node.right.key</a:t>
            </a:r>
            <a:r>
              <a:rPr lang="en-US" dirty="0"/>
              <a:t>) { </a:t>
            </a:r>
          </a:p>
          <a:p>
            <a:r>
              <a:rPr lang="en-US" dirty="0"/>
              <a:t>			</a:t>
            </a:r>
            <a:r>
              <a:rPr lang="en-US" dirty="0" err="1"/>
              <a:t>node.right</a:t>
            </a:r>
            <a:r>
              <a:rPr lang="en-US" dirty="0"/>
              <a:t> = </a:t>
            </a:r>
            <a:r>
              <a:rPr lang="en-US" dirty="0" err="1"/>
              <a:t>rightRotate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); </a:t>
            </a:r>
          </a:p>
          <a:p>
            <a:r>
              <a:rPr lang="en-US" dirty="0"/>
              <a:t>			return </a:t>
            </a:r>
            <a:r>
              <a:rPr lang="en-US" dirty="0" err="1"/>
              <a:t>leftRotate</a:t>
            </a:r>
            <a:r>
              <a:rPr lang="en-US" dirty="0"/>
              <a:t>(node);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	return node; </a:t>
            </a:r>
          </a:p>
          <a:p>
            <a:r>
              <a:rPr lang="en-US" dirty="0"/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323551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52401"/>
            <a:ext cx="5867399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29000"/>
            <a:ext cx="6553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AVL tree (</a:t>
            </a:r>
            <a:r>
              <a:rPr lang="en-US" sz="2400" dirty="0" err="1"/>
              <a:t>Adelson-Velskii</a:t>
            </a:r>
            <a:r>
              <a:rPr lang="en-US" sz="2400" dirty="0"/>
              <a:t> and Landis' tree, named after the inventors) is a self-balancing binary search tree.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AVL tree is a binary search tree with a height balance property: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For each node v, the heights of the </a:t>
            </a:r>
            <a:r>
              <a:rPr lang="en-US" sz="2400" dirty="0" err="1"/>
              <a:t>subtrees</a:t>
            </a:r>
            <a:r>
              <a:rPr lang="en-US" sz="2400" dirty="0"/>
              <a:t> of v differ by at most 1.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err="1"/>
              <a:t>subtree</a:t>
            </a:r>
            <a:r>
              <a:rPr lang="en-US" sz="2400" dirty="0"/>
              <a:t> of an AVL tree is also an AVL tree.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each node of an AVL tree: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Balance factor = height(right </a:t>
            </a:r>
            <a:r>
              <a:rPr lang="en-US" sz="2400" dirty="0" err="1"/>
              <a:t>subtree</a:t>
            </a:r>
            <a:r>
              <a:rPr lang="en-US" sz="2400" dirty="0"/>
              <a:t>) - height(left </a:t>
            </a:r>
            <a:r>
              <a:rPr lang="en-US" sz="2400" dirty="0" err="1"/>
              <a:t>subtree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AVL node can have a balance factor of -1, 0, or +1, otherwise it is unbalanced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695836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429000"/>
            <a:ext cx="49720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409825"/>
            <a:ext cx="60483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38" y="2543175"/>
            <a:ext cx="5953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5" y="2557463"/>
            <a:ext cx="36385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2528888"/>
            <a:ext cx="5429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41814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7789"/>
            <a:ext cx="9409922" cy="368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1657350"/>
            <a:ext cx="59150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63436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73056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62400"/>
            <a:ext cx="47720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00600" y="3962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 becomes the new root.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takes ownership of b's left child as its right child.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takes ownership of a as its left child.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204913"/>
            <a:ext cx="69151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http://pages.cs.wisc.edu/~paton/readings/liblitVersion/AVL-Tree-Rotations.pdf</a:t>
            </a:r>
            <a:endParaRPr lang="en-US" dirty="0"/>
          </a:p>
          <a:p>
            <a:r>
              <a:rPr lang="en-US" dirty="0">
                <a:hlinkClick r:id="rId3"/>
              </a:rPr>
              <a:t>http://gauss.ececs.uc.edu/Courses/C228/LectureNotes/Trees/BalancedBinaries/avl.pdf</a:t>
            </a:r>
            <a:endParaRPr lang="en-US" dirty="0"/>
          </a:p>
          <a:p>
            <a:r>
              <a:rPr lang="en-US" dirty="0">
                <a:hlinkClick r:id="rId4"/>
              </a:rPr>
              <a:t>http://www.dcs.gla.ac.uk/~pat/52233/slides/AVLTrees1x1.pdf</a:t>
            </a:r>
            <a:endParaRPr lang="en-US" dirty="0"/>
          </a:p>
          <a:p>
            <a:r>
              <a:rPr lang="en-US" dirty="0"/>
              <a:t>http://homepages.math.uic.edu/~jan/mcs360/balancing_search_trees.pdf</a:t>
            </a:r>
          </a:p>
          <a:p>
            <a:r>
              <a:rPr lang="en-US" dirty="0">
                <a:hlinkClick r:id="rId5"/>
              </a:rPr>
              <a:t>http://cs-study.blogspot.com/2012/11/cases-of-rotation-of-avl-tree.html</a:t>
            </a:r>
            <a:endParaRPr lang="en-US" dirty="0"/>
          </a:p>
          <a:p>
            <a:r>
              <a:rPr lang="en-US" dirty="0"/>
              <a:t>http://www.mathcs.emory.edu/~cheung/Courses/323/Syllabus/Trees/AVL-delete.html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or deletion in an ordinary Binary Search Tree can cause large imbalances. </a:t>
            </a:r>
          </a:p>
          <a:p>
            <a:r>
              <a:rPr lang="en-US" dirty="0"/>
              <a:t>In the worst case searching an imbalanced Binary Search Tree is O(n).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114800"/>
            <a:ext cx="258030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/>
              <a:t>If a tree becomes imbalanced due to an insertion or deletion, we rotate the tree such that it becomes balanced again.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height-balance property ensures that the height of an AVL tree with n nodes is O(log n).</a:t>
            </a:r>
          </a:p>
          <a:p>
            <a:r>
              <a:rPr lang="en-US" sz="2800" dirty="0"/>
              <a:t>Searching, insertion, and deletion are all O(log n).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8295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dirty="0" err="1"/>
              <a:t>deﬁnition</a:t>
            </a:r>
            <a:r>
              <a:rPr lang="en-US" dirty="0"/>
              <a:t>:</a:t>
            </a:r>
          </a:p>
          <a:p>
            <a:r>
              <a:rPr lang="en-US" dirty="0"/>
              <a:t>balance = depth(right tree) − depth(left tree).</a:t>
            </a:r>
          </a:p>
          <a:p>
            <a:r>
              <a:rPr lang="en-US" dirty="0"/>
              <a:t>At every node we compute the balance, displayed as subscript</a:t>
            </a:r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038600"/>
            <a:ext cx="16954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800" dirty="0"/>
              <a:t>The tree below is left heavy as the balance is −2.</a:t>
            </a:r>
          </a:p>
          <a:p>
            <a:r>
              <a:rPr lang="en-US" sz="2800" dirty="0"/>
              <a:t>We also say that this is a left-left tree.</a:t>
            </a:r>
          </a:p>
          <a:p>
            <a:r>
              <a:rPr lang="en-US" sz="2800" dirty="0"/>
              <a:t>Executing a right rotation balances the tree.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667000"/>
            <a:ext cx="370498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457200"/>
            <a:ext cx="727820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31974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3124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right-right tree</a:t>
            </a:r>
          </a:p>
          <a:p>
            <a:r>
              <a:rPr lang="en-US" dirty="0"/>
              <a:t>To fix this, we must perform a left rotation, rooted at a. This is done in the following steps: </a:t>
            </a:r>
          </a:p>
          <a:p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becomes the new root.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takes ownership of </a:t>
            </a:r>
            <a:r>
              <a:rPr lang="en-US" dirty="0" err="1"/>
              <a:t>b's</a:t>
            </a:r>
            <a:r>
              <a:rPr lang="en-US" dirty="0"/>
              <a:t> left child as its right child, or in this case, null.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takes ownership of a as its left child.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LEFT ROTATION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953000"/>
            <a:ext cx="223147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1355</Words>
  <Application>Microsoft Office PowerPoint</Application>
  <PresentationFormat>On-screen Show (4:3)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Farrukh</dc:creator>
  <cp:lastModifiedBy>Farrukh</cp:lastModifiedBy>
  <cp:revision>87</cp:revision>
  <dcterms:created xsi:type="dcterms:W3CDTF">2014-03-23T08:21:46Z</dcterms:created>
  <dcterms:modified xsi:type="dcterms:W3CDTF">2023-10-30T05:03:56Z</dcterms:modified>
</cp:coreProperties>
</file>