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303" r:id="rId4"/>
    <p:sldId id="288" r:id="rId5"/>
    <p:sldId id="291" r:id="rId6"/>
    <p:sldId id="287" r:id="rId7"/>
    <p:sldId id="304" r:id="rId8"/>
    <p:sldId id="264" r:id="rId9"/>
    <p:sldId id="265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301" r:id="rId19"/>
    <p:sldId id="284" r:id="rId20"/>
    <p:sldId id="285" r:id="rId21"/>
    <p:sldId id="286" r:id="rId22"/>
    <p:sldId id="298" r:id="rId23"/>
    <p:sldId id="292" r:id="rId24"/>
    <p:sldId id="302" r:id="rId25"/>
    <p:sldId id="293" r:id="rId26"/>
    <p:sldId id="294" r:id="rId27"/>
    <p:sldId id="295" r:id="rId28"/>
    <p:sldId id="283" r:id="rId29"/>
    <p:sldId id="260" r:id="rId30"/>
    <p:sldId id="274" r:id="rId31"/>
    <p:sldId id="275" r:id="rId32"/>
    <p:sldId id="277" r:id="rId33"/>
    <p:sldId id="296" r:id="rId34"/>
    <p:sldId id="280" r:id="rId35"/>
    <p:sldId id="281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6A5BC-096E-4492-8C31-3E5E0BF7A3FE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3EC9-4C9E-4A6A-8915-AFA02FABC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90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0483-1FF8-4C42-9BC4-14D5864EAB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C965B1-C6A2-453F-A392-7E1CD108841E}" type="slidenum">
              <a:rPr lang="ar-SA" smtClean="0"/>
              <a:pPr eaLnBrk="1" hangingPunct="1"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2347-B713-4CEF-B1E1-084B396E325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A0E1-BD57-4DB4-985C-04F054BE3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iscrete.gr/complex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1 -&gt; Analyze for Worst case</a:t>
            </a:r>
          </a:p>
          <a:p>
            <a:r>
              <a:rPr lang="en-US" dirty="0"/>
              <a:t>2-&gt; Look at the problem domain and then decide.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calculate running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-&gt; Using a watch</a:t>
            </a:r>
          </a:p>
          <a:p>
            <a:r>
              <a:rPr lang="en-US" dirty="0"/>
              <a:t>Using logs and time functions</a:t>
            </a:r>
          </a:p>
          <a:p>
            <a:r>
              <a:rPr lang="en-US" dirty="0"/>
              <a:t>Problem size -&gt; n, 2n,  4n, ……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mon order of growth classifica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85800"/>
            <a:ext cx="7877400" cy="5791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actical implica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609600"/>
            <a:ext cx="7785293" cy="5715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an array A for a number n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… n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==n return n</a:t>
            </a:r>
          </a:p>
          <a:p>
            <a:r>
              <a:rPr lang="en-US" dirty="0"/>
              <a:t>Return 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n=5, a[10];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If(a[</a:t>
            </a:r>
            <a:r>
              <a:rPr lang="en-US" dirty="0" err="1"/>
              <a:t>i</a:t>
            </a:r>
            <a:r>
              <a:rPr lang="en-US" dirty="0"/>
              <a:t>] == n) return n</a:t>
            </a:r>
          </a:p>
          <a:p>
            <a:r>
              <a:rPr lang="en-US" dirty="0"/>
              <a:t>Return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problem as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this time, we have two arrays a and b.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n=5, a[10], b[10];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If(a[</a:t>
            </a:r>
            <a:r>
              <a:rPr lang="en-US" dirty="0" err="1"/>
              <a:t>i</a:t>
            </a:r>
            <a:r>
              <a:rPr lang="en-US" dirty="0"/>
              <a:t>] == n) return n</a:t>
            </a:r>
          </a:p>
          <a:p>
            <a:r>
              <a:rPr lang="en-US" dirty="0"/>
              <a:t>Return 0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j=0;j&lt;10;j++)</a:t>
            </a:r>
          </a:p>
          <a:p>
            <a:r>
              <a:rPr lang="en-US"/>
              <a:t>If(b[j</a:t>
            </a:r>
            <a:r>
              <a:rPr lang="en-US" dirty="0"/>
              <a:t>] == n) return n</a:t>
            </a:r>
          </a:p>
          <a:p>
            <a:r>
              <a:rPr lang="en-US" dirty="0"/>
              <a:t>Return 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if there are any common integers in a and b</a:t>
            </a:r>
          </a:p>
          <a:p>
            <a:r>
              <a:rPr lang="en-US" dirty="0"/>
              <a:t>Code -&gt;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running time of a program is determined by two primary factors: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cost of executing each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frequency of execution of each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26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810491"/>
          </a:xfrm>
        </p:spPr>
        <p:txBody>
          <a:bodyPr/>
          <a:lstStyle/>
          <a:p>
            <a:r>
              <a:rPr lang="en-US" dirty="0"/>
              <a:t>Example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Assigning a value to a variable</a:t>
            </a:r>
          </a:p>
          <a:p>
            <a:r>
              <a:rPr lang="en-US" dirty="0"/>
              <a:t>Looking up the value of a particular element in an array</a:t>
            </a:r>
          </a:p>
          <a:p>
            <a:r>
              <a:rPr lang="en-US" dirty="0"/>
              <a:t>Comparing two values</a:t>
            </a:r>
          </a:p>
          <a:p>
            <a:r>
              <a:rPr lang="en-US" dirty="0"/>
              <a:t>Incrementing a value</a:t>
            </a:r>
          </a:p>
          <a:p>
            <a:r>
              <a:rPr lang="en-US" dirty="0"/>
              <a:t>Basic arithmetic operations such as addition and multiplication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451638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52578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The </a:t>
            </a:r>
            <a:r>
              <a:rPr lang="en-US" sz="1200" dirty="0" err="1"/>
              <a:t>init</a:t>
            </a:r>
            <a:r>
              <a:rPr lang="en-US" sz="1200" dirty="0"/>
              <a:t> statement is run.</a:t>
            </a:r>
            <a:br>
              <a:rPr lang="en-US" sz="1200" dirty="0"/>
            </a:br>
            <a:r>
              <a:rPr lang="en-US" sz="1200" dirty="0"/>
              <a:t>2. The test is evaluated to be true or false.</a:t>
            </a:r>
            <a:br>
              <a:rPr lang="en-US" sz="1200" dirty="0"/>
            </a:br>
            <a:r>
              <a:rPr lang="en-US" sz="1200" dirty="0"/>
              <a:t>3. If the test is true, jump to step 4. If the test is false, jump to step 6.</a:t>
            </a:r>
            <a:br>
              <a:rPr lang="en-US" sz="1200" dirty="0"/>
            </a:br>
            <a:r>
              <a:rPr lang="en-US" sz="1200" dirty="0"/>
              <a:t>4. Run the statements within the block.</a:t>
            </a:r>
            <a:br>
              <a:rPr lang="en-US" sz="1200" dirty="0"/>
            </a:br>
            <a:r>
              <a:rPr lang="en-US" sz="1200" dirty="0"/>
              <a:t>5. Run the update statement and jump to step 2.</a:t>
            </a:r>
            <a:br>
              <a:rPr lang="en-US" sz="1200" dirty="0"/>
            </a:br>
            <a:r>
              <a:rPr lang="en-US" sz="1200" dirty="0"/>
              <a:t>6. Exit the loop.</a:t>
            </a:r>
          </a:p>
          <a:p>
            <a:pPr marL="228600" indent="-228600" algn="r">
              <a:buFont typeface="Arial" pitchFamily="34" charset="0"/>
              <a:buChar char="•"/>
            </a:pPr>
            <a:r>
              <a:rPr lang="en-GB" sz="1200" dirty="0"/>
              <a:t>https://processing.org/reference/for.html</a:t>
            </a:r>
          </a:p>
        </p:txBody>
      </p:sp>
    </p:spTree>
    <p:extLst>
      <p:ext uri="{BB962C8B-B14F-4D97-AF65-F5344CB8AC3E}">
        <p14:creationId xmlns:p14="http://schemas.microsoft.com/office/powerpoint/2010/main" val="24212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3025"/>
            <a:ext cx="8285163" cy="685800"/>
          </a:xfrm>
        </p:spPr>
        <p:txBody>
          <a:bodyPr>
            <a:normAutofit fontScale="90000"/>
          </a:bodyPr>
          <a:lstStyle/>
          <a:p>
            <a:r>
              <a:rPr lang="en-US"/>
              <a:t>Bubble Sort</a:t>
            </a:r>
            <a:endParaRPr lang="en-AU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38250"/>
            <a:ext cx="8610600" cy="3838575"/>
          </a:xfrm>
        </p:spPr>
        <p:txBody>
          <a:bodyPr/>
          <a:lstStyle/>
          <a:p>
            <a:r>
              <a:rPr lang="en-US" dirty="0"/>
              <a:t>Basic idea (</a:t>
            </a:r>
            <a:r>
              <a:rPr lang="en-US" i="1" dirty="0"/>
              <a:t>lighter bubbles rise to the top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Start from the bottom of the array</a:t>
            </a:r>
          </a:p>
          <a:p>
            <a:pPr lvl="1"/>
            <a:r>
              <a:rPr lang="en-US" dirty="0"/>
              <a:t>Exchange </a:t>
            </a:r>
            <a:r>
              <a:rPr lang="en-US" dirty="0" err="1"/>
              <a:t>neighbouring</a:t>
            </a:r>
            <a:r>
              <a:rPr lang="en-US" dirty="0"/>
              <a:t> items if unsorted until the smallest (lightest) item reaches the top of the array</a:t>
            </a:r>
          </a:p>
          <a:p>
            <a:pPr lvl="1"/>
            <a:r>
              <a:rPr lang="en-US" dirty="0"/>
              <a:t>Repeat for the rest of the array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420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var</a:t>
            </a:r>
            <a:r>
              <a:rPr lang="en-US" dirty="0"/>
              <a:t> M = A[ 0 ];</a:t>
            </a:r>
          </a:p>
          <a:p>
            <a:r>
              <a:rPr lang="en-US" dirty="0"/>
              <a:t>i = 0;</a:t>
            </a:r>
          </a:p>
          <a:p>
            <a:r>
              <a:rPr lang="en-US" dirty="0"/>
              <a:t>i &lt; n;</a:t>
            </a:r>
          </a:p>
          <a:p>
            <a:endParaRPr lang="en-US" dirty="0"/>
          </a:p>
          <a:p>
            <a:r>
              <a:rPr lang="en-US" dirty="0"/>
              <a:t>++i;</a:t>
            </a:r>
          </a:p>
          <a:p>
            <a:r>
              <a:rPr lang="en-US" dirty="0"/>
              <a:t>i &lt; n;</a:t>
            </a:r>
          </a:p>
          <a:p>
            <a:endParaRPr lang="en-US" dirty="0"/>
          </a:p>
          <a:p>
            <a:r>
              <a:rPr lang="en-US" dirty="0"/>
              <a:t>Total: 4 + 2n. </a:t>
            </a:r>
          </a:p>
          <a:p>
            <a:r>
              <a:rPr lang="en-US" dirty="0"/>
              <a:t>That is, 4 instructions at the beginning of the for loop and 2 instructions at the end of each iteration of which we have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956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GB" dirty="0"/>
              <a:t>if ( A[ i ] &gt;= M ) { ...</a:t>
            </a:r>
          </a:p>
          <a:p>
            <a:pPr lvl="1"/>
            <a:r>
              <a:rPr lang="en-US" dirty="0"/>
              <a:t>Two instructions.</a:t>
            </a:r>
          </a:p>
          <a:p>
            <a:pPr lvl="1"/>
            <a:r>
              <a:rPr lang="en-US" dirty="0"/>
              <a:t>If true then</a:t>
            </a:r>
            <a:endParaRPr lang="en-GB" dirty="0"/>
          </a:p>
          <a:p>
            <a:pPr lvl="2"/>
            <a:r>
              <a:rPr lang="en-GB" dirty="0"/>
              <a:t>M = A[ i ]</a:t>
            </a:r>
          </a:p>
          <a:p>
            <a:pPr lvl="2"/>
            <a:endParaRPr lang="en-US" dirty="0"/>
          </a:p>
          <a:p>
            <a:r>
              <a:rPr lang="en-US" dirty="0"/>
              <a:t>But how many times will M=A[i] execute? We don’t know.</a:t>
            </a:r>
          </a:p>
          <a:p>
            <a:r>
              <a:rPr lang="en-US" dirty="0"/>
              <a:t>We’ll just assume the worst, i.e. it will execute every times the loop executes, i.e. </a:t>
            </a:r>
            <a:r>
              <a:rPr lang="en-US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48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360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Simple Complexity Analysis: Loop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638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600" dirty="0"/>
              <a:t>Find the exact number of basic operations in the following program fragment:</a:t>
            </a:r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eaLnBrk="1" hangingPunct="1">
              <a:lnSpc>
                <a:spcPct val="80000"/>
              </a:lnSpc>
            </a:pPr>
            <a:r>
              <a:rPr lang="en-GB" sz="1600" dirty="0"/>
              <a:t>There are 2 assignments outside the loop =&gt; </a:t>
            </a:r>
            <a:r>
              <a:rPr lang="en-GB" sz="1600" b="1" dirty="0"/>
              <a:t>2</a:t>
            </a:r>
            <a:r>
              <a:rPr lang="en-GB" sz="1600" dirty="0"/>
              <a:t> operations.</a:t>
            </a:r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eaLnBrk="1" hangingPunct="1">
              <a:lnSpc>
                <a:spcPct val="80000"/>
              </a:lnSpc>
            </a:pPr>
            <a:r>
              <a:rPr lang="en-GB" sz="1600" dirty="0"/>
              <a:t>The </a:t>
            </a:r>
            <a:r>
              <a:rPr lang="en-GB" sz="1600" b="1" dirty="0"/>
              <a:t>for</a:t>
            </a:r>
            <a:r>
              <a:rPr lang="en-GB" sz="1600" dirty="0"/>
              <a:t> loop comprises:</a:t>
            </a:r>
          </a:p>
          <a:p>
            <a:pPr eaLnBrk="1" hangingPunct="1">
              <a:lnSpc>
                <a:spcPct val="80000"/>
              </a:lnSpc>
            </a:pPr>
            <a:endParaRPr lang="en-GB" sz="1600" dirty="0"/>
          </a:p>
          <a:p>
            <a:pPr lvl="2" eaLnBrk="1" hangingPunct="1">
              <a:lnSpc>
                <a:spcPct val="80000"/>
              </a:lnSpc>
            </a:pPr>
            <a:r>
              <a:rPr lang="en-GB" sz="1600" dirty="0"/>
              <a:t>An assignment </a:t>
            </a:r>
            <a:r>
              <a:rPr lang="en-GB" sz="1600" b="1" dirty="0"/>
              <a:t>i = 0</a:t>
            </a:r>
            <a:r>
              <a:rPr lang="en-GB" sz="1600" dirty="0"/>
              <a:t> that is executed </a:t>
            </a:r>
            <a:r>
              <a:rPr lang="en-GB" sz="1600" b="1" dirty="0"/>
              <a:t>once</a:t>
            </a:r>
            <a:r>
              <a:rPr lang="en-GB" sz="1600" dirty="0"/>
              <a:t> =&gt; </a:t>
            </a:r>
            <a:r>
              <a:rPr lang="en-GB" sz="1600" b="1" dirty="0"/>
              <a:t>1</a:t>
            </a:r>
            <a:r>
              <a:rPr lang="en-GB" sz="1600" dirty="0"/>
              <a:t> operation</a:t>
            </a:r>
          </a:p>
          <a:p>
            <a:pPr lvl="2" eaLnBrk="1" hangingPunct="1">
              <a:lnSpc>
                <a:spcPct val="80000"/>
              </a:lnSpc>
            </a:pPr>
            <a:endParaRPr lang="en-GB" sz="1600" dirty="0"/>
          </a:p>
          <a:p>
            <a:pPr lvl="2" eaLnBrk="1" hangingPunct="1">
              <a:lnSpc>
                <a:spcPct val="80000"/>
              </a:lnSpc>
            </a:pPr>
            <a:r>
              <a:rPr lang="en-GB" sz="1600" dirty="0"/>
              <a:t>A test </a:t>
            </a:r>
            <a:r>
              <a:rPr lang="en-GB" sz="1600" b="1" dirty="0"/>
              <a:t>i &lt; n</a:t>
            </a:r>
            <a:r>
              <a:rPr lang="en-GB" sz="1600" dirty="0"/>
              <a:t> that is executed </a:t>
            </a:r>
            <a:r>
              <a:rPr lang="en-GB" sz="1600" b="1" dirty="0"/>
              <a:t>n + 1</a:t>
            </a:r>
            <a:r>
              <a:rPr lang="en-GB" sz="1600" dirty="0"/>
              <a:t> times =&gt; </a:t>
            </a:r>
            <a:r>
              <a:rPr lang="en-GB" sz="1600" b="1" dirty="0"/>
              <a:t>n + 1</a:t>
            </a:r>
            <a:r>
              <a:rPr lang="en-GB" sz="1600" dirty="0"/>
              <a:t> operations ( n operations </a:t>
            </a:r>
            <a:r>
              <a:rPr lang="en-GB" sz="1600"/>
              <a:t>is correct too)</a:t>
            </a:r>
            <a:endParaRPr lang="en-GB" sz="1600" dirty="0"/>
          </a:p>
          <a:p>
            <a:pPr lvl="2" eaLnBrk="1" hangingPunct="1">
              <a:lnSpc>
                <a:spcPct val="80000"/>
              </a:lnSpc>
            </a:pPr>
            <a:endParaRPr lang="en-GB" sz="1600" dirty="0"/>
          </a:p>
          <a:p>
            <a:pPr lvl="2" eaLnBrk="1" hangingPunct="1">
              <a:lnSpc>
                <a:spcPct val="80000"/>
              </a:lnSpc>
            </a:pPr>
            <a:r>
              <a:rPr lang="en-GB" sz="1600" dirty="0"/>
              <a:t>An increment </a:t>
            </a:r>
            <a:r>
              <a:rPr lang="en-GB" sz="1600" b="1" dirty="0"/>
              <a:t>i++</a:t>
            </a:r>
            <a:r>
              <a:rPr lang="en-GB" sz="1600" dirty="0"/>
              <a:t> consisting of </a:t>
            </a:r>
            <a:r>
              <a:rPr lang="en-GB" sz="1600" b="1" dirty="0"/>
              <a:t>1 </a:t>
            </a:r>
            <a:r>
              <a:rPr lang="en-GB" sz="1600" dirty="0"/>
              <a:t>operation that is executed </a:t>
            </a:r>
            <a:r>
              <a:rPr lang="en-GB" sz="1600" b="1" dirty="0"/>
              <a:t>n</a:t>
            </a:r>
            <a:r>
              <a:rPr lang="en-GB" sz="1600" dirty="0"/>
              <a:t> times =&gt; </a:t>
            </a:r>
            <a:r>
              <a:rPr lang="en-GB" sz="1600" b="1" dirty="0"/>
              <a:t>n</a:t>
            </a:r>
            <a:r>
              <a:rPr lang="en-GB" sz="1600" dirty="0"/>
              <a:t> operations</a:t>
            </a:r>
          </a:p>
          <a:p>
            <a:pPr lvl="2" eaLnBrk="1" hangingPunct="1">
              <a:lnSpc>
                <a:spcPct val="80000"/>
              </a:lnSpc>
            </a:pPr>
            <a:endParaRPr lang="en-GB" sz="1600" dirty="0"/>
          </a:p>
          <a:p>
            <a:pPr lvl="2" eaLnBrk="1" hangingPunct="1">
              <a:lnSpc>
                <a:spcPct val="80000"/>
              </a:lnSpc>
            </a:pPr>
            <a:r>
              <a:rPr lang="en-GB" sz="1600" dirty="0"/>
              <a:t>the loop body that has three </a:t>
            </a:r>
            <a:r>
              <a:rPr lang="en-GB" sz="1600" b="1" i="1" dirty="0"/>
              <a:t>assignments</a:t>
            </a:r>
            <a:r>
              <a:rPr lang="en-GB" sz="1600" dirty="0"/>
              <a:t>, two </a:t>
            </a:r>
            <a:r>
              <a:rPr lang="en-GB" sz="1600" b="1" i="1" dirty="0"/>
              <a:t>multiplications</a:t>
            </a:r>
            <a:r>
              <a:rPr lang="en-GB" sz="1600" dirty="0"/>
              <a:t>, an </a:t>
            </a:r>
            <a:r>
              <a:rPr lang="en-GB" sz="1600" b="1" i="1" dirty="0"/>
              <a:t>addition </a:t>
            </a:r>
            <a:r>
              <a:rPr lang="en-GB" sz="1600" dirty="0"/>
              <a:t>and two</a:t>
            </a:r>
            <a:r>
              <a:rPr lang="en-GB" sz="1600" b="1" i="1" dirty="0"/>
              <a:t> array access. </a:t>
            </a:r>
            <a:r>
              <a:rPr lang="en-GB" sz="1600" dirty="0"/>
              <a:t>Theses</a:t>
            </a:r>
            <a:r>
              <a:rPr lang="en-GB" sz="1600" b="1" i="1" dirty="0"/>
              <a:t> 8 </a:t>
            </a:r>
            <a:r>
              <a:rPr lang="en-GB" sz="1600" dirty="0"/>
              <a:t>operations are executed</a:t>
            </a:r>
            <a:r>
              <a:rPr lang="en-GB" sz="1600" b="1" i="1" dirty="0"/>
              <a:t> n </a:t>
            </a:r>
            <a:r>
              <a:rPr lang="en-GB" sz="1600" dirty="0"/>
              <a:t>times =&gt; </a:t>
            </a:r>
            <a:r>
              <a:rPr lang="en-GB" sz="1600" b="1" dirty="0"/>
              <a:t>8n</a:t>
            </a:r>
            <a:r>
              <a:rPr lang="en-GB" sz="1600" dirty="0"/>
              <a:t> operations</a:t>
            </a:r>
          </a:p>
          <a:p>
            <a:pPr lvl="2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Thus the total number of basic operations is 8n + n + (n + 1) + 3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  = </a:t>
            </a:r>
            <a:r>
              <a:rPr lang="en-US" sz="1600" b="1" dirty="0"/>
              <a:t>10n + 4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484438" y="765175"/>
            <a:ext cx="4392612" cy="180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/>
            <a:r>
              <a:rPr lang="es-A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AR" sz="1600" b="1" dirty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 lvl="1" eaLnBrk="1" hangingPunct="1"/>
            <a:r>
              <a:rPr lang="es-AR" sz="1600" b="1" dirty="0">
                <a:latin typeface="Courier New" pitchFamily="49" charset="0"/>
                <a:cs typeface="Courier New" pitchFamily="49" charset="0"/>
              </a:rPr>
              <a:t>x = 2.5 ; y = 3.0;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i = 0; i &lt; n; i++){</a:t>
            </a:r>
          </a:p>
          <a:p>
            <a:pPr lvl="1" eaLnBrk="1" hangingPunct="1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b="1" dirty="0">
                <a:latin typeface="Courier New" pitchFamily="49" charset="0"/>
                <a:cs typeface="Courier New" pitchFamily="49" charset="0"/>
              </a:rPr>
              <a:t>a[i] = x * y;</a:t>
            </a:r>
          </a:p>
          <a:p>
            <a:pPr lvl="1" eaLnBrk="1" hangingPunct="1"/>
            <a:r>
              <a:rPr lang="es-AR" sz="1600" b="1" dirty="0">
                <a:latin typeface="Courier New" pitchFamily="49" charset="0"/>
                <a:cs typeface="Courier New" pitchFamily="49" charset="0"/>
              </a:rPr>
              <a:t>	x = 2.5 * x;</a:t>
            </a:r>
          </a:p>
          <a:p>
            <a:pPr lvl="1" eaLnBrk="1" hangingPunct="1"/>
            <a:r>
              <a:rPr lang="es-AR" sz="1600" b="1" dirty="0">
                <a:latin typeface="Courier New" pitchFamily="49" charset="0"/>
                <a:cs typeface="Courier New" pitchFamily="49" charset="0"/>
              </a:rPr>
              <a:t>	y = y + a[i];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27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5923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40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76400" y="2286000"/>
            <a:ext cx="5791200" cy="181588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/>
            <a:r>
              <a:rPr lang="es-AR" sz="1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AR" sz="1600" b="1" dirty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 lvl="1" eaLnBrk="1" hangingPunct="1"/>
            <a:r>
              <a:rPr lang="es-AR" sz="1600" b="1" dirty="0">
                <a:latin typeface="Courier New" pitchFamily="49" charset="0"/>
                <a:cs typeface="Courier New" pitchFamily="49" charset="0"/>
              </a:rPr>
              <a:t>x = 2.5 ; y = 3.0;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i = 0; i &lt; n; i++){</a:t>
            </a:r>
          </a:p>
          <a:p>
            <a:pPr lvl="1" eaLnBrk="1" hangingPunct="1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b="1" dirty="0">
                <a:latin typeface="Courier New" pitchFamily="49" charset="0"/>
                <a:cs typeface="Courier New" pitchFamily="49" charset="0"/>
              </a:rPr>
              <a:t>a[i] = x * y;</a:t>
            </a:r>
          </a:p>
          <a:p>
            <a:pPr lvl="1" eaLnBrk="1" hangingPunct="1"/>
            <a:r>
              <a:rPr lang="es-AR" sz="1600" b="1" dirty="0">
                <a:latin typeface="Courier New" pitchFamily="49" charset="0"/>
                <a:cs typeface="Courier New" pitchFamily="49" charset="0"/>
              </a:rPr>
              <a:t>	x = 2.5 * x;</a:t>
            </a:r>
          </a:p>
          <a:p>
            <a:pPr lvl="1" eaLnBrk="1" hangingPunct="1"/>
            <a:r>
              <a:rPr lang="es-AR" sz="1600" b="1" dirty="0">
                <a:latin typeface="Courier New" pitchFamily="49" charset="0"/>
                <a:cs typeface="Courier New" pitchFamily="49" charset="0"/>
              </a:rPr>
              <a:t>	y = y + a[i];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880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40948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82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061552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23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27849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708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Suppress Constant factors and lower-order terms.</a:t>
            </a:r>
          </a:p>
          <a:p>
            <a:r>
              <a:rPr lang="en-US" dirty="0"/>
              <a:t>The filter of "dropping all factors" and of "keeping the largest growing term" is called asymptotic behavior.</a:t>
            </a:r>
          </a:p>
        </p:txBody>
      </p:sp>
    </p:spTree>
    <p:extLst>
      <p:ext uri="{BB962C8B-B14F-4D97-AF65-F5344CB8AC3E}">
        <p14:creationId xmlns:p14="http://schemas.microsoft.com/office/powerpoint/2010/main" val="9527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pic>
        <p:nvPicPr>
          <p:cNvPr id="4" name="Content Placeholder 3" descr="big O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89" y="2514600"/>
            <a:ext cx="8871811" cy="3276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D58C-67DE-BDEA-4A54-3AA7A169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5FBA-8B6E-330B-9C33-910AFD05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array = { 5, 2, 9, 1, 5, 6 };</a:t>
            </a:r>
          </a:p>
        </p:txBody>
      </p:sp>
    </p:spTree>
    <p:extLst>
      <p:ext uri="{BB962C8B-B14F-4D97-AF65-F5344CB8AC3E}">
        <p14:creationId xmlns:p14="http://schemas.microsoft.com/office/powerpoint/2010/main" val="4207616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T(n) = function on n</a:t>
            </a:r>
          </a:p>
          <a:p>
            <a:endParaRPr lang="en-US" dirty="0"/>
          </a:p>
          <a:p>
            <a:r>
              <a:rPr lang="en-US" dirty="0"/>
              <a:t>T(n) = O(f(n))</a:t>
            </a:r>
          </a:p>
          <a:p>
            <a:endParaRPr lang="en-US" dirty="0"/>
          </a:p>
          <a:p>
            <a:r>
              <a:rPr lang="en-US" dirty="0" err="1"/>
              <a:t>iff</a:t>
            </a:r>
            <a:r>
              <a:rPr lang="en-US" dirty="0"/>
              <a:t> there exist constants c, n0 &gt; 0 such that</a:t>
            </a:r>
          </a:p>
          <a:p>
            <a:r>
              <a:rPr lang="en-US" dirty="0"/>
              <a:t>T(n) &lt;= c. f(n)</a:t>
            </a:r>
          </a:p>
          <a:p>
            <a:endParaRPr lang="en-US" dirty="0"/>
          </a:p>
          <a:p>
            <a:r>
              <a:rPr lang="en-US" dirty="0"/>
              <a:t>for all n &gt;= n0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/>
              <a:t>If eventually, for all large values of n, T(n) is BOUNDED ABOVE by a constant multiple of f(n)</a:t>
            </a:r>
          </a:p>
          <a:p>
            <a:endParaRPr lang="en-US" dirty="0"/>
          </a:p>
          <a:p>
            <a:r>
              <a:rPr lang="en-US" dirty="0"/>
              <a:t>For example 2. f(n) eventually crosses T(n) for all values </a:t>
            </a:r>
          </a:p>
          <a:p>
            <a:r>
              <a:rPr lang="en-US" dirty="0"/>
              <a:t>n &gt;= n0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E.g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T(n) =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n^k</a:t>
            </a:r>
            <a:r>
              <a:rPr lang="en-US" dirty="0"/>
              <a:t> + ak-1n^k-1 +….. a1n1 +  a0</a:t>
            </a:r>
          </a:p>
          <a:p>
            <a:r>
              <a:rPr lang="en-US" dirty="0"/>
              <a:t>Then T(n) = O(</a:t>
            </a:r>
            <a:r>
              <a:rPr lang="en-US" dirty="0" err="1"/>
              <a:t>n^k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E.g</a:t>
            </a:r>
            <a:r>
              <a:rPr lang="en-US" dirty="0"/>
              <a:t> 2</a:t>
            </a:r>
          </a:p>
        </p:txBody>
      </p:sp>
      <p:pic>
        <p:nvPicPr>
          <p:cNvPr id="4" name="Content Placeholder 3" descr="bigOh proo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2392"/>
            <a:ext cx="8229600" cy="3501579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1/2n^2+3n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4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E.g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2^n+10 = O (2^n)</a:t>
            </a:r>
          </a:p>
          <a:p>
            <a:r>
              <a:rPr lang="en-US" dirty="0"/>
              <a:t>2^n * 2^10</a:t>
            </a:r>
          </a:p>
          <a:p>
            <a:r>
              <a:rPr lang="en-US" dirty="0"/>
              <a:t>2^n * 1024</a:t>
            </a:r>
          </a:p>
          <a:p>
            <a:r>
              <a:rPr lang="en-US" dirty="0"/>
              <a:t>So for c = 1024 and n=1</a:t>
            </a:r>
          </a:p>
          <a:p>
            <a:r>
              <a:rPr lang="en-US" dirty="0"/>
              <a:t>2^11 =  1024 * 2^1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E.g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2^10n is NOT O(2^n)</a:t>
            </a:r>
          </a:p>
          <a:p>
            <a:r>
              <a:rPr lang="en-US" dirty="0"/>
              <a:t>2^10n &lt;= c. 2^n</a:t>
            </a:r>
          </a:p>
          <a:p>
            <a:r>
              <a:rPr lang="en-US" dirty="0"/>
              <a:t>Divide by ^n</a:t>
            </a:r>
          </a:p>
          <a:p>
            <a:r>
              <a:rPr lang="en-US" dirty="0"/>
              <a:t>2^9 &lt;= c</a:t>
            </a:r>
          </a:p>
          <a:p>
            <a:r>
              <a:rPr lang="en-US" dirty="0"/>
              <a:t>So 2^10n is not O(2^n)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http://discrete.gr/complexity/</a:t>
            </a:r>
            <a:endParaRPr lang="en-GB" dirty="0"/>
          </a:p>
          <a:p>
            <a:r>
              <a:rPr lang="en-US"/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53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24548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54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005931"/>
            <a:ext cx="2857500" cy="1714500"/>
          </a:xfrm>
        </p:spPr>
      </p:pic>
    </p:spTree>
    <p:extLst>
      <p:ext uri="{BB962C8B-B14F-4D97-AF65-F5344CB8AC3E}">
        <p14:creationId xmlns:p14="http://schemas.microsoft.com/office/powerpoint/2010/main" val="396709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case? List is already sorted, O(n)</a:t>
            </a:r>
          </a:p>
          <a:p>
            <a:r>
              <a:rPr lang="en-US" dirty="0"/>
              <a:t>Outer loop? n times</a:t>
            </a:r>
          </a:p>
          <a:p>
            <a:r>
              <a:rPr lang="en-US" dirty="0"/>
              <a:t>So n-1 comparisons each time? (and possible swaps)</a:t>
            </a:r>
          </a:p>
          <a:p>
            <a:r>
              <a:rPr lang="en-US" dirty="0"/>
              <a:t>5,3,7,9,8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8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D2DE-ACF4-87F4-0C11-5E8B08F2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5881-0E0C-E321-588B-D95134BE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 - 1;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     swapped = false;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for (int j = 0; j &lt; n - </a:t>
            </a:r>
            <a:r>
              <a:rPr lang="en-US" dirty="0" err="1"/>
              <a:t>i</a:t>
            </a:r>
            <a:r>
              <a:rPr lang="en-US" dirty="0"/>
              <a:t> - 1;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		 if (</a:t>
            </a:r>
            <a:r>
              <a:rPr lang="en-US" dirty="0" err="1"/>
              <a:t>arr</a:t>
            </a:r>
            <a:r>
              <a:rPr lang="en-US" dirty="0"/>
              <a:t>[j] &gt; </a:t>
            </a:r>
            <a:r>
              <a:rPr lang="en-US" dirty="0" err="1"/>
              <a:t>arr</a:t>
            </a:r>
            <a:r>
              <a:rPr lang="en-US" dirty="0"/>
              <a:t>[j + 1]) {</a:t>
            </a:r>
          </a:p>
          <a:p>
            <a:r>
              <a:rPr lang="en-US" dirty="0"/>
              <a:t>                    // Swap </a:t>
            </a:r>
            <a:r>
              <a:rPr lang="en-US" dirty="0" err="1"/>
              <a:t>arr</a:t>
            </a:r>
            <a:r>
              <a:rPr lang="en-US" dirty="0"/>
              <a:t>[j] and </a:t>
            </a:r>
            <a:r>
              <a:rPr lang="en-US" dirty="0" err="1"/>
              <a:t>arr</a:t>
            </a:r>
            <a:r>
              <a:rPr lang="en-US" dirty="0"/>
              <a:t>[j+1]</a:t>
            </a:r>
          </a:p>
          <a:p>
            <a:r>
              <a:rPr lang="en-US" dirty="0"/>
              <a:t>                    int temp = </a:t>
            </a:r>
            <a:r>
              <a:rPr lang="en-US" dirty="0" err="1"/>
              <a:t>arr</a:t>
            </a:r>
            <a:r>
              <a:rPr lang="en-US" dirty="0"/>
              <a:t>[j];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arr</a:t>
            </a:r>
            <a:r>
              <a:rPr lang="en-US" dirty="0"/>
              <a:t>[j] = </a:t>
            </a:r>
            <a:r>
              <a:rPr lang="en-US" dirty="0" err="1"/>
              <a:t>arr</a:t>
            </a:r>
            <a:r>
              <a:rPr lang="en-US" dirty="0"/>
              <a:t>[j + 1];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arr</a:t>
            </a:r>
            <a:r>
              <a:rPr lang="en-US" dirty="0"/>
              <a:t>[j + 1] = temp;</a:t>
            </a:r>
          </a:p>
          <a:p>
            <a:r>
              <a:rPr lang="en-US" dirty="0"/>
              <a:t>                    swapped = true;</a:t>
            </a:r>
          </a:p>
          <a:p>
            <a:pPr lvl="2"/>
            <a:r>
              <a:rPr lang="en-US" dirty="0"/>
              <a:t>if (!swapped) {</a:t>
            </a:r>
          </a:p>
          <a:p>
            <a:pPr lvl="2"/>
            <a:r>
              <a:rPr lang="en-US"/>
              <a:t>                break;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compare algorithms?</a:t>
            </a:r>
          </a:p>
          <a:p>
            <a:r>
              <a:rPr lang="en-US" dirty="0"/>
              <a:t>Running time?</a:t>
            </a:r>
          </a:p>
          <a:p>
            <a:r>
              <a:rPr lang="en-US" dirty="0"/>
              <a:t>Memory usage?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Worst case</a:t>
            </a:r>
          </a:p>
          <a:p>
            <a:r>
              <a:rPr lang="en-US" dirty="0"/>
              <a:t>Big-Oh</a:t>
            </a:r>
          </a:p>
          <a:p>
            <a:r>
              <a:rPr lang="en-US" dirty="0"/>
              <a:t>Big Theta</a:t>
            </a:r>
          </a:p>
          <a:p>
            <a:r>
              <a:rPr lang="en-US" dirty="0"/>
              <a:t>Big Omega</a:t>
            </a:r>
          </a:p>
          <a:p>
            <a:r>
              <a:rPr lang="en-US" dirty="0"/>
              <a:t>Little-Oh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1224</Words>
  <Application>Microsoft Office PowerPoint</Application>
  <PresentationFormat>On-screen Show (4:3)</PresentationFormat>
  <Paragraphs>181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Office Theme</vt:lpstr>
      <vt:lpstr>Data structures and Algorithms</vt:lpstr>
      <vt:lpstr>Bubble Sort</vt:lpstr>
      <vt:lpstr>PowerPoint Presentation</vt:lpstr>
      <vt:lpstr>Bubble sort</vt:lpstr>
      <vt:lpstr>PowerPoint Presentation</vt:lpstr>
      <vt:lpstr>Bubble sort complexity</vt:lpstr>
      <vt:lpstr>Optimized Bubble sort</vt:lpstr>
      <vt:lpstr>Comparison</vt:lpstr>
      <vt:lpstr>Analysis</vt:lpstr>
      <vt:lpstr>Which one to use?</vt:lpstr>
      <vt:lpstr>How do we calculate running time?</vt:lpstr>
      <vt:lpstr>PowerPoint Presentation</vt:lpstr>
      <vt:lpstr>PowerPoint Presentation</vt:lpstr>
      <vt:lpstr>Running time</vt:lpstr>
      <vt:lpstr>Code</vt:lpstr>
      <vt:lpstr>Same problem as before</vt:lpstr>
      <vt:lpstr>Example 3</vt:lpstr>
      <vt:lpstr>Running time</vt:lpstr>
      <vt:lpstr>Example 4</vt:lpstr>
      <vt:lpstr>PowerPoint Presentation</vt:lpstr>
      <vt:lpstr>PowerPoint Presentation</vt:lpstr>
      <vt:lpstr>Simple Complexity Analysis: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Asymptotic notation</vt:lpstr>
      <vt:lpstr>Big-O notation</vt:lpstr>
      <vt:lpstr>Big-Oh</vt:lpstr>
      <vt:lpstr>E.g 1</vt:lpstr>
      <vt:lpstr>E.g 2</vt:lpstr>
      <vt:lpstr>E.g. 3</vt:lpstr>
      <vt:lpstr>E.g 4</vt:lpstr>
      <vt:lpstr>E.g 5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Farrukh</dc:creator>
  <cp:lastModifiedBy>Farrukh</cp:lastModifiedBy>
  <cp:revision>79</cp:revision>
  <dcterms:created xsi:type="dcterms:W3CDTF">2014-01-19T09:45:42Z</dcterms:created>
  <dcterms:modified xsi:type="dcterms:W3CDTF">2023-08-29T06:37:46Z</dcterms:modified>
</cp:coreProperties>
</file>